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38" r:id="rId1"/>
  </p:sldMasterIdLst>
  <p:notesMasterIdLst>
    <p:notesMasterId r:id="rId78"/>
  </p:notesMasterIdLst>
  <p:handoutMasterIdLst>
    <p:handoutMasterId r:id="rId79"/>
  </p:handoutMasterIdLst>
  <p:sldIdLst>
    <p:sldId id="1057" r:id="rId2"/>
    <p:sldId id="1363" r:id="rId3"/>
    <p:sldId id="1365" r:id="rId4"/>
    <p:sldId id="1411" r:id="rId5"/>
    <p:sldId id="1377" r:id="rId6"/>
    <p:sldId id="1412" r:id="rId7"/>
    <p:sldId id="1409" r:id="rId8"/>
    <p:sldId id="1378" r:id="rId9"/>
    <p:sldId id="1376" r:id="rId10"/>
    <p:sldId id="1413" r:id="rId11"/>
    <p:sldId id="1414" r:id="rId12"/>
    <p:sldId id="1415" r:id="rId13"/>
    <p:sldId id="1416" r:id="rId14"/>
    <p:sldId id="1417" r:id="rId15"/>
    <p:sldId id="1418" r:id="rId16"/>
    <p:sldId id="1419" r:id="rId17"/>
    <p:sldId id="1420" r:id="rId18"/>
    <p:sldId id="1421" r:id="rId19"/>
    <p:sldId id="1422" r:id="rId20"/>
    <p:sldId id="1423" r:id="rId21"/>
    <p:sldId id="1424" r:id="rId22"/>
    <p:sldId id="1425" r:id="rId23"/>
    <p:sldId id="1426" r:id="rId24"/>
    <p:sldId id="1427" r:id="rId25"/>
    <p:sldId id="1428" r:id="rId26"/>
    <p:sldId id="1429" r:id="rId27"/>
    <p:sldId id="1430" r:id="rId28"/>
    <p:sldId id="1431" r:id="rId29"/>
    <p:sldId id="1432" r:id="rId30"/>
    <p:sldId id="1433" r:id="rId31"/>
    <p:sldId id="1434" r:id="rId32"/>
    <p:sldId id="1435" r:id="rId33"/>
    <p:sldId id="1436" r:id="rId34"/>
    <p:sldId id="1437" r:id="rId35"/>
    <p:sldId id="1438" r:id="rId36"/>
    <p:sldId id="1439" r:id="rId37"/>
    <p:sldId id="1440" r:id="rId38"/>
    <p:sldId id="1441" r:id="rId39"/>
    <p:sldId id="1442" r:id="rId40"/>
    <p:sldId id="1443" r:id="rId41"/>
    <p:sldId id="1444" r:id="rId42"/>
    <p:sldId id="1445" r:id="rId43"/>
    <p:sldId id="1446" r:id="rId44"/>
    <p:sldId id="1447" r:id="rId45"/>
    <p:sldId id="1448" r:id="rId46"/>
    <p:sldId id="1449" r:id="rId47"/>
    <p:sldId id="1450" r:id="rId48"/>
    <p:sldId id="1451" r:id="rId49"/>
    <p:sldId id="1452" r:id="rId50"/>
    <p:sldId id="1453" r:id="rId51"/>
    <p:sldId id="1454" r:id="rId52"/>
    <p:sldId id="1455" r:id="rId53"/>
    <p:sldId id="1456" r:id="rId54"/>
    <p:sldId id="1457" r:id="rId55"/>
    <p:sldId id="1458" r:id="rId56"/>
    <p:sldId id="1459" r:id="rId57"/>
    <p:sldId id="1460" r:id="rId58"/>
    <p:sldId id="1461" r:id="rId59"/>
    <p:sldId id="1462" r:id="rId60"/>
    <p:sldId id="1463" r:id="rId61"/>
    <p:sldId id="1464" r:id="rId62"/>
    <p:sldId id="1465" r:id="rId63"/>
    <p:sldId id="1466" r:id="rId64"/>
    <p:sldId id="1467" r:id="rId65"/>
    <p:sldId id="1468" r:id="rId66"/>
    <p:sldId id="1469" r:id="rId67"/>
    <p:sldId id="1470" r:id="rId68"/>
    <p:sldId id="1471" r:id="rId69"/>
    <p:sldId id="1472" r:id="rId70"/>
    <p:sldId id="1473" r:id="rId71"/>
    <p:sldId id="1474" r:id="rId72"/>
    <p:sldId id="1475" r:id="rId73"/>
    <p:sldId id="1476" r:id="rId74"/>
    <p:sldId id="1477" r:id="rId75"/>
    <p:sldId id="1478" r:id="rId76"/>
    <p:sldId id="1479" r:id="rId77"/>
  </p:sldIdLst>
  <p:sldSz cx="9904413" cy="6858000"/>
  <p:notesSz cx="6669088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70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4110">
          <p15:clr>
            <a:srgbClr val="A4A3A4"/>
          </p15:clr>
        </p15:guide>
        <p15:guide id="4" pos="62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0066FF"/>
    <a:srgbClr val="FFFFCC"/>
    <a:srgbClr val="3366FF"/>
    <a:srgbClr val="CC6600"/>
    <a:srgbClr val="CCFF99"/>
    <a:srgbClr val="99FF66"/>
    <a:srgbClr val="FFCC66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87" autoAdjust="0"/>
    <p:restoredTop sz="95693" autoAdjust="0"/>
  </p:normalViewPr>
  <p:slideViewPr>
    <p:cSldViewPr>
      <p:cViewPr varScale="1">
        <p:scale>
          <a:sx n="101" d="100"/>
          <a:sy n="101" d="100"/>
        </p:scale>
        <p:origin x="-396" y="-102"/>
      </p:cViewPr>
      <p:guideLst>
        <p:guide orient="horz" pos="2704"/>
        <p:guide orient="horz" pos="436"/>
        <p:guide orient="horz" pos="4110"/>
        <p:guide pos="6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46" y="-84"/>
      </p:cViewPr>
      <p:guideLst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777079" y="3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C41402AC-46DA-4BB5-B23E-323091253983}" type="datetimeFigureOut">
              <a:rPr lang="ko-KR" altLang="en-US" smtClean="0"/>
              <a:pPr/>
              <a:t>2019-04-04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430227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777079" y="9430227"/>
            <a:ext cx="2890458" cy="496411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87021C6C-4928-4C15-90B2-A8F0AB16885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41332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90665" cy="496967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776866" y="2"/>
            <a:ext cx="2890665" cy="496967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D036CF3-54B6-4F86-97DC-80FE1CD96E18}" type="datetimeFigureOut">
              <a:rPr lang="ko-KR" altLang="en-US"/>
              <a:pPr>
                <a:defRPr/>
              </a:pPr>
              <a:t>2019-04-04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47700" y="744538"/>
            <a:ext cx="53736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66601" y="4715634"/>
            <a:ext cx="5335893" cy="4467939"/>
          </a:xfrm>
          <a:prstGeom prst="rect">
            <a:avLst/>
          </a:prstGeom>
        </p:spPr>
        <p:txBody>
          <a:bodyPr vert="horz" lIns="91422" tIns="45710" rIns="91422" bIns="4571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676"/>
            <a:ext cx="2890665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776866" y="9429676"/>
            <a:ext cx="2890665" cy="496966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C465942-DDB3-4804-ABD8-29F0108E15E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01309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47700" y="744538"/>
            <a:ext cx="537368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FEB837-DEB7-4B1A-A581-DD1ED577C7C0}" type="slidenum">
              <a:rPr lang="en-US" altLang="ko-KR" smtClean="0"/>
              <a:pPr>
                <a:defRPr/>
              </a:pPr>
              <a:t>0</a:t>
            </a:fld>
            <a:endParaRPr lang="en-US" alt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209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061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2005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6355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2795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9798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755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3467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8500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2546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9931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6120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405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8495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8788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126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9348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14577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7415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10555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1667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8403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36911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1327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2448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80644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49182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04310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5427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11811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1670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29777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2188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65679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830074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53169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95205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74249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84852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516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615471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49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40166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06884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61459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47934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03671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20886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29847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80819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557677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78091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59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49198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05135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42440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874633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10900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86046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660206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71509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240819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364413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69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75826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662646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503718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556637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22913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886075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65942-DDB3-4804-ABD8-29F0108E15E6}" type="slidenum">
              <a:rPr lang="ko-KR" altLang="en-US" smtClean="0"/>
              <a:pPr>
                <a:defRPr/>
              </a:pPr>
              <a:t>75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762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 flipV="1">
            <a:off x="4952206" y="548682"/>
            <a:ext cx="0" cy="623880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빈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표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 bwMode="auto">
          <a:xfrm>
            <a:off x="127670" y="116632"/>
            <a:ext cx="9649072" cy="66247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82240795"/>
              </p:ext>
            </p:extLst>
          </p:nvPr>
        </p:nvGraphicFramePr>
        <p:xfrm>
          <a:off x="1207790" y="72008"/>
          <a:ext cx="8064895" cy="448800"/>
        </p:xfrm>
        <a:graphic>
          <a:graphicData uri="http://schemas.openxmlformats.org/drawingml/2006/table">
            <a:tbl>
              <a:tblPr/>
              <a:tblGrid>
                <a:gridCol w="792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68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80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40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8802"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200" kern="100" baseline="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표준서명</a:t>
                      </a:r>
                      <a:endParaRPr lang="ko-KR" sz="1200" kern="100" baseline="0" dirty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1" hangingPunct="1">
                        <a:lnSpc>
                          <a:spcPct val="9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6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제어 일반 표준서</a:t>
                      </a:r>
                      <a:endParaRPr lang="ko-KR" sz="1600" b="1" kern="100" baseline="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12065" marR="12065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등록</a:t>
                      </a: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NO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개정</a:t>
                      </a: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NO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baseline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PAGE</a:t>
                      </a:r>
                      <a:endParaRPr lang="ko-KR" sz="1000" kern="100" baseline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3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baseline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  <a:cs typeface="바탕"/>
                        </a:rPr>
                        <a:t>2</a:t>
                      </a:r>
                      <a:endParaRPr lang="ko-KR" sz="1000" kern="100" baseline="0" dirty="0"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baseline="0" dirty="0" smtClean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  <a:cs typeface="바탕"/>
                      </a:endParaRPr>
                    </a:p>
                  </a:txBody>
                  <a:tcPr marL="12065" marR="12065" marT="36000" marB="36000" anchor="b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5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9257206" y="173104"/>
            <a:ext cx="56637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o-KR" altLang="en-US" sz="1200" b="0" smtClean="0">
                <a:solidFill>
                  <a:srgbClr val="FF0000"/>
                </a:solidFill>
                <a:latin typeface="Times New Roman" pitchFamily="18" charset="0"/>
                <a:ea typeface="휴먼옛체" pitchFamily="18" charset="-127"/>
              </a:rPr>
              <a:t>일반</a:t>
            </a:r>
            <a:endParaRPr lang="ko-KR" altLang="en-US" sz="1200" b="0" dirty="0">
              <a:solidFill>
                <a:srgbClr val="FF0000"/>
              </a:solidFill>
              <a:latin typeface="Times New Roman" pitchFamily="18" charset="0"/>
              <a:ea typeface="휴먼옛체" pitchFamily="18" charset="-127"/>
            </a:endParaRPr>
          </a:p>
        </p:txBody>
      </p:sp>
      <p:pic>
        <p:nvPicPr>
          <p:cNvPr id="9" name="그림 8"/>
          <p:cNvPicPr/>
          <p:nvPr userDrawn="1"/>
        </p:nvPicPr>
        <p:blipFill>
          <a:blip r:embed="rId5" cstate="print">
            <a:lum/>
            <a:extLst/>
          </a:blip>
          <a:stretch>
            <a:fillRect/>
          </a:stretch>
        </p:blipFill>
        <p:spPr>
          <a:xfrm rot="21600000">
            <a:off x="199678" y="125835"/>
            <a:ext cx="792088" cy="332656"/>
          </a:xfrm>
          <a:prstGeom prst="rect">
            <a:avLst/>
          </a:prstGeom>
        </p:spPr>
      </p:pic>
      <p:sp>
        <p:nvSpPr>
          <p:cNvPr id="10" name="직사각형 9"/>
          <p:cNvSpPr/>
          <p:nvPr userDrawn="1"/>
        </p:nvSpPr>
        <p:spPr bwMode="auto">
          <a:xfrm>
            <a:off x="58723" y="564554"/>
            <a:ext cx="9776742" cy="6228000"/>
          </a:xfrm>
          <a:prstGeom prst="rect">
            <a:avLst/>
          </a:prstGeom>
          <a:noFill/>
          <a:ln w="31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직선 연결선 10"/>
          <p:cNvCxnSpPr/>
          <p:nvPr userDrawn="1"/>
        </p:nvCxnSpPr>
        <p:spPr bwMode="auto">
          <a:xfrm flipH="1">
            <a:off x="3776463" y="561965"/>
            <a:ext cx="6072288" cy="0"/>
          </a:xfrm>
          <a:prstGeom prst="line">
            <a:avLst/>
          </a:prstGeom>
          <a:ln w="12700">
            <a:solidFill>
              <a:srgbClr val="9CDFE2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 bwMode="auto">
          <a:xfrm flipH="1">
            <a:off x="55663" y="561965"/>
            <a:ext cx="6072288" cy="0"/>
          </a:xfrm>
          <a:prstGeom prst="line">
            <a:avLst/>
          </a:prstGeom>
          <a:ln w="12700">
            <a:solidFill>
              <a:srgbClr val="91B0ED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슬라이드 번호 개체 틀 19"/>
          <p:cNvSpPr>
            <a:spLocks noGrp="1"/>
          </p:cNvSpPr>
          <p:nvPr>
            <p:ph type="sldNum" sz="quarter" idx="4"/>
          </p:nvPr>
        </p:nvSpPr>
        <p:spPr>
          <a:xfrm>
            <a:off x="7097713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497B-FA20-4612-AD16-72DD056FF1E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TextBox 20"/>
          <p:cNvSpPr txBox="1"/>
          <p:nvPr userDrawn="1"/>
        </p:nvSpPr>
        <p:spPr>
          <a:xfrm>
            <a:off x="8454401" y="294516"/>
            <a:ext cx="7184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ko-KR" sz="1000" baseline="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fld id="{D776C30C-C4D9-4D32-BCB6-DC1D8849264E}" type="slidenum">
              <a:rPr lang="en-US" altLang="ko-KR" sz="1000" smtClean="0">
                <a:solidFill>
                  <a:srgbClr val="000000"/>
                </a:solidFill>
                <a:latin typeface="+mn-ea"/>
                <a:ea typeface="+mn-ea"/>
              </a:rPr>
              <a:pPr algn="ctr"/>
              <a:t>‹#›</a:t>
            </a:fld>
            <a:r>
              <a:rPr lang="en-US" altLang="ko-KR" sz="1000" dirty="0" smtClean="0">
                <a:solidFill>
                  <a:srgbClr val="000000"/>
                </a:solidFill>
                <a:latin typeface="+mn-ea"/>
                <a:ea typeface="+mn-ea"/>
              </a:rPr>
              <a:t> / 75</a:t>
            </a:r>
            <a:endParaRPr lang="ko-KR" altLang="en-US" sz="10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50" r:id="rId2"/>
    <p:sldLayoutId id="2147483751" r:id="rId3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msungsdi.co.kr/about-sdi/company/ci" TargetMode="External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2"/>
          <p:cNvSpPr txBox="1">
            <a:spLocks noChangeArrowheads="1"/>
          </p:cNvSpPr>
          <p:nvPr/>
        </p:nvSpPr>
        <p:spPr bwMode="auto">
          <a:xfrm>
            <a:off x="3116001" y="5733256"/>
            <a:ext cx="3672408" cy="49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소형</a:t>
            </a:r>
            <a:r>
              <a:rPr lang="en-US" altLang="ko-KR" sz="2200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200" dirty="0" smtClean="0">
                <a:latin typeface="맑은 고딕" pitchFamily="50" charset="-127"/>
                <a:ea typeface="맑은 고딕" pitchFamily="50" charset="-127"/>
              </a:rPr>
              <a:t> 기술팀</a:t>
            </a:r>
            <a:endParaRPr lang="en-US" altLang="ko-KR" sz="2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4" name="AutoShape 8"/>
          <p:cNvSpPr>
            <a:spLocks noChangeArrowheads="1"/>
          </p:cNvSpPr>
          <p:nvPr/>
        </p:nvSpPr>
        <p:spPr bwMode="auto">
          <a:xfrm>
            <a:off x="1135782" y="1844824"/>
            <a:ext cx="7848872" cy="122413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10000"/>
              </a:lnSpc>
            </a:pPr>
            <a:r>
              <a:rPr lang="en-US" altLang="ko-KR" sz="3600" b="1" spc="200" dirty="0" smtClean="0">
                <a:latin typeface="맑은 고딕" pitchFamily="50" charset="-127"/>
                <a:ea typeface="맑은 고딕" pitchFamily="50" charset="-127"/>
              </a:rPr>
              <a:t>[</a:t>
            </a:r>
            <a:r>
              <a:rPr lang="ko-KR" altLang="en-US" sz="3600" b="1" spc="200" dirty="0" smtClean="0">
                <a:latin typeface="맑은 고딕" pitchFamily="50" charset="-127"/>
                <a:ea typeface="맑은 고딕" pitchFamily="50" charset="-127"/>
              </a:rPr>
              <a:t>공용</a:t>
            </a:r>
            <a:r>
              <a:rPr lang="en-US" altLang="ko-KR" sz="3600" b="1" spc="200" dirty="0" smtClean="0">
                <a:latin typeface="맑은 고딕" pitchFamily="50" charset="-127"/>
                <a:ea typeface="맑은 고딕" pitchFamily="50" charset="-127"/>
              </a:rPr>
              <a:t>] </a:t>
            </a:r>
            <a:r>
              <a:rPr lang="ko-KR" altLang="en-US" sz="3600" b="1" spc="200" dirty="0" smtClean="0">
                <a:latin typeface="맑은 고딕" pitchFamily="50" charset="-127"/>
                <a:ea typeface="맑은 고딕" pitchFamily="50" charset="-127"/>
              </a:rPr>
              <a:t>설비 제작 제어 일반 표준서</a:t>
            </a:r>
          </a:p>
        </p:txBody>
      </p:sp>
      <p:sp>
        <p:nvSpPr>
          <p:cNvPr id="77" name="Rectangle 2"/>
          <p:cNvSpPr txBox="1">
            <a:spLocks noChangeArrowheads="1"/>
          </p:cNvSpPr>
          <p:nvPr/>
        </p:nvSpPr>
        <p:spPr bwMode="auto">
          <a:xfrm>
            <a:off x="4166171" y="4581128"/>
            <a:ext cx="1572068" cy="28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’19</a:t>
            </a:r>
            <a:r>
              <a:rPr lang="en-US" altLang="ko-KR" sz="180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mtClean="0">
                <a:latin typeface="맑은 고딕" pitchFamily="50" charset="-127"/>
                <a:ea typeface="맑은 고딕" pitchFamily="50" charset="-127"/>
              </a:rPr>
              <a:t>04</a:t>
            </a:r>
            <a:r>
              <a:rPr lang="en-US" altLang="ko-KR" sz="180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z="1800" dirty="0" smtClean="0">
                <a:latin typeface="맑은 고딕" pitchFamily="50" charset="-127"/>
                <a:ea typeface="맑은 고딕" pitchFamily="50" charset="-127"/>
              </a:rPr>
              <a:t>30.</a:t>
            </a:r>
            <a:endParaRPr lang="ko-KR" altLang="en-US" sz="1800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표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278297"/>
              </p:ext>
            </p:extLst>
          </p:nvPr>
        </p:nvGraphicFramePr>
        <p:xfrm>
          <a:off x="199678" y="253635"/>
          <a:ext cx="4680521" cy="6343717"/>
        </p:xfrm>
        <a:graphic>
          <a:graphicData uri="http://schemas.openxmlformats.org/drawingml/2006/table">
            <a:tbl>
              <a:tblPr/>
              <a:tblGrid>
                <a:gridCol w="7281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60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6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460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60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1602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6003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48322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표준서명</a:t>
                      </a:r>
                      <a:endParaRPr lang="ko-KR" sz="1000" b="1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[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제어 일반 표준서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입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안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심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승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인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결</a:t>
                      </a:r>
                      <a:r>
                        <a:rPr 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정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886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분 류 번 호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012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적 용 범 위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전사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□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제품군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           )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■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사업부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           )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0236">
                <a:tc gridSpan="5">
                  <a:txBody>
                    <a:bodyPr/>
                    <a:lstStyle/>
                    <a:p>
                      <a:pPr algn="ctr" fontAlgn="b" latinLnBrk="1">
                        <a:lnSpc>
                          <a:spcPct val="17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신청내용과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같이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(□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전사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□</a:t>
                      </a: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제품군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■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사업부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표준서를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(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■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□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폐기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하고자 합니다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altLang="ko-KR" sz="1000" u="sng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u="sng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결정권자 </a:t>
                      </a:r>
                      <a:r>
                        <a:rPr lang="ko-KR" sz="1000" u="sng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지시사항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870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일 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2019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년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05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월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30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4347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 행 일 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2019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년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06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월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01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일부터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시행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739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부 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기술팀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0434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안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 인 순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☎(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천안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 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1759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 </a:t>
                      </a:r>
                      <a:r>
                        <a:rPr lang="ko-KR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표준서관리부서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8322">
                <a:tc>
                  <a:txBody>
                    <a:bodyPr/>
                    <a:lstStyle/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제정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b="1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en-US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폐기 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제작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일반 표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준서</a:t>
                      </a:r>
                      <a:endParaRPr lang="ko-KR" alt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82900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 안 내 용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요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약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양산설비및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관련 부대설비 제작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설치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</a:t>
                      </a:r>
                    </a:p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시운전 및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양산 사양 규정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3259">
                <a:tc rowSpan="4">
                  <a:txBody>
                    <a:bodyPr/>
                    <a:lstStyle/>
                    <a:p>
                      <a:pPr algn="ctr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관 련 부 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합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제조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구매</a:t>
                      </a:r>
                      <a:endParaRPr lang="en-US" altLang="ko-KR" sz="1000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합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의</a:t>
                      </a:r>
                      <a:r>
                        <a:rPr lang="en-US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견</a:t>
                      </a:r>
                      <a:endParaRPr lang="ko-KR" sz="1000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77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056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124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827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34128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배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포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처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1. </a:t>
                      </a:r>
                      <a:r>
                        <a:rPr lang="ko-KR" altLang="en-US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ko-KR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사업부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, 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기술팀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896448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비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고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l" fontAlgn="b" latinLnBrk="1"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                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 </a:t>
                      </a:r>
                      <a:r>
                        <a:rPr lang="ko-KR" sz="1000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배포일자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8209">
                <a:tc gridSpan="9">
                  <a:txBody>
                    <a:bodyPr/>
                    <a:lstStyle/>
                    <a:p>
                      <a:pPr algn="l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※</a:t>
                      </a: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표시는 </a:t>
                      </a:r>
                      <a:r>
                        <a:rPr lang="ko-KR" sz="1000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표준서관리부서에서 기록할 사항이므로 기안부서에서는 기록하지 말 것</a:t>
                      </a: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099" marR="6099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713928"/>
              </p:ext>
            </p:extLst>
          </p:nvPr>
        </p:nvGraphicFramePr>
        <p:xfrm>
          <a:off x="5024214" y="254192"/>
          <a:ext cx="4680520" cy="6383845"/>
        </p:xfrm>
        <a:graphic>
          <a:graphicData uri="http://schemas.openxmlformats.org/drawingml/2006/table">
            <a:tbl>
              <a:tblPr/>
              <a:tblGrid>
                <a:gridCol w="5538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02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3316">
                <a:tc gridSpan="6">
                  <a:txBody>
                    <a:bodyPr/>
                    <a:lstStyle/>
                    <a:p>
                      <a:pPr algn="ctr" fontAlgn="b" latinLnBrk="1">
                        <a:lnSpc>
                          <a:spcPct val="76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 정 이 </a:t>
                      </a:r>
                      <a:r>
                        <a:rPr lang="ko-KR" sz="1000" b="1" kern="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력</a:t>
                      </a:r>
                      <a:r>
                        <a:rPr lang="ko-KR" sz="1000" b="1" kern="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 서</a:t>
                      </a:r>
                      <a:endParaRPr lang="ko-KR" sz="1000" b="1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1141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표준서명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[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공용 </a:t>
                      </a:r>
                      <a:r>
                        <a:rPr lang="en-US" altLang="ko-KR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] </a:t>
                      </a:r>
                      <a:r>
                        <a:rPr lang="ko-KR" altLang="en-US" sz="1000" kern="10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설비 제작 제어 일반 표준서</a:t>
                      </a:r>
                      <a:endParaRPr lang="en-US" altLang="ko-KR" sz="1000" kern="10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분류번호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endParaRPr lang="en-US" sz="1000" kern="10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11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NO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개정일자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제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.</a:t>
                      </a: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 내용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b="1" kern="10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en-US" sz="1000" b="1" kern="10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PAGE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기안자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77000"/>
                        </a:lnSpc>
                        <a:spcAft>
                          <a:spcPts val="0"/>
                        </a:spcAft>
                      </a:pPr>
                      <a:r>
                        <a:rPr lang="ko-KR" sz="1000" b="1" kern="10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기안부서</a:t>
                      </a:r>
                      <a:endParaRPr lang="ko-KR" sz="1000" b="1" kern="10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97269"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1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2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‘18.06.05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‘19.05.30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신규 제정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개정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ALL</a:t>
                      </a: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일부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이인순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이인순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algn="ctr" fontAlgn="b" latinLnBrk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소형</a:t>
                      </a:r>
                      <a:r>
                        <a:rPr lang="en-US" altLang="ko-KR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)</a:t>
                      </a:r>
                      <a:r>
                        <a:rPr lang="ko-KR" altLang="en-US" sz="1000" kern="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바탕"/>
                        </a:rPr>
                        <a:t>기술팀</a:t>
                      </a: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  <a:p>
                      <a:pPr marL="0" marR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0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6420" marR="642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87" name="Rectangle 31"/>
          <p:cNvSpPr>
            <a:spLocks noChangeArrowheads="1"/>
          </p:cNvSpPr>
          <p:nvPr/>
        </p:nvSpPr>
        <p:spPr bwMode="auto">
          <a:xfrm>
            <a:off x="55662" y="548680"/>
            <a:ext cx="4824535" cy="692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 [ </a:t>
            </a:r>
            <a:r>
              <a:rPr lang="ko-KR" altLang="en-US" sz="1000" b="1" dirty="0" smtClean="0">
                <a:latin typeface="+mn-ea"/>
                <a:ea typeface="+mn-ea"/>
              </a:rPr>
              <a:t>목 차 </a:t>
            </a:r>
            <a:r>
              <a:rPr lang="en-US" altLang="ko-KR" sz="1000" b="1" dirty="0" smtClean="0">
                <a:latin typeface="+mn-ea"/>
                <a:ea typeface="+mn-ea"/>
              </a:rPr>
              <a:t>] 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 1. </a:t>
            </a:r>
            <a:r>
              <a:rPr lang="ko-KR" altLang="en-US" sz="1000" b="1" dirty="0" smtClean="0">
                <a:latin typeface="+mn-ea"/>
                <a:ea typeface="+mn-ea"/>
              </a:rPr>
              <a:t>목적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</a:t>
            </a:r>
            <a:r>
              <a:rPr lang="en-US" altLang="ko-KR" sz="1000" b="1" dirty="0">
                <a:latin typeface="+mn-ea"/>
                <a:ea typeface="+mn-ea"/>
              </a:rPr>
              <a:t>2. </a:t>
            </a:r>
            <a:r>
              <a:rPr lang="ko-KR" altLang="en-US" sz="1000" b="1" dirty="0" smtClean="0">
                <a:latin typeface="+mn-ea"/>
                <a:ea typeface="+mn-ea"/>
              </a:rPr>
              <a:t>적용 범위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   (1) </a:t>
            </a:r>
            <a:r>
              <a:rPr lang="ko-KR" altLang="en-US" sz="1000" dirty="0" smtClean="0">
                <a:latin typeface="+mn-ea"/>
                <a:ea typeface="+mn-ea"/>
              </a:rPr>
              <a:t>적용 기종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(2) </a:t>
            </a:r>
            <a:r>
              <a:rPr lang="ko-KR" altLang="en-US" sz="1000" dirty="0" smtClean="0">
                <a:latin typeface="+mn-ea"/>
                <a:ea typeface="+mn-ea"/>
              </a:rPr>
              <a:t>적용 거점</a:t>
            </a:r>
            <a:r>
              <a:rPr lang="en-US" altLang="ko-KR" sz="1000" dirty="0" smtClean="0">
                <a:latin typeface="+mn-ea"/>
                <a:ea typeface="+mn-ea"/>
              </a:rPr>
              <a:t> </a:t>
            </a: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</a:t>
            </a:r>
            <a:r>
              <a:rPr lang="en-US" altLang="ko-KR" sz="1000" b="1" dirty="0">
                <a:latin typeface="+mn-ea"/>
                <a:ea typeface="+mn-ea"/>
              </a:rPr>
              <a:t> 3. </a:t>
            </a:r>
            <a:r>
              <a:rPr lang="ko-KR" altLang="en-US" sz="1000" b="1" dirty="0" smtClean="0">
                <a:latin typeface="+mn-ea"/>
                <a:ea typeface="+mn-ea"/>
              </a:rPr>
              <a:t>제어 </a:t>
            </a:r>
            <a:r>
              <a:rPr lang="en-US" altLang="ko-KR" sz="1000" b="1" dirty="0" smtClean="0">
                <a:latin typeface="+mn-ea"/>
                <a:ea typeface="+mn-ea"/>
              </a:rPr>
              <a:t>H/W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(1</a:t>
            </a:r>
            <a:r>
              <a:rPr lang="en-US" altLang="ko-KR" sz="1000" dirty="0" smtClean="0">
                <a:latin typeface="+mn-ea"/>
                <a:ea typeface="+mn-ea"/>
              </a:rPr>
              <a:t>) </a:t>
            </a:r>
            <a:r>
              <a:rPr lang="ko-KR" altLang="en-US" sz="1000" dirty="0" smtClean="0">
                <a:latin typeface="+mn-ea"/>
                <a:ea typeface="+mn-ea"/>
              </a:rPr>
              <a:t>제어 </a:t>
            </a:r>
            <a:r>
              <a:rPr lang="ko-KR" altLang="en-US" sz="1000" dirty="0" err="1" smtClean="0">
                <a:latin typeface="+mn-ea"/>
                <a:ea typeface="+mn-ea"/>
              </a:rPr>
              <a:t>전원부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</a:t>
            </a:r>
            <a:r>
              <a:rPr lang="en-US" altLang="ko-KR" sz="1000" dirty="0" smtClean="0">
                <a:latin typeface="+mn-ea"/>
                <a:ea typeface="+mn-ea"/>
              </a:rPr>
              <a:t>  (2) </a:t>
            </a:r>
            <a:r>
              <a:rPr lang="en-US" altLang="ko-KR" sz="1000" dirty="0" err="1" smtClean="0">
                <a:latin typeface="+mn-ea"/>
                <a:ea typeface="+mn-ea"/>
              </a:rPr>
              <a:t>Mes</a:t>
            </a:r>
            <a:r>
              <a:rPr lang="en-US" altLang="ko-KR" sz="1000" dirty="0" smtClean="0">
                <a:latin typeface="+mn-ea"/>
                <a:ea typeface="+mn-ea"/>
              </a:rPr>
              <a:t> Net Work &amp; Interface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(3) Control Panel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</a:t>
            </a:r>
            <a:r>
              <a:rPr lang="en-US" altLang="ko-KR" sz="1000" dirty="0">
                <a:latin typeface="+mn-ea"/>
                <a:ea typeface="+mn-ea"/>
              </a:rPr>
              <a:t>   </a:t>
            </a:r>
            <a:r>
              <a:rPr lang="en-US" altLang="ko-KR" sz="1000" dirty="0" smtClean="0">
                <a:latin typeface="+mn-ea"/>
                <a:ea typeface="+mn-ea"/>
              </a:rPr>
              <a:t>(4) Local Part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    </a:t>
            </a:r>
            <a:r>
              <a:rPr lang="en-US" altLang="ko-KR" sz="1000" dirty="0" smtClean="0">
                <a:latin typeface="+mn-ea"/>
                <a:ea typeface="+mn-ea"/>
              </a:rPr>
              <a:t>(5) </a:t>
            </a:r>
            <a:r>
              <a:rPr lang="ko-KR" altLang="en-US" sz="1000" dirty="0" err="1" smtClean="0">
                <a:latin typeface="+mn-ea"/>
                <a:ea typeface="+mn-ea"/>
              </a:rPr>
              <a:t>제어부</a:t>
            </a:r>
            <a:r>
              <a:rPr lang="ko-KR" altLang="en-US" sz="1000" dirty="0" smtClean="0">
                <a:latin typeface="+mn-ea"/>
                <a:ea typeface="+mn-ea"/>
              </a:rPr>
              <a:t> 검수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(6) </a:t>
            </a:r>
            <a:r>
              <a:rPr lang="ko-KR" altLang="en-US" sz="1000" dirty="0" smtClean="0">
                <a:latin typeface="+mn-ea"/>
                <a:ea typeface="+mn-ea"/>
              </a:rPr>
              <a:t>도면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(7) </a:t>
            </a:r>
            <a:r>
              <a:rPr lang="ko-KR" altLang="en-US" sz="1000" dirty="0" smtClean="0">
                <a:latin typeface="+mn-ea"/>
                <a:ea typeface="+mn-ea"/>
              </a:rPr>
              <a:t>품질 안전성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에너지 경영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(8) </a:t>
            </a:r>
            <a:r>
              <a:rPr lang="ko-KR" altLang="en-US" sz="1000" dirty="0" err="1" smtClean="0">
                <a:latin typeface="+mn-ea"/>
                <a:ea typeface="+mn-ea"/>
              </a:rPr>
              <a:t>전장설비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 smtClean="0">
                <a:latin typeface="+mn-ea"/>
                <a:ea typeface="+mn-ea"/>
              </a:rPr>
              <a:t>제작시</a:t>
            </a:r>
            <a:r>
              <a:rPr lang="ko-KR" altLang="en-US" sz="1000" dirty="0" smtClean="0">
                <a:latin typeface="+mn-ea"/>
                <a:ea typeface="+mn-ea"/>
              </a:rPr>
              <a:t> 고려사항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err="1" smtClean="0">
                <a:latin typeface="+mn-ea"/>
                <a:ea typeface="+mn-ea"/>
              </a:rPr>
              <a:t>충방전</a:t>
            </a:r>
            <a:r>
              <a:rPr lang="ko-KR" altLang="en-US" sz="1000" dirty="0" smtClean="0">
                <a:latin typeface="+mn-ea"/>
                <a:ea typeface="+mn-ea"/>
              </a:rPr>
              <a:t> 설비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 4. </a:t>
            </a:r>
            <a:r>
              <a:rPr lang="ko-KR" altLang="en-US" sz="1000" b="1" dirty="0" smtClean="0">
                <a:latin typeface="+mn-ea"/>
                <a:ea typeface="+mn-ea"/>
              </a:rPr>
              <a:t>제어 </a:t>
            </a:r>
            <a:r>
              <a:rPr lang="en-US" altLang="ko-KR" sz="1000" b="1" dirty="0" smtClean="0">
                <a:latin typeface="+mn-ea"/>
                <a:ea typeface="+mn-ea"/>
              </a:rPr>
              <a:t>S/W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</a:t>
            </a:r>
            <a:r>
              <a:rPr lang="en-US" altLang="ko-KR" sz="1000" dirty="0" smtClean="0">
                <a:latin typeface="+mn-ea"/>
                <a:ea typeface="+mn-ea"/>
              </a:rPr>
              <a:t>   (1) </a:t>
            </a:r>
            <a:r>
              <a:rPr lang="ko-KR" altLang="en-US" sz="1000" dirty="0" smtClean="0">
                <a:latin typeface="+mn-ea"/>
                <a:ea typeface="+mn-ea"/>
              </a:rPr>
              <a:t>개요</a:t>
            </a:r>
            <a:endParaRPr lang="ko-KR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   (2) </a:t>
            </a:r>
            <a:r>
              <a:rPr lang="ko-KR" altLang="en-US" sz="1000" dirty="0" smtClean="0">
                <a:latin typeface="+mn-ea"/>
                <a:ea typeface="+mn-ea"/>
              </a:rPr>
              <a:t>제어 </a:t>
            </a:r>
            <a:r>
              <a:rPr lang="ko-KR" altLang="en-US" sz="1000" dirty="0" err="1" smtClean="0">
                <a:latin typeface="+mn-ea"/>
                <a:ea typeface="+mn-ea"/>
              </a:rPr>
              <a:t>구상설계및</a:t>
            </a:r>
            <a:r>
              <a:rPr lang="ko-KR" altLang="en-US" sz="1000" dirty="0" smtClean="0">
                <a:latin typeface="+mn-ea"/>
                <a:ea typeface="+mn-ea"/>
              </a:rPr>
              <a:t> 설계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(3) </a:t>
            </a:r>
            <a:r>
              <a:rPr lang="en-US" altLang="ko-KR" sz="1000" dirty="0" smtClean="0">
                <a:latin typeface="+mn-ea"/>
                <a:ea typeface="+mn-ea"/>
              </a:rPr>
              <a:t>Address Map </a:t>
            </a:r>
            <a:r>
              <a:rPr lang="ko-KR" altLang="en-US" sz="1000" dirty="0" smtClean="0">
                <a:latin typeface="+mn-ea"/>
                <a:ea typeface="+mn-ea"/>
              </a:rPr>
              <a:t>기준</a:t>
            </a:r>
            <a:r>
              <a:rPr lang="en-US" altLang="ko-KR" sz="1000" b="1" dirty="0" smtClean="0">
                <a:latin typeface="+mn-ea"/>
                <a:ea typeface="+mn-ea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(4) </a:t>
            </a:r>
            <a:r>
              <a:rPr lang="en-US" altLang="ko-KR" sz="1000" dirty="0" smtClean="0">
                <a:latin typeface="+mn-ea"/>
                <a:ea typeface="+mn-ea"/>
              </a:rPr>
              <a:t>Operating Box </a:t>
            </a:r>
            <a:r>
              <a:rPr lang="ko-KR" altLang="en-US" sz="1000" dirty="0" err="1" smtClean="0">
                <a:latin typeface="+mn-ea"/>
                <a:ea typeface="+mn-ea"/>
              </a:rPr>
              <a:t>구성및</a:t>
            </a:r>
            <a:r>
              <a:rPr lang="ko-KR" altLang="en-US" sz="1000" dirty="0" smtClean="0">
                <a:latin typeface="+mn-ea"/>
                <a:ea typeface="+mn-ea"/>
              </a:rPr>
              <a:t> 조작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(5) User Interface </a:t>
            </a:r>
            <a:r>
              <a:rPr lang="ko-KR" altLang="en-US" sz="1000" dirty="0" smtClean="0">
                <a:latin typeface="+mn-ea"/>
                <a:ea typeface="+mn-ea"/>
              </a:rPr>
              <a:t>구성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(6) </a:t>
            </a:r>
            <a:r>
              <a:rPr lang="ko-KR" altLang="en-US" sz="1000" dirty="0" smtClean="0">
                <a:latin typeface="+mn-ea"/>
                <a:ea typeface="+mn-ea"/>
              </a:rPr>
              <a:t>제어 프로그램 </a:t>
            </a:r>
            <a:r>
              <a:rPr lang="ko-KR" altLang="en-US" sz="1000" dirty="0" err="1" smtClean="0">
                <a:latin typeface="+mn-ea"/>
                <a:ea typeface="+mn-ea"/>
              </a:rPr>
              <a:t>구성및</a:t>
            </a:r>
            <a:r>
              <a:rPr lang="ko-KR" altLang="en-US" sz="1000" dirty="0" smtClean="0">
                <a:latin typeface="+mn-ea"/>
                <a:ea typeface="+mn-ea"/>
              </a:rPr>
              <a:t> 상세 설계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(7) </a:t>
            </a:r>
            <a:r>
              <a:rPr lang="en-US" altLang="ko-KR" sz="1000" dirty="0" err="1" smtClean="0">
                <a:latin typeface="+mn-ea"/>
                <a:ea typeface="+mn-ea"/>
              </a:rPr>
              <a:t>Mes</a:t>
            </a:r>
            <a:r>
              <a:rPr lang="en-US" altLang="ko-KR" sz="1000" dirty="0" smtClean="0">
                <a:latin typeface="+mn-ea"/>
                <a:ea typeface="+mn-ea"/>
              </a:rPr>
              <a:t> Interface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(8) Alarm/Comment </a:t>
            </a:r>
            <a:r>
              <a:rPr lang="ko-KR" altLang="en-US" sz="1000" dirty="0" smtClean="0">
                <a:latin typeface="+mn-ea"/>
                <a:ea typeface="+mn-ea"/>
              </a:rPr>
              <a:t>작성 표준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(9) Model </a:t>
            </a:r>
            <a:r>
              <a:rPr lang="ko-KR" altLang="en-US" sz="1000" dirty="0" smtClean="0">
                <a:latin typeface="+mn-ea"/>
                <a:ea typeface="+mn-ea"/>
              </a:rPr>
              <a:t>변경 프로그램 구성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(10) </a:t>
            </a:r>
            <a:r>
              <a:rPr lang="ko-KR" altLang="en-US" sz="1000" dirty="0">
                <a:latin typeface="+mn-ea"/>
                <a:ea typeface="+mn-ea"/>
              </a:rPr>
              <a:t>기타   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4</a:t>
            </a:r>
            <a:r>
              <a:rPr lang="en-US" altLang="ko-KR" sz="1000" b="1" dirty="0">
                <a:latin typeface="+mn-ea"/>
                <a:ea typeface="+mn-ea"/>
              </a:rPr>
              <a:t>. </a:t>
            </a:r>
            <a:r>
              <a:rPr lang="ko-KR" altLang="en-US" sz="1000" b="1" dirty="0">
                <a:latin typeface="+mn-ea"/>
                <a:ea typeface="+mn-ea"/>
              </a:rPr>
              <a:t>제어 </a:t>
            </a:r>
            <a:r>
              <a:rPr lang="en-US" altLang="ko-KR" sz="1000" b="1" dirty="0" smtClean="0">
                <a:latin typeface="+mn-ea"/>
                <a:ea typeface="+mn-ea"/>
              </a:rPr>
              <a:t>PC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    </a:t>
            </a:r>
            <a:r>
              <a:rPr lang="en-US" altLang="ko-KR" sz="1000" dirty="0">
                <a:latin typeface="+mn-ea"/>
                <a:ea typeface="+mn-ea"/>
              </a:rPr>
              <a:t>(1) </a:t>
            </a:r>
            <a:r>
              <a:rPr lang="ko-KR" altLang="en-US" sz="1000" dirty="0" smtClean="0">
                <a:latin typeface="+mn-ea"/>
                <a:ea typeface="+mn-ea"/>
              </a:rPr>
              <a:t>목적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    </a:t>
            </a:r>
            <a:r>
              <a:rPr lang="en-US" altLang="ko-KR" sz="1000" dirty="0">
                <a:latin typeface="+mn-ea"/>
                <a:ea typeface="+mn-ea"/>
              </a:rPr>
              <a:t>(2) </a:t>
            </a:r>
            <a:r>
              <a:rPr lang="ko-KR" altLang="en-US" sz="1000" dirty="0" smtClean="0">
                <a:latin typeface="+mn-ea"/>
                <a:ea typeface="+mn-ea"/>
              </a:rPr>
              <a:t>적용 범위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(3) </a:t>
            </a:r>
            <a:r>
              <a:rPr lang="en-US" altLang="ko-KR" sz="1000" dirty="0" smtClean="0">
                <a:latin typeface="+mn-ea"/>
                <a:ea typeface="+mn-ea"/>
              </a:rPr>
              <a:t>Hardware </a:t>
            </a:r>
            <a:r>
              <a:rPr lang="ko-KR" altLang="en-US" sz="1000" dirty="0" smtClean="0">
                <a:latin typeface="+mn-ea"/>
                <a:ea typeface="+mn-ea"/>
              </a:rPr>
              <a:t>사양</a:t>
            </a:r>
            <a:r>
              <a:rPr lang="ko-KR" altLang="en-US" sz="1000" dirty="0">
                <a:latin typeface="+mn-ea"/>
                <a:ea typeface="+mn-ea"/>
              </a:rPr>
              <a:t> 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(4) </a:t>
            </a:r>
            <a:r>
              <a:rPr lang="en-US" altLang="ko-KR" sz="1000" dirty="0" smtClean="0">
                <a:latin typeface="+mn-ea"/>
                <a:ea typeface="+mn-ea"/>
              </a:rPr>
              <a:t>Hardware </a:t>
            </a:r>
            <a:r>
              <a:rPr lang="ko-KR" altLang="en-US" sz="1000" dirty="0" smtClean="0">
                <a:latin typeface="+mn-ea"/>
                <a:ea typeface="+mn-ea"/>
              </a:rPr>
              <a:t>설치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(5) </a:t>
            </a:r>
            <a:r>
              <a:rPr lang="en-US" altLang="ko-KR" sz="1000" dirty="0" smtClean="0">
                <a:latin typeface="+mn-ea"/>
                <a:ea typeface="+mn-ea"/>
              </a:rPr>
              <a:t>Software </a:t>
            </a:r>
            <a:r>
              <a:rPr lang="ko-KR" altLang="en-US" sz="1000" dirty="0" smtClean="0">
                <a:latin typeface="+mn-ea"/>
                <a:ea typeface="+mn-ea"/>
              </a:rPr>
              <a:t>사양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(6) </a:t>
            </a:r>
            <a:r>
              <a:rPr lang="en-US" altLang="ko-KR" sz="1000" dirty="0" smtClean="0">
                <a:latin typeface="+mn-ea"/>
                <a:ea typeface="+mn-ea"/>
              </a:rPr>
              <a:t>Software </a:t>
            </a:r>
            <a:r>
              <a:rPr lang="ko-KR" altLang="en-US" sz="1000" dirty="0" smtClean="0">
                <a:latin typeface="+mn-ea"/>
                <a:ea typeface="+mn-ea"/>
              </a:rPr>
              <a:t>반영 사양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(7) </a:t>
            </a:r>
            <a:r>
              <a:rPr lang="ko-KR" altLang="en-US" sz="1000" dirty="0" smtClean="0">
                <a:latin typeface="+mn-ea"/>
                <a:ea typeface="+mn-ea"/>
              </a:rPr>
              <a:t>제출 서류 기준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4952206" y="548680"/>
            <a:ext cx="4824535" cy="576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1.</a:t>
            </a: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 smtClean="0">
                <a:latin typeface="+mn-ea"/>
                <a:ea typeface="+mn-ea"/>
              </a:rPr>
              <a:t>목적</a:t>
            </a:r>
            <a:endParaRPr lang="ko-KR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 </a:t>
            </a:r>
            <a:r>
              <a:rPr lang="en-US" altLang="ko-KR" sz="1000" dirty="0" smtClean="0">
                <a:latin typeface="+mn-ea"/>
                <a:ea typeface="+mn-ea"/>
              </a:rPr>
              <a:t> </a:t>
            </a:r>
            <a:r>
              <a:rPr lang="ko-KR" altLang="ko-KR" sz="1000" dirty="0">
                <a:latin typeface="+mn-ea"/>
                <a:ea typeface="+mn-ea"/>
              </a:rPr>
              <a:t>본 </a:t>
            </a: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ko-KR" sz="1000" dirty="0" smtClean="0">
                <a:latin typeface="+mn-ea"/>
                <a:ea typeface="+mn-ea"/>
              </a:rPr>
              <a:t>공용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] </a:t>
            </a:r>
            <a:r>
              <a:rPr lang="ko-KR" altLang="ko-KR" sz="1000" dirty="0">
                <a:latin typeface="+mn-ea"/>
                <a:ea typeface="+mn-ea"/>
              </a:rPr>
              <a:t>설비 제작 일반 표준서는</a:t>
            </a:r>
            <a:r>
              <a:rPr lang="en-US" altLang="ko-KR" sz="1000" dirty="0">
                <a:latin typeface="+mn-ea"/>
                <a:ea typeface="+mn-ea"/>
              </a:rPr>
              <a:t> Samsung SDI(</a:t>
            </a:r>
            <a:r>
              <a:rPr lang="ko-KR" altLang="ko-KR" sz="1000" dirty="0">
                <a:latin typeface="+mn-ea"/>
                <a:ea typeface="+mn-ea"/>
              </a:rPr>
              <a:t>주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ko-KR" sz="1000" dirty="0">
                <a:latin typeface="+mn-ea"/>
                <a:ea typeface="+mn-ea"/>
              </a:rPr>
              <a:t>전지 생산 </a:t>
            </a:r>
            <a:r>
              <a:rPr lang="ko-KR" altLang="ko-KR" sz="1000" dirty="0" err="1" smtClean="0">
                <a:latin typeface="+mn-ea"/>
                <a:ea typeface="+mn-ea"/>
              </a:rPr>
              <a:t>설비</a:t>
            </a:r>
            <a:r>
              <a:rPr lang="ko-KR" altLang="en-US" sz="1000" dirty="0" err="1" smtClean="0">
                <a:latin typeface="+mn-ea"/>
                <a:ea typeface="+mn-ea"/>
              </a:rPr>
              <a:t>및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관련 부대 설비의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 smtClean="0">
                <a:latin typeface="+mn-ea"/>
                <a:ea typeface="+mn-ea"/>
              </a:rPr>
              <a:t>기성품 포함</a:t>
            </a:r>
            <a:r>
              <a:rPr lang="en-US" altLang="ko-KR" sz="1000" dirty="0" smtClean="0">
                <a:latin typeface="+mn-ea"/>
                <a:ea typeface="+mn-ea"/>
              </a:rPr>
              <a:t>)  </a:t>
            </a:r>
            <a:r>
              <a:rPr lang="ko-KR" altLang="ko-KR" sz="1000" dirty="0">
                <a:latin typeface="+mn-ea"/>
                <a:ea typeface="+mn-ea"/>
              </a:rPr>
              <a:t>설계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제작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 smtClean="0">
                <a:latin typeface="+mn-ea"/>
                <a:ea typeface="+mn-ea"/>
              </a:rPr>
              <a:t>설치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시운전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준공까지의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 smtClean="0">
                <a:latin typeface="+mn-ea"/>
                <a:ea typeface="+mn-ea"/>
              </a:rPr>
              <a:t>공통적으로 적용되는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표준서로서 </a:t>
            </a:r>
            <a:r>
              <a:rPr lang="ko-KR" altLang="ko-KR" sz="1000" dirty="0">
                <a:latin typeface="+mn-ea"/>
                <a:ea typeface="+mn-ea"/>
              </a:rPr>
              <a:t>설비의 신뢰성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경제성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 err="1" smtClean="0">
                <a:latin typeface="+mn-ea"/>
                <a:ea typeface="+mn-ea"/>
              </a:rPr>
              <a:t>보전성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안전성을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 smtClean="0">
                <a:latin typeface="+mn-ea"/>
                <a:ea typeface="+mn-ea"/>
              </a:rPr>
              <a:t>높여 </a:t>
            </a:r>
            <a:r>
              <a:rPr lang="ko-KR" altLang="ko-KR" sz="1000" dirty="0">
                <a:latin typeface="+mn-ea"/>
                <a:ea typeface="+mn-ea"/>
              </a:rPr>
              <a:t>생산성 향상을 </a:t>
            </a:r>
            <a:r>
              <a:rPr lang="ko-KR" altLang="ko-KR" sz="1000" dirty="0" smtClean="0">
                <a:latin typeface="+mn-ea"/>
                <a:ea typeface="+mn-ea"/>
              </a:rPr>
              <a:t>극대화하고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ko-KR" sz="1000" dirty="0">
                <a:latin typeface="+mn-ea"/>
                <a:ea typeface="+mn-ea"/>
              </a:rPr>
              <a:t>설비 제작 표준을 정하여 일관성 </a:t>
            </a:r>
            <a:r>
              <a:rPr lang="ko-KR" altLang="ko-KR" sz="1000" dirty="0" smtClean="0">
                <a:latin typeface="+mn-ea"/>
                <a:ea typeface="+mn-ea"/>
              </a:rPr>
              <a:t>있는 설비를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>
                <a:latin typeface="+mn-ea"/>
                <a:ea typeface="+mn-ea"/>
              </a:rPr>
              <a:t>제작함에 그 </a:t>
            </a:r>
            <a:r>
              <a:rPr lang="ko-KR" altLang="ko-KR" sz="1000" dirty="0" smtClean="0">
                <a:latin typeface="+mn-ea"/>
                <a:ea typeface="+mn-ea"/>
              </a:rPr>
              <a:t>목적이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있다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2. </a:t>
            </a:r>
            <a:r>
              <a:rPr lang="ko-KR" altLang="en-US" sz="1000" b="1" dirty="0" smtClean="0">
                <a:latin typeface="+mn-ea"/>
                <a:ea typeface="+mn-ea"/>
              </a:rPr>
              <a:t>적용 범위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ko-KR" sz="1000" dirty="0" smtClean="0">
                <a:latin typeface="+mn-ea"/>
                <a:ea typeface="+mn-ea"/>
              </a:rPr>
              <a:t>본 </a:t>
            </a:r>
            <a:r>
              <a:rPr lang="ko-KR" altLang="ko-KR" sz="1000" dirty="0">
                <a:latin typeface="+mn-ea"/>
                <a:ea typeface="+mn-ea"/>
              </a:rPr>
              <a:t>표준서는</a:t>
            </a:r>
            <a:r>
              <a:rPr lang="en-US" altLang="ko-KR" sz="1000" dirty="0">
                <a:latin typeface="+mn-ea"/>
                <a:ea typeface="+mn-ea"/>
              </a:rPr>
              <a:t> Samsung SDI(</a:t>
            </a:r>
            <a:r>
              <a:rPr lang="ko-KR" altLang="ko-KR" sz="1000" dirty="0">
                <a:latin typeface="+mn-ea"/>
                <a:ea typeface="+mn-ea"/>
              </a:rPr>
              <a:t>주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ko-KR" sz="1000" dirty="0">
                <a:latin typeface="+mn-ea"/>
                <a:ea typeface="+mn-ea"/>
              </a:rPr>
              <a:t>소형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ko-KR" sz="1000" dirty="0">
                <a:latin typeface="+mn-ea"/>
                <a:ea typeface="+mn-ea"/>
              </a:rPr>
              <a:t>중대형 전지 생산 </a:t>
            </a:r>
            <a:r>
              <a:rPr lang="ko-KR" altLang="ko-KR" sz="1000" dirty="0" err="1" smtClean="0">
                <a:latin typeface="+mn-ea"/>
                <a:ea typeface="+mn-ea"/>
              </a:rPr>
              <a:t>설비</a:t>
            </a:r>
            <a:r>
              <a:rPr lang="ko-KR" altLang="en-US" sz="1000" dirty="0" err="1" smtClean="0">
                <a:latin typeface="+mn-ea"/>
                <a:ea typeface="+mn-ea"/>
              </a:rPr>
              <a:t>및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관련 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부대 설비의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기성품 포함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제작에 </a:t>
            </a:r>
            <a:r>
              <a:rPr lang="ko-KR" altLang="ko-KR" sz="1000" dirty="0">
                <a:latin typeface="+mn-ea"/>
                <a:ea typeface="+mn-ea"/>
              </a:rPr>
              <a:t>한하여 </a:t>
            </a:r>
            <a:r>
              <a:rPr lang="ko-KR" altLang="ko-KR" sz="1000" dirty="0" smtClean="0">
                <a:latin typeface="+mn-ea"/>
                <a:ea typeface="+mn-ea"/>
              </a:rPr>
              <a:t>적용되며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ko-KR" sz="1000" dirty="0">
                <a:latin typeface="+mn-ea"/>
                <a:ea typeface="+mn-ea"/>
              </a:rPr>
              <a:t>본 </a:t>
            </a:r>
            <a:r>
              <a:rPr lang="ko-KR" altLang="ko-KR" sz="1000" dirty="0" err="1">
                <a:latin typeface="+mn-ea"/>
                <a:ea typeface="+mn-ea"/>
              </a:rPr>
              <a:t>표준서에</a:t>
            </a:r>
            <a:r>
              <a:rPr lang="ko-KR" altLang="ko-KR" sz="1000" dirty="0">
                <a:latin typeface="+mn-ea"/>
                <a:ea typeface="+mn-ea"/>
              </a:rPr>
              <a:t> 기재되지 </a:t>
            </a:r>
            <a:r>
              <a:rPr lang="ko-KR" altLang="ko-KR" sz="1000" dirty="0" smtClean="0">
                <a:latin typeface="+mn-ea"/>
                <a:ea typeface="+mn-ea"/>
              </a:rPr>
              <a:t>않은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ko-KR" sz="1000" dirty="0">
                <a:solidFill>
                  <a:srgbClr val="0000FF"/>
                </a:solidFill>
                <a:latin typeface="+mn-ea"/>
                <a:ea typeface="+mn-ea"/>
              </a:rPr>
              <a:t>사항은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KS,ISO/ICE,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JIS </a:t>
            </a:r>
            <a:r>
              <a:rPr lang="ko-KR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규격 및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SDI </a:t>
            </a:r>
            <a:r>
              <a:rPr lang="ko-KR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관련규정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및 설비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8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계통 점검표준</a:t>
            </a:r>
            <a:r>
              <a:rPr lang="ko-KR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에 </a:t>
            </a:r>
            <a:r>
              <a:rPr lang="ko-KR" altLang="ko-KR" sz="1000" dirty="0">
                <a:solidFill>
                  <a:srgbClr val="0000FF"/>
                </a:solidFill>
                <a:latin typeface="+mn-ea"/>
                <a:ea typeface="+mn-ea"/>
              </a:rPr>
              <a:t>따른다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.</a:t>
            </a:r>
            <a:endParaRPr lang="ko-KR" altLang="ko-KR" sz="1000" dirty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2.1. </a:t>
            </a:r>
            <a:r>
              <a:rPr lang="ko-KR" altLang="en-US" sz="1000" b="1" dirty="0" smtClean="0">
                <a:latin typeface="+mn-ea"/>
                <a:ea typeface="+mn-ea"/>
              </a:rPr>
              <a:t>생산 기종</a:t>
            </a:r>
            <a:endParaRPr lang="ko-KR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        </a:t>
            </a:r>
            <a:r>
              <a:rPr lang="ko-KR" altLang="ko-KR" sz="1000" dirty="0" smtClean="0">
                <a:latin typeface="+mn-ea"/>
                <a:ea typeface="+mn-ea"/>
              </a:rPr>
              <a:t>소형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ko-KR" sz="1000" dirty="0">
                <a:latin typeface="+mn-ea"/>
                <a:ea typeface="+mn-ea"/>
              </a:rPr>
              <a:t>중대형 폴리머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원형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각형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자동차 전지를 모두 포함한다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2.2. </a:t>
            </a:r>
            <a:r>
              <a:rPr lang="ko-KR" altLang="en-US" sz="1000" b="1" dirty="0" smtClean="0">
                <a:latin typeface="+mn-ea"/>
                <a:ea typeface="+mn-ea"/>
              </a:rPr>
              <a:t>생산 거점</a:t>
            </a:r>
            <a:endParaRPr lang="ko-KR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 </a:t>
            </a:r>
            <a:r>
              <a:rPr lang="en-US" altLang="ko-KR" sz="1000" dirty="0" smtClean="0">
                <a:latin typeface="+mn-ea"/>
                <a:ea typeface="+mn-ea"/>
              </a:rPr>
              <a:t>        </a:t>
            </a:r>
            <a:r>
              <a:rPr lang="ko-KR" altLang="ko-KR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ko-KR" sz="1000" dirty="0">
                <a:latin typeface="+mn-ea"/>
                <a:ea typeface="+mn-ea"/>
              </a:rPr>
              <a:t>국내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ko-KR" sz="1000" dirty="0">
                <a:latin typeface="+mn-ea"/>
                <a:ea typeface="+mn-ea"/>
              </a:rPr>
              <a:t>해외 거점 단독생산설비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IN-LINE </a:t>
            </a:r>
            <a:r>
              <a:rPr lang="ko-KR" altLang="ko-KR" sz="1000" dirty="0" err="1" smtClean="0">
                <a:latin typeface="+mn-ea"/>
                <a:ea typeface="+mn-ea"/>
              </a:rPr>
              <a:t>생산설비</a:t>
            </a:r>
            <a:r>
              <a:rPr lang="ko-KR" altLang="en-US" sz="1000" dirty="0" err="1" smtClean="0">
                <a:latin typeface="+mn-ea"/>
                <a:ea typeface="+mn-ea"/>
              </a:rPr>
              <a:t>및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관련 </a:t>
            </a:r>
            <a:endParaRPr lang="en-US" altLang="ko-KR" sz="1000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부대설비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기성품 포함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)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ko-KR" altLang="ko-KR" sz="1000" dirty="0" smtClean="0">
                <a:latin typeface="+mn-ea"/>
                <a:ea typeface="+mn-ea"/>
              </a:rPr>
              <a:t>모두를 </a:t>
            </a:r>
            <a:r>
              <a:rPr lang="ko-KR" altLang="ko-KR" sz="1000" dirty="0">
                <a:latin typeface="+mn-ea"/>
                <a:ea typeface="+mn-ea"/>
              </a:rPr>
              <a:t>포함한다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3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제어 </a:t>
            </a:r>
            <a:r>
              <a:rPr lang="en-US" altLang="ko-KR" sz="1000" b="1" dirty="0" smtClean="0">
                <a:latin typeface="+mn-ea"/>
                <a:ea typeface="+mn-ea"/>
              </a:rPr>
              <a:t>H/W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3.1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 smtClean="0">
                <a:latin typeface="+mn-ea"/>
                <a:ea typeface="+mn-ea"/>
              </a:rPr>
              <a:t>제어전원부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3.1.1</a:t>
            </a:r>
            <a:r>
              <a:rPr lang="en-US" altLang="ko-KR" sz="1000" dirty="0">
                <a:latin typeface="+mn-ea"/>
                <a:ea typeface="+mn-ea"/>
              </a:rPr>
              <a:t>. MAIN POWER </a:t>
            </a:r>
            <a:r>
              <a:rPr lang="ko-KR" altLang="en-US" sz="1000" dirty="0" err="1">
                <a:latin typeface="+mn-ea"/>
                <a:ea typeface="+mn-ea"/>
              </a:rPr>
              <a:t>공급사양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err="1">
                <a:latin typeface="+mn-ea"/>
                <a:ea typeface="+mn-ea"/>
              </a:rPr>
              <a:t>전원사양은</a:t>
            </a:r>
            <a:r>
              <a:rPr lang="ko-KR" altLang="en-US" sz="1000" dirty="0">
                <a:latin typeface="+mn-ea"/>
                <a:ea typeface="+mn-ea"/>
              </a:rPr>
              <a:t> 아래와 같으며 용량 및 방법은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담당자의 협의를 </a:t>
            </a:r>
            <a:r>
              <a:rPr lang="ko-KR" altLang="en-US" sz="1000" dirty="0" smtClean="0">
                <a:latin typeface="+mn-ea"/>
                <a:ea typeface="+mn-ea"/>
              </a:rPr>
              <a:t>득한다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(  )</a:t>
            </a:r>
            <a:r>
              <a:rPr lang="ko-KR" altLang="en-US" sz="1000" dirty="0" smtClean="0">
                <a:latin typeface="+mn-ea"/>
                <a:ea typeface="+mn-ea"/>
              </a:rPr>
              <a:t>는 해외 </a:t>
            </a:r>
            <a:r>
              <a:rPr lang="ko-KR" altLang="en-US" sz="1000" dirty="0" err="1" smtClean="0">
                <a:latin typeface="+mn-ea"/>
                <a:ea typeface="+mn-ea"/>
              </a:rPr>
              <a:t>적용시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3.1.2</a:t>
            </a:r>
            <a:r>
              <a:rPr lang="en-US" altLang="ko-KR" sz="1000" dirty="0">
                <a:latin typeface="+mn-ea"/>
                <a:ea typeface="+mn-ea"/>
              </a:rPr>
              <a:t>. NORMAL </a:t>
            </a:r>
            <a:r>
              <a:rPr lang="ko-KR" altLang="en-US" sz="1000" dirty="0">
                <a:latin typeface="+mn-ea"/>
                <a:ea typeface="+mn-ea"/>
              </a:rPr>
              <a:t>전원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en-US" altLang="ko-KR" sz="1000" dirty="0">
                <a:latin typeface="+mn-ea"/>
                <a:ea typeface="+mn-ea"/>
              </a:rPr>
              <a:t>3∮    □□□KVA, AC440V(380)/60Hz With Ground (50Hz </a:t>
            </a:r>
            <a:r>
              <a:rPr lang="ko-KR" altLang="en-US" sz="1000" dirty="0">
                <a:latin typeface="+mn-ea"/>
                <a:ea typeface="+mn-ea"/>
              </a:rPr>
              <a:t>겸용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□□□KVA, AC220V/60Hz With Ground      (50Hz </a:t>
            </a:r>
            <a:r>
              <a:rPr lang="ko-KR" altLang="en-US" sz="1000" dirty="0">
                <a:latin typeface="+mn-ea"/>
                <a:ea typeface="+mn-ea"/>
              </a:rPr>
              <a:t>겸용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3.1.3</a:t>
            </a:r>
            <a:r>
              <a:rPr lang="en-US" altLang="ko-KR" sz="1000" dirty="0">
                <a:latin typeface="+mn-ea"/>
                <a:ea typeface="+mn-ea"/>
              </a:rPr>
              <a:t>. UPS </a:t>
            </a:r>
            <a:r>
              <a:rPr lang="ko-KR" altLang="en-US" sz="1000" dirty="0">
                <a:latin typeface="+mn-ea"/>
                <a:ea typeface="+mn-ea"/>
              </a:rPr>
              <a:t>전원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en-US" altLang="ko-KR" sz="1000" dirty="0">
                <a:latin typeface="+mn-ea"/>
                <a:ea typeface="+mn-ea"/>
              </a:rPr>
              <a:t>3∮    □□□KVA, AC220V/60Hz With Ground      (50Hz </a:t>
            </a:r>
            <a:r>
              <a:rPr lang="ko-KR" altLang="en-US" sz="1000" dirty="0">
                <a:latin typeface="+mn-ea"/>
                <a:ea typeface="+mn-ea"/>
              </a:rPr>
              <a:t>겸용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1"/>
          <p:cNvSpPr>
            <a:spLocks noChangeArrowheads="1"/>
          </p:cNvSpPr>
          <p:nvPr/>
        </p:nvSpPr>
        <p:spPr bwMode="auto">
          <a:xfrm>
            <a:off x="55662" y="548680"/>
            <a:ext cx="4824535" cy="459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설비전원사양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아래 </a:t>
            </a:r>
            <a:r>
              <a:rPr lang="ko-KR" altLang="en-US" sz="1000" dirty="0" err="1">
                <a:latin typeface="+mn-ea"/>
                <a:ea typeface="+mn-ea"/>
              </a:rPr>
              <a:t>사양표</a:t>
            </a:r>
            <a:r>
              <a:rPr lang="ko-KR" altLang="en-US" sz="1000" dirty="0">
                <a:latin typeface="+mn-ea"/>
                <a:ea typeface="+mn-ea"/>
              </a:rPr>
              <a:t> 이외의 </a:t>
            </a:r>
            <a:r>
              <a:rPr lang="ko-KR" altLang="en-US" sz="1000" dirty="0" err="1">
                <a:latin typeface="+mn-ea"/>
                <a:ea typeface="+mn-ea"/>
              </a:rPr>
              <a:t>제어전원</a:t>
            </a:r>
            <a:r>
              <a:rPr lang="ko-KR" altLang="en-US" sz="1000" dirty="0">
                <a:latin typeface="+mn-ea"/>
                <a:ea typeface="+mn-ea"/>
              </a:rPr>
              <a:t> 사용시는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협의한다</a:t>
            </a: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/>
            </a:r>
            <a:br>
              <a:rPr lang="en-US" altLang="ko-KR" sz="1000" dirty="0" smtClean="0">
                <a:latin typeface="+mn-ea"/>
                <a:ea typeface="+mn-ea"/>
              </a:rPr>
            </a:br>
            <a:r>
              <a:rPr lang="en-US" altLang="ko-KR" sz="1000" dirty="0" smtClean="0"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4952206" y="575384"/>
            <a:ext cx="4824535" cy="125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/>
            </a:r>
            <a:br>
              <a:rPr lang="en-US" altLang="ko-KR" sz="1000" dirty="0">
                <a:latin typeface="+mn-ea"/>
                <a:ea typeface="+mn-ea"/>
              </a:rPr>
            </a:br>
            <a:r>
              <a:rPr lang="en-US" altLang="ko-KR" sz="1000" dirty="0">
                <a:latin typeface="+mn-ea"/>
                <a:ea typeface="+mn-ea"/>
              </a:rPr>
              <a:t> 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ko-KR" sz="1000" dirty="0">
              <a:latin typeface="+mn-ea"/>
              <a:ea typeface="+mn-ea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952206" y="592227"/>
            <a:ext cx="4949825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000" b="1" dirty="0" smtClean="0">
                <a:latin typeface="+mn-ea"/>
                <a:ea typeface="+mn-ea"/>
              </a:rPr>
              <a:t> 3.2</a:t>
            </a:r>
            <a:r>
              <a:rPr lang="en-US" altLang="ko-KR" sz="1000" b="1" dirty="0">
                <a:latin typeface="+mn-ea"/>
                <a:ea typeface="+mn-ea"/>
              </a:rPr>
              <a:t>. MES NETWORK &amp; INTERFACE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 3.2.1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통신 구성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         MES</a:t>
            </a:r>
            <a:r>
              <a:rPr lang="ko-KR" altLang="en-US" sz="1000" dirty="0">
                <a:latin typeface="+mn-ea"/>
                <a:ea typeface="+mn-ea"/>
              </a:rPr>
              <a:t>와의 통신 </a:t>
            </a:r>
            <a:r>
              <a:rPr lang="en-US" altLang="ko-KR" sz="1000" dirty="0">
                <a:latin typeface="+mn-ea"/>
                <a:ea typeface="+mn-ea"/>
              </a:rPr>
              <a:t>CONCEPT</a:t>
            </a:r>
            <a:r>
              <a:rPr lang="ko-KR" altLang="en-US" sz="1000" dirty="0">
                <a:latin typeface="+mn-ea"/>
                <a:ea typeface="+mn-ea"/>
              </a:rPr>
              <a:t>은 아래와 같이 구성하며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설계 後 담당자의 승인을 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득한다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단</a:t>
            </a:r>
            <a:r>
              <a:rPr lang="en-US" altLang="ko-KR" sz="1000" dirty="0">
                <a:latin typeface="+mn-ea"/>
                <a:ea typeface="+mn-ea"/>
              </a:rPr>
              <a:t>, MES System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ko-KR" altLang="en-US" sz="1000" dirty="0" err="1">
                <a:latin typeface="+mn-ea"/>
                <a:ea typeface="+mn-ea"/>
              </a:rPr>
              <a:t>설비간</a:t>
            </a:r>
            <a:r>
              <a:rPr lang="ko-KR" altLang="en-US" sz="1000" dirty="0">
                <a:latin typeface="+mn-ea"/>
                <a:ea typeface="+mn-ea"/>
              </a:rPr>
              <a:t> 통신은 각 </a:t>
            </a:r>
            <a:r>
              <a:rPr lang="ko-KR" altLang="en-US" sz="1000" dirty="0" err="1">
                <a:latin typeface="+mn-ea"/>
                <a:ea typeface="+mn-ea"/>
              </a:rPr>
              <a:t>거점별</a:t>
            </a:r>
            <a:r>
              <a:rPr lang="ko-KR" altLang="en-US" sz="1000" dirty="0">
                <a:latin typeface="+mn-ea"/>
                <a:ea typeface="+mn-ea"/>
              </a:rPr>
              <a:t> 사양에 준하여 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         (</a:t>
            </a:r>
            <a:r>
              <a:rPr lang="ko-KR" altLang="en-US" sz="1000" dirty="0">
                <a:latin typeface="+mn-ea"/>
                <a:ea typeface="+mn-ea"/>
              </a:rPr>
              <a:t>소형</a:t>
            </a:r>
            <a:r>
              <a:rPr lang="en-US" altLang="ko-KR" sz="1000" dirty="0">
                <a:latin typeface="+mn-ea"/>
                <a:ea typeface="+mn-ea"/>
              </a:rPr>
              <a:t>:Gateway, </a:t>
            </a:r>
            <a:r>
              <a:rPr lang="ko-KR" altLang="en-US" sz="1000" dirty="0">
                <a:latin typeface="+mn-ea"/>
                <a:ea typeface="+mn-ea"/>
              </a:rPr>
              <a:t>중대형</a:t>
            </a:r>
            <a:r>
              <a:rPr lang="en-US" altLang="ko-KR" sz="1000" dirty="0">
                <a:latin typeface="+mn-ea"/>
                <a:ea typeface="+mn-ea"/>
              </a:rPr>
              <a:t>:CIM PC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  <a:p>
            <a:r>
              <a:rPr lang="en-US" altLang="ko-KR" sz="1000" dirty="0" smtClean="0">
                <a:latin typeface="+mn-ea"/>
                <a:ea typeface="+mn-ea"/>
              </a:rPr>
              <a:t>  3.2.2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통신구성요소</a:t>
            </a:r>
          </a:p>
          <a:p>
            <a:r>
              <a:rPr lang="en-US" altLang="ko-KR" sz="1000" dirty="0" smtClean="0">
                <a:latin typeface="+mn-ea"/>
                <a:ea typeface="+mn-ea"/>
              </a:rPr>
              <a:t>   3.2.2.1</a:t>
            </a:r>
            <a:r>
              <a:rPr lang="en-US" altLang="ko-KR" sz="1000" dirty="0">
                <a:latin typeface="+mn-ea"/>
                <a:ea typeface="+mn-ea"/>
              </a:rPr>
              <a:t>. LAN CARD</a:t>
            </a:r>
          </a:p>
          <a:p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en-US" altLang="ko-KR" sz="1000" dirty="0" smtClean="0">
                <a:latin typeface="+mn-ea"/>
                <a:ea typeface="+mn-ea"/>
              </a:rPr>
              <a:t>  PLC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설비에는 </a:t>
            </a:r>
            <a:r>
              <a:rPr lang="en-US" altLang="ko-KR" sz="1000" dirty="0">
                <a:latin typeface="+mn-ea"/>
                <a:ea typeface="+mn-ea"/>
              </a:rPr>
              <a:t>LAN CARD</a:t>
            </a:r>
            <a:r>
              <a:rPr lang="ko-KR" altLang="en-US" sz="1000" dirty="0">
                <a:latin typeface="+mn-ea"/>
                <a:ea typeface="+mn-ea"/>
              </a:rPr>
              <a:t>를 각각 </a:t>
            </a:r>
            <a:r>
              <a:rPr lang="en-US" altLang="ko-KR" sz="1000" dirty="0">
                <a:latin typeface="+mn-ea"/>
                <a:ea typeface="+mn-ea"/>
              </a:rPr>
              <a:t>2EA</a:t>
            </a:r>
            <a:r>
              <a:rPr lang="ko-KR" altLang="en-US" sz="1000" dirty="0">
                <a:latin typeface="+mn-ea"/>
                <a:ea typeface="+mn-ea"/>
              </a:rPr>
              <a:t>이상 설치한다</a:t>
            </a:r>
          </a:p>
          <a:p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err="1" smtClean="0">
                <a:latin typeface="+mn-ea"/>
                <a:ea typeface="+mn-ea"/>
              </a:rPr>
              <a:t>공정설비의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LINK MASTER PLC</a:t>
            </a:r>
            <a:r>
              <a:rPr lang="ko-KR" altLang="en-US" sz="1000" dirty="0">
                <a:latin typeface="+mn-ea"/>
                <a:ea typeface="+mn-ea"/>
              </a:rPr>
              <a:t>를 관할하는 설비 측은 상위와의 통신을 </a:t>
            </a:r>
          </a:p>
          <a:p>
            <a:r>
              <a:rPr lang="ko-KR" altLang="en-US" sz="1000" dirty="0" smtClean="0">
                <a:latin typeface="+mn-ea"/>
                <a:ea typeface="+mn-ea"/>
              </a:rPr>
              <a:t>             위한 </a:t>
            </a:r>
            <a:r>
              <a:rPr lang="en-US" altLang="ko-KR" sz="1000" dirty="0" smtClean="0">
                <a:latin typeface="+mn-ea"/>
                <a:ea typeface="+mn-ea"/>
              </a:rPr>
              <a:t>LAN </a:t>
            </a:r>
            <a:r>
              <a:rPr lang="en-US" altLang="ko-KR" sz="1000" dirty="0">
                <a:latin typeface="+mn-ea"/>
                <a:ea typeface="+mn-ea"/>
              </a:rPr>
              <a:t>CARD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en-US" altLang="ko-KR" sz="1000" dirty="0">
                <a:latin typeface="+mn-ea"/>
                <a:ea typeface="+mn-ea"/>
              </a:rPr>
              <a:t>PLC BASE</a:t>
            </a:r>
            <a:r>
              <a:rPr lang="ko-KR" altLang="en-US" sz="1000" dirty="0">
                <a:latin typeface="+mn-ea"/>
                <a:ea typeface="+mn-ea"/>
              </a:rPr>
              <a:t>에 장착한다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endParaRPr lang="en-US" altLang="ko-KR" sz="1000" dirty="0" smtClean="0">
              <a:latin typeface="+mn-ea"/>
              <a:ea typeface="+mn-ea"/>
            </a:endParaRPr>
          </a:p>
          <a:p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6" name="그림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18" y="1052736"/>
            <a:ext cx="36957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그림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214" y="1700808"/>
            <a:ext cx="4752527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086" y="1359056"/>
            <a:ext cx="2571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5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74390" y="587241"/>
            <a:ext cx="487781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3.2.2.2</a:t>
            </a:r>
            <a:r>
              <a:rPr lang="en-US" altLang="ko-KR" sz="1000" dirty="0">
                <a:latin typeface="+mn-ea"/>
                <a:ea typeface="+mn-ea"/>
              </a:rPr>
              <a:t>.  PC</a:t>
            </a:r>
            <a:r>
              <a:rPr lang="ko-KR" altLang="en-US" sz="1000" dirty="0" smtClean="0">
                <a:latin typeface="+mn-ea"/>
                <a:ea typeface="+mn-ea"/>
              </a:rPr>
              <a:t>통신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설비에는 </a:t>
            </a:r>
            <a:r>
              <a:rPr lang="ko-KR" altLang="en-US" sz="1000" dirty="0" err="1">
                <a:latin typeface="+mn-ea"/>
                <a:ea typeface="+mn-ea"/>
              </a:rPr>
              <a:t>미쯔비시</a:t>
            </a:r>
            <a:r>
              <a:rPr lang="ko-KR" altLang="en-US" sz="1000" dirty="0">
                <a:latin typeface="+mn-ea"/>
                <a:ea typeface="+mn-ea"/>
              </a:rPr>
              <a:t> 전용 </a:t>
            </a:r>
            <a:r>
              <a:rPr lang="en-US" altLang="ko-KR" sz="1000" dirty="0">
                <a:latin typeface="+mn-ea"/>
                <a:ea typeface="+mn-ea"/>
              </a:rPr>
              <a:t>MX-Component(SW3D5C-ACT-E)</a:t>
            </a:r>
            <a:r>
              <a:rPr lang="ko-KR" altLang="en-US" sz="1000" dirty="0" smtClean="0">
                <a:latin typeface="+mn-ea"/>
                <a:ea typeface="+mn-ea"/>
              </a:rPr>
              <a:t>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설치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②</a:t>
            </a:r>
            <a:r>
              <a:rPr lang="en-US" altLang="ko-KR" sz="1000" dirty="0" smtClean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설비는 </a:t>
            </a:r>
            <a:r>
              <a:rPr lang="en-US" altLang="ko-KR" sz="1000" dirty="0">
                <a:latin typeface="+mn-ea"/>
                <a:ea typeface="+mn-ea"/>
              </a:rPr>
              <a:t>SOCKET </a:t>
            </a:r>
            <a:r>
              <a:rPr lang="ko-KR" altLang="en-US" sz="1000" dirty="0">
                <a:latin typeface="+mn-ea"/>
                <a:ea typeface="+mn-ea"/>
              </a:rPr>
              <a:t>통신</a:t>
            </a:r>
            <a:r>
              <a:rPr lang="en-US" altLang="ko-KR" sz="1000" dirty="0">
                <a:latin typeface="+mn-ea"/>
                <a:ea typeface="+mn-ea"/>
              </a:rPr>
              <a:t>(XML)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FILE </a:t>
            </a:r>
            <a:r>
              <a:rPr lang="ko-KR" altLang="en-US" sz="1000" dirty="0">
                <a:latin typeface="+mn-ea"/>
                <a:ea typeface="+mn-ea"/>
              </a:rPr>
              <a:t>통신을 병행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프로그램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구성한다</a:t>
            </a:r>
            <a:r>
              <a:rPr lang="en-US" altLang="ko-KR" sz="1000" dirty="0" smtClean="0">
                <a:latin typeface="+mn-ea"/>
                <a:ea typeface="+mn-ea"/>
              </a:rPr>
              <a:t>.  → </a:t>
            </a:r>
            <a:r>
              <a:rPr lang="en-US" altLang="ko-KR" sz="1000" dirty="0">
                <a:latin typeface="+mn-ea"/>
                <a:ea typeface="+mn-ea"/>
              </a:rPr>
              <a:t>IMAGE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JPG FILE(</a:t>
            </a:r>
            <a:r>
              <a:rPr lang="en-US" altLang="ko-KR" sz="1000" dirty="0" err="1">
                <a:latin typeface="+mn-ea"/>
                <a:ea typeface="+mn-ea"/>
              </a:rPr>
              <a:t>NET_Drive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보고로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ko-KR" altLang="en-US" sz="1000" dirty="0">
                <a:latin typeface="+mn-ea"/>
                <a:ea typeface="+mn-ea"/>
              </a:rPr>
              <a:t>용량 </a:t>
            </a:r>
            <a:r>
              <a:rPr lang="en-US" altLang="ko-KR" sz="1000" dirty="0">
                <a:latin typeface="+mn-ea"/>
                <a:ea typeface="+mn-ea"/>
              </a:rPr>
              <a:t>: 1MB </a:t>
            </a:r>
            <a:r>
              <a:rPr lang="ko-KR" altLang="en-US" sz="1000" dirty="0">
                <a:latin typeface="+mn-ea"/>
                <a:ea typeface="+mn-ea"/>
              </a:rPr>
              <a:t>이하 준수할 것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err="1" smtClean="0">
                <a:latin typeface="+mn-ea"/>
                <a:ea typeface="+mn-ea"/>
              </a:rPr>
              <a:t>Pre_Charger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설비는 </a:t>
            </a:r>
            <a:r>
              <a:rPr lang="en-US" altLang="ko-KR" sz="1000" dirty="0">
                <a:latin typeface="+mn-ea"/>
                <a:ea typeface="+mn-ea"/>
              </a:rPr>
              <a:t>QCP Data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en-US" altLang="ko-KR" sz="1000" dirty="0">
                <a:latin typeface="+mn-ea"/>
                <a:ea typeface="+mn-ea"/>
              </a:rPr>
              <a:t>FILE </a:t>
            </a:r>
            <a:r>
              <a:rPr lang="ko-KR" altLang="en-US" sz="1000" dirty="0">
                <a:latin typeface="+mn-ea"/>
                <a:ea typeface="+mn-ea"/>
              </a:rPr>
              <a:t>형식으로 전송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ko-KR" altLang="en-US" sz="1000" dirty="0" err="1">
                <a:latin typeface="+mn-ea"/>
                <a:ea typeface="+mn-ea"/>
              </a:rPr>
              <a:t>파일형식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*.QCP)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★ </a:t>
            </a:r>
            <a:r>
              <a:rPr lang="en-US" altLang="ko-KR" sz="1000" dirty="0">
                <a:latin typeface="+mn-ea"/>
                <a:ea typeface="+mn-ea"/>
              </a:rPr>
              <a:t>MES </a:t>
            </a:r>
            <a:r>
              <a:rPr lang="ko-KR" altLang="en-US" sz="1000" dirty="0">
                <a:latin typeface="+mn-ea"/>
                <a:ea typeface="+mn-ea"/>
              </a:rPr>
              <a:t>폴더→ </a:t>
            </a:r>
            <a:r>
              <a:rPr lang="en-US" altLang="ko-KR" sz="1000" dirty="0">
                <a:latin typeface="+mn-ea"/>
                <a:ea typeface="+mn-ea"/>
              </a:rPr>
              <a:t>QCP → </a:t>
            </a:r>
            <a:r>
              <a:rPr lang="ko-KR" altLang="en-US" sz="1000" dirty="0">
                <a:latin typeface="+mn-ea"/>
                <a:ea typeface="+mn-ea"/>
              </a:rPr>
              <a:t>년도 → 월 → 일 </a:t>
            </a:r>
            <a:r>
              <a:rPr lang="en-US" altLang="ko-KR" sz="1000" dirty="0">
                <a:latin typeface="+mn-ea"/>
                <a:ea typeface="+mn-ea"/>
              </a:rPr>
              <a:t>Back up </a:t>
            </a:r>
            <a:r>
              <a:rPr lang="ko-KR" altLang="en-US" sz="1000" dirty="0">
                <a:latin typeface="+mn-ea"/>
                <a:ea typeface="+mn-ea"/>
              </a:rPr>
              <a:t>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측 </a:t>
            </a:r>
            <a:r>
              <a:rPr lang="en-US" altLang="ko-KR" sz="1000" dirty="0">
                <a:latin typeface="+mn-ea"/>
                <a:ea typeface="+mn-ea"/>
              </a:rPr>
              <a:t>QCP </a:t>
            </a:r>
            <a:r>
              <a:rPr lang="ko-KR" altLang="en-US" sz="1000" dirty="0">
                <a:latin typeface="+mn-ea"/>
                <a:ea typeface="+mn-ea"/>
              </a:rPr>
              <a:t>보고 설비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ko-KR" altLang="en-US" sz="1000" dirty="0" err="1" smtClean="0">
                <a:latin typeface="+mn-ea"/>
                <a:ea typeface="+mn-ea"/>
              </a:rPr>
              <a:t>설비형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ETHERNET </a:t>
            </a:r>
            <a:r>
              <a:rPr lang="ko-KR" altLang="en-US" sz="1000" dirty="0">
                <a:latin typeface="+mn-ea"/>
                <a:ea typeface="+mn-ea"/>
              </a:rPr>
              <a:t>통신을 원칙으로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정의는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지정 및 담당자 협의 진행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단독으로 제어되는 장비일 경우 </a:t>
            </a:r>
            <a:r>
              <a:rPr lang="en-US" altLang="ko-KR" sz="1000" dirty="0">
                <a:latin typeface="+mn-ea"/>
                <a:ea typeface="+mn-ea"/>
              </a:rPr>
              <a:t>MITSUBISHI NET-H Link Card</a:t>
            </a:r>
            <a:r>
              <a:rPr lang="ko-KR" altLang="en-US" sz="1000" dirty="0">
                <a:latin typeface="+mn-ea"/>
                <a:ea typeface="+mn-ea"/>
              </a:rPr>
              <a:t>를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장착한다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3.2.2.3</a:t>
            </a:r>
            <a:r>
              <a:rPr lang="en-US" altLang="ko-KR" sz="1000" dirty="0">
                <a:latin typeface="+mn-ea"/>
                <a:ea typeface="+mn-ea"/>
              </a:rPr>
              <a:t>. CC-LINK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CC-Link </a:t>
            </a:r>
            <a:r>
              <a:rPr lang="ko-KR" altLang="en-US" sz="1000" dirty="0">
                <a:latin typeface="+mn-ea"/>
                <a:ea typeface="+mn-ea"/>
              </a:rPr>
              <a:t>사용시 </a:t>
            </a:r>
            <a:r>
              <a:rPr lang="en-US" altLang="ko-KR" sz="1000" dirty="0">
                <a:latin typeface="+mn-ea"/>
                <a:ea typeface="+mn-ea"/>
              </a:rPr>
              <a:t>10</a:t>
            </a:r>
            <a:r>
              <a:rPr lang="ko-KR" altLang="en-US" sz="1000" dirty="0">
                <a:latin typeface="+mn-ea"/>
                <a:ea typeface="+mn-ea"/>
              </a:rPr>
              <a:t>개 단위 또는 필요한 형태별로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개소 </a:t>
            </a:r>
            <a:r>
              <a:rPr lang="ko-KR" altLang="en-US" sz="1000" dirty="0" err="1">
                <a:latin typeface="+mn-ea"/>
                <a:ea typeface="+mn-ea"/>
              </a:rPr>
              <a:t>리피터를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설치한다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리피터는</a:t>
            </a:r>
            <a:r>
              <a:rPr lang="ko-KR" altLang="en-US" sz="1000" dirty="0">
                <a:latin typeface="+mn-ea"/>
                <a:ea typeface="+mn-ea"/>
              </a:rPr>
              <a:t> 병렬로 적용할 것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병렬구조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와 협의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CIM </a:t>
            </a:r>
            <a:r>
              <a:rPr lang="ko-KR" altLang="en-US" sz="1000" dirty="0">
                <a:latin typeface="+mn-ea"/>
                <a:ea typeface="+mn-ea"/>
              </a:rPr>
              <a:t>적용時 </a:t>
            </a:r>
            <a:r>
              <a:rPr lang="en-US" altLang="ko-KR" sz="1000" dirty="0">
                <a:latin typeface="+mn-ea"/>
                <a:ea typeface="+mn-ea"/>
              </a:rPr>
              <a:t>CC_LINK IE </a:t>
            </a:r>
            <a:r>
              <a:rPr lang="en-US" altLang="ko-KR" sz="1000" dirty="0" err="1">
                <a:latin typeface="+mn-ea"/>
                <a:ea typeface="+mn-ea"/>
              </a:rPr>
              <a:t>Cable,Monitor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전원공급</a:t>
            </a:r>
            <a:r>
              <a:rPr lang="en-US" altLang="ko-KR" sz="1000" dirty="0">
                <a:latin typeface="+mn-ea"/>
                <a:ea typeface="+mn-ea"/>
              </a:rPr>
              <a:t>(UPS)</a:t>
            </a:r>
            <a:r>
              <a:rPr lang="ko-KR" altLang="en-US" sz="1000" dirty="0">
                <a:latin typeface="+mn-ea"/>
                <a:ea typeface="+mn-ea"/>
              </a:rPr>
              <a:t>은 설비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제작업체에서 </a:t>
            </a:r>
            <a:r>
              <a:rPr lang="ko-KR" altLang="en-US" sz="1000" dirty="0">
                <a:latin typeface="+mn-ea"/>
                <a:ea typeface="+mn-ea"/>
              </a:rPr>
              <a:t>설치 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로 제어가 되는 모든 설비는 </a:t>
            </a:r>
            <a:r>
              <a:rPr lang="en-US" altLang="ko-KR" sz="1000" dirty="0">
                <a:latin typeface="+mn-ea"/>
                <a:ea typeface="+mn-ea"/>
              </a:rPr>
              <a:t>PLC LINK CARD(</a:t>
            </a:r>
            <a:r>
              <a:rPr lang="ko-KR" altLang="en-US" sz="1000" dirty="0">
                <a:latin typeface="+mn-ea"/>
                <a:ea typeface="+mn-ea"/>
              </a:rPr>
              <a:t>광</a:t>
            </a:r>
            <a:r>
              <a:rPr lang="en-US" altLang="ko-KR" sz="1000" dirty="0">
                <a:latin typeface="+mn-ea"/>
                <a:ea typeface="+mn-ea"/>
              </a:rPr>
              <a:t>LINK)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기본</a:t>
            </a:r>
            <a:r>
              <a:rPr lang="en-US" altLang="ko-KR" sz="1000" dirty="0">
                <a:latin typeface="+mn-ea"/>
                <a:ea typeface="+mn-ea"/>
              </a:rPr>
              <a:t>BASE</a:t>
            </a:r>
            <a:r>
              <a:rPr lang="ko-KR" altLang="en-US" sz="1000" dirty="0">
                <a:latin typeface="+mn-ea"/>
                <a:ea typeface="+mn-ea"/>
              </a:rPr>
              <a:t>에 장착한다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LOCAL </a:t>
            </a:r>
            <a:r>
              <a:rPr lang="en-US" altLang="ko-KR" sz="1000" dirty="0">
                <a:latin typeface="+mn-ea"/>
                <a:ea typeface="+mn-ea"/>
              </a:rPr>
              <a:t>CC-LINK </a:t>
            </a:r>
            <a:r>
              <a:rPr lang="ko-KR" altLang="en-US" sz="1000" dirty="0">
                <a:latin typeface="+mn-ea"/>
                <a:ea typeface="+mn-ea"/>
              </a:rPr>
              <a:t>구성 시 </a:t>
            </a:r>
            <a:r>
              <a:rPr lang="en-US" altLang="ko-KR" sz="1000" dirty="0">
                <a:latin typeface="+mn-ea"/>
                <a:ea typeface="+mn-ea"/>
              </a:rPr>
              <a:t>CP</a:t>
            </a:r>
            <a:r>
              <a:rPr lang="ko-KR" altLang="en-US" sz="1000" dirty="0">
                <a:latin typeface="+mn-ea"/>
                <a:ea typeface="+mn-ea"/>
              </a:rPr>
              <a:t>를 설치하고 </a:t>
            </a:r>
            <a:r>
              <a:rPr lang="en-US" altLang="ko-KR" sz="1000" dirty="0">
                <a:latin typeface="+mn-ea"/>
                <a:ea typeface="+mn-ea"/>
              </a:rPr>
              <a:t>CP</a:t>
            </a:r>
            <a:r>
              <a:rPr lang="ko-KR" altLang="en-US" sz="1000" dirty="0">
                <a:latin typeface="+mn-ea"/>
                <a:ea typeface="+mn-ea"/>
              </a:rPr>
              <a:t>설치는 </a:t>
            </a:r>
            <a:r>
              <a:rPr lang="en-US" altLang="ko-KR" sz="1000" dirty="0">
                <a:latin typeface="+mn-ea"/>
                <a:ea typeface="+mn-ea"/>
              </a:rPr>
              <a:t>CC-LINK 4</a:t>
            </a:r>
            <a:r>
              <a:rPr lang="ko-KR" altLang="en-US" sz="1000" dirty="0">
                <a:latin typeface="+mn-ea"/>
                <a:ea typeface="+mn-ea"/>
              </a:rPr>
              <a:t>개가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넘지 </a:t>
            </a:r>
            <a:r>
              <a:rPr lang="ko-KR" altLang="en-US" sz="1000" dirty="0">
                <a:latin typeface="+mn-ea"/>
                <a:ea typeface="+mn-ea"/>
              </a:rPr>
              <a:t>않도록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3.2.2.4</a:t>
            </a:r>
            <a:r>
              <a:rPr lang="en-US" altLang="ko-KR" sz="1000" dirty="0">
                <a:latin typeface="+mn-ea"/>
                <a:ea typeface="+mn-ea"/>
              </a:rPr>
              <a:t>. MES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en-US" altLang="ko-KR" sz="1000" dirty="0">
                <a:latin typeface="+mn-ea"/>
                <a:ea typeface="+mn-ea"/>
              </a:rPr>
              <a:t>MES </a:t>
            </a:r>
            <a:r>
              <a:rPr lang="ko-KR" altLang="en-US" sz="1000" dirty="0">
                <a:latin typeface="+mn-ea"/>
                <a:ea typeface="+mn-ea"/>
              </a:rPr>
              <a:t>전용 </a:t>
            </a:r>
            <a:r>
              <a:rPr lang="en-US" altLang="ko-KR" sz="1000" dirty="0">
                <a:latin typeface="+mn-ea"/>
                <a:ea typeface="+mn-ea"/>
              </a:rPr>
              <a:t>LAN CARD</a:t>
            </a:r>
            <a:r>
              <a:rPr lang="ko-KR" altLang="en-US" sz="1000" dirty="0">
                <a:latin typeface="+mn-ea"/>
                <a:ea typeface="+mn-ea"/>
              </a:rPr>
              <a:t>를 설치한다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LAN CARD </a:t>
            </a:r>
            <a:r>
              <a:rPr lang="ko-KR" altLang="en-US" sz="1000" dirty="0">
                <a:latin typeface="+mn-ea"/>
                <a:ea typeface="+mn-ea"/>
              </a:rPr>
              <a:t>사양은 </a:t>
            </a:r>
            <a:r>
              <a:rPr lang="en-US" altLang="ko-KR" sz="1000" dirty="0">
                <a:latin typeface="+mn-ea"/>
                <a:ea typeface="+mn-ea"/>
              </a:rPr>
              <a:t>1Gbps </a:t>
            </a:r>
            <a:r>
              <a:rPr lang="ko-KR" altLang="en-US" sz="1000" dirty="0">
                <a:latin typeface="+mn-ea"/>
                <a:ea typeface="+mn-ea"/>
              </a:rPr>
              <a:t>전송속도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en-US" altLang="ko-KR" sz="1000" dirty="0">
                <a:latin typeface="+mn-ea"/>
                <a:ea typeface="+mn-ea"/>
              </a:rPr>
              <a:t>MES(CIM)</a:t>
            </a:r>
            <a:r>
              <a:rPr lang="ko-KR" altLang="en-US" sz="1000" dirty="0">
                <a:latin typeface="+mn-ea"/>
                <a:ea typeface="+mn-ea"/>
              </a:rPr>
              <a:t>전용 </a:t>
            </a:r>
            <a:r>
              <a:rPr lang="en-US" altLang="ko-KR" sz="1000" dirty="0">
                <a:latin typeface="+mn-ea"/>
                <a:ea typeface="+mn-ea"/>
              </a:rPr>
              <a:t>CC-LINK IE CARD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ko-KR" altLang="en-US" sz="1000" dirty="0" err="1">
                <a:latin typeface="+mn-ea"/>
                <a:ea typeface="+mn-ea"/>
              </a:rPr>
              <a:t>극판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화성파트</a:t>
            </a:r>
            <a:r>
              <a:rPr lang="ko-KR" altLang="en-US" sz="1000" dirty="0">
                <a:latin typeface="+mn-ea"/>
                <a:ea typeface="+mn-ea"/>
              </a:rPr>
              <a:t> 별도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MES</a:t>
            </a:r>
            <a:r>
              <a:rPr lang="ko-KR" altLang="en-US" sz="1000" dirty="0">
                <a:latin typeface="+mn-ea"/>
                <a:ea typeface="+mn-ea"/>
              </a:rPr>
              <a:t>용 </a:t>
            </a:r>
            <a:r>
              <a:rPr lang="en-US" altLang="ko-KR" sz="1000" dirty="0">
                <a:latin typeface="+mn-ea"/>
                <a:ea typeface="+mn-ea"/>
              </a:rPr>
              <a:t>LAN CABLE </a:t>
            </a:r>
            <a:r>
              <a:rPr lang="ko-KR" altLang="en-US" sz="1000" dirty="0" err="1">
                <a:latin typeface="+mn-ea"/>
                <a:ea typeface="+mn-ea"/>
              </a:rPr>
              <a:t>포설은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진행하며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기타 장비 운용에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필요한 </a:t>
            </a:r>
            <a:r>
              <a:rPr lang="en-US" altLang="ko-KR" sz="1000" dirty="0">
                <a:latin typeface="+mn-ea"/>
                <a:ea typeface="+mn-ea"/>
              </a:rPr>
              <a:t>LAN CABLE</a:t>
            </a:r>
            <a:r>
              <a:rPr lang="ko-KR" altLang="en-US" sz="1000" dirty="0">
                <a:latin typeface="+mn-ea"/>
                <a:ea typeface="+mn-ea"/>
              </a:rPr>
              <a:t>는 설비 제작업체에서 포설한다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④제공되는 </a:t>
            </a:r>
            <a:r>
              <a:rPr lang="en-US" altLang="ko-KR" sz="1000" dirty="0">
                <a:latin typeface="+mn-ea"/>
                <a:ea typeface="+mn-ea"/>
              </a:rPr>
              <a:t>MES PC/PLC ON LINE </a:t>
            </a:r>
            <a:r>
              <a:rPr lang="ko-KR" altLang="en-US" sz="1000" dirty="0">
                <a:latin typeface="+mn-ea"/>
                <a:ea typeface="+mn-ea"/>
              </a:rPr>
              <a:t>사양 및 </a:t>
            </a:r>
            <a:r>
              <a:rPr lang="en-US" altLang="ko-KR" sz="1000" dirty="0">
                <a:latin typeface="+mn-ea"/>
                <a:ea typeface="+mn-ea"/>
              </a:rPr>
              <a:t>ADDRESS MAP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기준한다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952206" y="568464"/>
            <a:ext cx="4896544" cy="2579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3.2.2.5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통신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OPTION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①설비의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SETTING,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계측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DATA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수집할 수 있도록 모든 조건 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SETTING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제어부품과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실측치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계측용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제어부품은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통신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OPTION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(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RS485, RS422)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포함한 부품을 사용한다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(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설비제어반의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 PANEL,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계측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,SETTING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제어부품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전수를 포함한다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PLC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통신이 될 수 있는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HARDWARE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구성한다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③모든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DATA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PLC LINK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통해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MASTER PLC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UPLOAD/DOWNLOAD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될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 있는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HARDWARE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구성이 되도록 한다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3.2.2.6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통신라인</a:t>
            </a:r>
            <a:endParaRPr lang="ko-KR" altLang="en-US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latinLnBrk="0">
              <a:lnSpc>
                <a:spcPts val="1300"/>
              </a:lnSpc>
            </a:pP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PLC, LASER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등이 통신을 할 경우는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Twist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 구조 </a:t>
            </a:r>
            <a:r>
              <a:rPr lang="ko-KR" altLang="en-US" sz="1000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차폐선을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</a:p>
          <a:p>
            <a:pPr lvl="0" latinLnBrk="0">
              <a:lnSpc>
                <a:spcPts val="1300"/>
              </a:lnSpc>
            </a:pP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사용한다</a:t>
            </a:r>
            <a:endParaRPr lang="ko-KR" altLang="en-US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3.2.2.7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제공되는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MES PC/PLC ON LINE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사양 및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ADDRESS MAP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기준 한다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3.2.2.8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ON LINE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사양 및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ADDRESS MAP</a:t>
            </a:r>
          </a:p>
          <a:p>
            <a:pPr lvl="0" latinLnBrk="0">
              <a:lnSpc>
                <a:spcPts val="1300"/>
              </a:lnSpc>
            </a:pP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제공되는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MES PC/PLC ON LINE 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사양 및 </a:t>
            </a:r>
            <a:r>
              <a:rPr lang="en-US" altLang="ko-KR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ADDRESS MAP</a:t>
            </a:r>
            <a:r>
              <a:rPr lang="ko-KR" altLang="en-US" sz="1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기준 </a:t>
            </a:r>
            <a:r>
              <a:rPr lang="ko-KR" altLang="en-US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한다</a:t>
            </a:r>
            <a:r>
              <a:rPr lang="en-US" altLang="ko-KR" sz="10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lvl="0" latinLnBrk="0">
              <a:lnSpc>
                <a:spcPts val="1300"/>
              </a:lnSpc>
            </a:pPr>
            <a:endParaRPr lang="ko-KR" altLang="en-US" sz="1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7624"/>
            <a:ext cx="4805808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3.3</a:t>
            </a:r>
            <a:r>
              <a:rPr lang="en-US" altLang="ko-KR" sz="1000" b="1" dirty="0">
                <a:latin typeface="+mn-ea"/>
                <a:ea typeface="+mn-ea"/>
              </a:rPr>
              <a:t>. CONTROL PANEL(</a:t>
            </a:r>
            <a:r>
              <a:rPr lang="ko-KR" altLang="en-US" sz="1000" b="1" dirty="0">
                <a:latin typeface="+mn-ea"/>
                <a:ea typeface="+mn-ea"/>
              </a:rPr>
              <a:t>이하 </a:t>
            </a:r>
            <a:r>
              <a:rPr lang="en-US" altLang="ko-KR" sz="1000" b="1" dirty="0">
                <a:latin typeface="+mn-ea"/>
                <a:ea typeface="+mn-ea"/>
              </a:rPr>
              <a:t>"</a:t>
            </a:r>
            <a:r>
              <a:rPr lang="ko-KR" altLang="en-US" sz="1000" b="1" dirty="0">
                <a:latin typeface="+mn-ea"/>
                <a:ea typeface="+mn-ea"/>
              </a:rPr>
              <a:t>제어함</a:t>
            </a:r>
            <a:r>
              <a:rPr lang="en-US" altLang="ko-KR" sz="1000" b="1" dirty="0">
                <a:latin typeface="+mn-ea"/>
                <a:ea typeface="+mn-ea"/>
              </a:rPr>
              <a:t>"</a:t>
            </a:r>
            <a:r>
              <a:rPr lang="ko-KR" altLang="en-US" sz="1000" b="1" dirty="0">
                <a:latin typeface="+mn-ea"/>
                <a:ea typeface="+mn-ea"/>
              </a:rPr>
              <a:t>으로 통일</a:t>
            </a:r>
            <a:r>
              <a:rPr lang="en-US" altLang="ko-KR" sz="1000" b="1" dirty="0">
                <a:latin typeface="+mn-ea"/>
                <a:ea typeface="+mn-ea"/>
              </a:rPr>
              <a:t>) </a:t>
            </a:r>
            <a:r>
              <a:rPr lang="ko-KR" altLang="en-US" sz="1000" b="1" dirty="0" err="1" smtClean="0">
                <a:latin typeface="+mn-ea"/>
                <a:ea typeface="+mn-ea"/>
              </a:rPr>
              <a:t>제작표준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ko-KR" altLang="en-US" sz="1000" b="1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3.3.1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</a:t>
            </a:r>
            <a:r>
              <a:rPr lang="ko-KR" altLang="en-US" sz="1000" dirty="0" err="1">
                <a:latin typeface="+mn-ea"/>
                <a:ea typeface="+mn-ea"/>
              </a:rPr>
              <a:t>제작표준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외함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</a:t>
            </a:r>
            <a:r>
              <a:rPr lang="en-US" altLang="ko-KR" sz="1000" dirty="0">
                <a:latin typeface="+mn-ea"/>
                <a:ea typeface="+mn-ea"/>
              </a:rPr>
              <a:t>SIZE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①모든 </a:t>
            </a:r>
            <a:r>
              <a:rPr lang="ko-KR" altLang="en-US" sz="1000" dirty="0" err="1">
                <a:latin typeface="+mn-ea"/>
                <a:ea typeface="+mn-ea"/>
              </a:rPr>
              <a:t>제어함은</a:t>
            </a:r>
            <a:r>
              <a:rPr lang="ko-KR" altLang="en-US" sz="1000" dirty="0">
                <a:latin typeface="+mn-ea"/>
                <a:ea typeface="+mn-ea"/>
              </a:rPr>
              <a:t> 내장형을 기본으로 제작하되 </a:t>
            </a:r>
            <a:r>
              <a:rPr lang="ko-KR" altLang="en-US" sz="1000" dirty="0" err="1">
                <a:latin typeface="+mn-ea"/>
                <a:ea typeface="+mn-ea"/>
              </a:rPr>
              <a:t>단동화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모듈화 등을 통해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판넬이 </a:t>
            </a:r>
            <a:r>
              <a:rPr lang="ko-KR" altLang="en-US" sz="1000" dirty="0">
                <a:latin typeface="+mn-ea"/>
                <a:ea typeface="+mn-ea"/>
              </a:rPr>
              <a:t>외부로 돌출되지 않게 제작하며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내장형 제어함 제작이 불가한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설비는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담당자와의 협의 후 설비 외부 </a:t>
            </a:r>
            <a:r>
              <a:rPr lang="ko-KR" altLang="en-US" sz="1000" dirty="0" err="1">
                <a:latin typeface="+mn-ea"/>
                <a:ea typeface="+mn-ea"/>
              </a:rPr>
              <a:t>부착형</a:t>
            </a:r>
            <a:r>
              <a:rPr lang="ko-KR" altLang="en-US" sz="1000" dirty="0">
                <a:latin typeface="+mn-ea"/>
                <a:ea typeface="+mn-ea"/>
              </a:rPr>
              <a:t> 또는 자립형 제어함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사용이 </a:t>
            </a:r>
            <a:r>
              <a:rPr lang="ko-KR" altLang="en-US" sz="1000" dirty="0">
                <a:latin typeface="+mn-ea"/>
                <a:ea typeface="+mn-ea"/>
              </a:rPr>
              <a:t>가능하다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제어함은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설비몸체의</a:t>
            </a:r>
            <a:r>
              <a:rPr lang="ko-KR" altLang="en-US" sz="1000" dirty="0">
                <a:latin typeface="+mn-ea"/>
                <a:ea typeface="+mn-ea"/>
              </a:rPr>
              <a:t> 유휴공간을 최대한 활용하여 자재를 배치하여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자립형 </a:t>
            </a:r>
            <a:r>
              <a:rPr lang="ko-KR" altLang="en-US" sz="1000" dirty="0">
                <a:latin typeface="+mn-ea"/>
                <a:ea typeface="+mn-ea"/>
              </a:rPr>
              <a:t>제어함의 </a:t>
            </a:r>
            <a:r>
              <a:rPr lang="en-US" altLang="ko-KR" sz="1000" dirty="0">
                <a:latin typeface="+mn-ea"/>
                <a:ea typeface="+mn-ea"/>
              </a:rPr>
              <a:t>Size</a:t>
            </a:r>
            <a:r>
              <a:rPr lang="ko-KR" altLang="en-US" sz="1000" dirty="0">
                <a:latin typeface="+mn-ea"/>
                <a:ea typeface="+mn-ea"/>
              </a:rPr>
              <a:t>를 최소화 하여 </a:t>
            </a:r>
            <a:r>
              <a:rPr lang="ko-KR" altLang="en-US" sz="1000" dirty="0" err="1">
                <a:latin typeface="+mn-ea"/>
                <a:ea typeface="+mn-ea"/>
              </a:rPr>
              <a:t>공간효율을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높인다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  <a:spcAft>
                <a:spcPts val="1000"/>
              </a:spcAft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                  [ </a:t>
            </a:r>
            <a:r>
              <a:rPr lang="ko-KR" altLang="en-US" sz="1000" dirty="0">
                <a:latin typeface="+mn-ea"/>
                <a:ea typeface="+mn-ea"/>
              </a:rPr>
              <a:t>제어함 일체화 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>
                <a:latin typeface="+mn-ea"/>
                <a:ea typeface="+mn-ea"/>
              </a:rPr>
              <a:t>③제어함의 </a:t>
            </a:r>
            <a:r>
              <a:rPr lang="en-US" altLang="ko-KR" sz="1000" dirty="0">
                <a:latin typeface="+mn-ea"/>
                <a:ea typeface="+mn-ea"/>
              </a:rPr>
              <a:t>Size</a:t>
            </a:r>
            <a:r>
              <a:rPr lang="ko-KR" altLang="en-US" sz="1000" dirty="0">
                <a:latin typeface="+mn-ea"/>
                <a:ea typeface="+mn-ea"/>
              </a:rPr>
              <a:t>는 설비 높이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크기를 고려하여 선정하고</a:t>
            </a:r>
            <a:r>
              <a:rPr lang="en-US" altLang="ko-KR" sz="1000" dirty="0">
                <a:latin typeface="+mn-ea"/>
                <a:ea typeface="+mn-ea"/>
              </a:rPr>
              <a:t>, Door Open </a:t>
            </a:r>
            <a:r>
              <a:rPr lang="ko-KR" altLang="en-US" sz="1000" dirty="0" smtClean="0">
                <a:latin typeface="+mn-ea"/>
                <a:ea typeface="+mn-ea"/>
              </a:rPr>
              <a:t>및</a:t>
            </a: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err="1" smtClean="0">
                <a:latin typeface="+mn-ea"/>
                <a:ea typeface="+mn-ea"/>
              </a:rPr>
              <a:t>작업동선에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간섭이 없는 방향으로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ko-KR" altLang="en-US" sz="1000" dirty="0" err="1" smtClean="0">
                <a:latin typeface="+mn-ea"/>
                <a:ea typeface="+mn-ea"/>
              </a:rPr>
              <a:t>제어함내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외부 </a:t>
            </a:r>
            <a:r>
              <a:rPr lang="en-US" altLang="ko-KR" sz="1000" dirty="0">
                <a:latin typeface="+mn-ea"/>
                <a:ea typeface="+mn-ea"/>
              </a:rPr>
              <a:t>Interface/Utility </a:t>
            </a:r>
            <a:r>
              <a:rPr lang="ko-KR" altLang="en-US" sz="1000" dirty="0" err="1">
                <a:latin typeface="+mn-ea"/>
                <a:ea typeface="+mn-ea"/>
              </a:rPr>
              <a:t>인입시</a:t>
            </a:r>
            <a:r>
              <a:rPr lang="ko-KR" altLang="en-US" sz="1000" dirty="0">
                <a:latin typeface="+mn-ea"/>
                <a:ea typeface="+mn-ea"/>
              </a:rPr>
              <a:t> 낙수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이물등</a:t>
            </a:r>
            <a:r>
              <a:rPr lang="ko-KR" altLang="en-US" sz="1000" dirty="0">
                <a:latin typeface="+mn-ea"/>
                <a:ea typeface="+mn-ea"/>
              </a:rPr>
              <a:t> 외부 오염원의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유입을 </a:t>
            </a:r>
            <a:r>
              <a:rPr lang="ko-KR" altLang="en-US" sz="1000" dirty="0">
                <a:latin typeface="+mn-ea"/>
                <a:ea typeface="+mn-ea"/>
              </a:rPr>
              <a:t>방지 할 수 있도록 설계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⑤설비 </a:t>
            </a:r>
            <a:r>
              <a:rPr lang="ko-KR" altLang="en-US" sz="1000" dirty="0">
                <a:latin typeface="+mn-ea"/>
                <a:ea typeface="+mn-ea"/>
              </a:rPr>
              <a:t>하부 설치 </a:t>
            </a:r>
            <a:r>
              <a:rPr lang="ko-KR" altLang="en-US" sz="1000" dirty="0" err="1">
                <a:latin typeface="+mn-ea"/>
                <a:ea typeface="+mn-ea"/>
              </a:rPr>
              <a:t>제어함은</a:t>
            </a:r>
            <a:r>
              <a:rPr lang="ko-KR" altLang="en-US" sz="1000" dirty="0">
                <a:latin typeface="+mn-ea"/>
                <a:ea typeface="+mn-ea"/>
              </a:rPr>
              <a:t> 슬라이드 및 </a:t>
            </a:r>
            <a:r>
              <a:rPr lang="ko-KR" altLang="en-US" sz="1000" dirty="0" err="1">
                <a:latin typeface="+mn-ea"/>
                <a:ea typeface="+mn-ea"/>
              </a:rPr>
              <a:t>회전가능</a:t>
            </a:r>
            <a:r>
              <a:rPr lang="ko-KR" altLang="en-US" sz="1000" dirty="0">
                <a:latin typeface="+mn-ea"/>
                <a:ea typeface="+mn-ea"/>
              </a:rPr>
              <a:t> 방식으로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52205" y="567645"/>
            <a:ext cx="4952207" cy="4926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제어함의 재료 및 두께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외함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STEEL, 2.3t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②속판 </a:t>
            </a:r>
            <a:r>
              <a:rPr lang="en-US" altLang="ko-KR" sz="1000" dirty="0">
                <a:latin typeface="+mn-ea"/>
                <a:ea typeface="+mn-ea"/>
              </a:rPr>
              <a:t>&amp; DOOR : STEEL, 3.2t</a:t>
            </a:r>
            <a:r>
              <a:rPr lang="ko-KR" altLang="en-US" sz="1000" dirty="0" smtClean="0">
                <a:latin typeface="+mn-ea"/>
                <a:ea typeface="+mn-ea"/>
              </a:rPr>
              <a:t>이상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색상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MUNSELL </a:t>
            </a:r>
            <a:r>
              <a:rPr lang="en-US" altLang="ko-KR" sz="1000" dirty="0">
                <a:latin typeface="+mn-ea"/>
                <a:ea typeface="+mn-ea"/>
              </a:rPr>
              <a:t>NO 2.5Y 9/2 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C-30891 </a:t>
            </a:r>
            <a:r>
              <a:rPr lang="en-US" altLang="ko-KR" sz="1000" dirty="0">
                <a:latin typeface="+mn-ea"/>
                <a:ea typeface="+mn-ea"/>
              </a:rPr>
              <a:t>(KCC, </a:t>
            </a:r>
            <a:r>
              <a:rPr lang="ko-KR" altLang="en-US" sz="1000" dirty="0">
                <a:latin typeface="+mn-ea"/>
                <a:ea typeface="+mn-ea"/>
              </a:rPr>
              <a:t>유광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</a:t>
            </a:r>
            <a:r>
              <a:rPr lang="en-US" altLang="ko-KR" sz="1000" dirty="0">
                <a:latin typeface="+mn-ea"/>
                <a:ea typeface="+mn-ea"/>
              </a:rPr>
              <a:t>Door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DOOR</a:t>
            </a:r>
            <a:r>
              <a:rPr lang="ko-KR" altLang="en-US" sz="1000" dirty="0">
                <a:latin typeface="+mn-ea"/>
                <a:ea typeface="+mn-ea"/>
              </a:rPr>
              <a:t>는 고무 </a:t>
            </a:r>
            <a:r>
              <a:rPr lang="en-US" altLang="ko-KR" sz="1000" dirty="0">
                <a:latin typeface="+mn-ea"/>
                <a:ea typeface="+mn-ea"/>
              </a:rPr>
              <a:t>Packing</a:t>
            </a:r>
            <a:r>
              <a:rPr lang="ko-KR" altLang="en-US" sz="1000" dirty="0">
                <a:latin typeface="+mn-ea"/>
                <a:ea typeface="+mn-ea"/>
              </a:rPr>
              <a:t>으로 방진 처리한다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②</a:t>
            </a:r>
            <a:r>
              <a:rPr lang="en-US" altLang="ko-KR" sz="1000" dirty="0" smtClean="0">
                <a:latin typeface="+mn-ea"/>
                <a:ea typeface="+mn-ea"/>
              </a:rPr>
              <a:t>DOOR</a:t>
            </a:r>
            <a:r>
              <a:rPr lang="ko-KR" altLang="en-US" sz="1000" dirty="0">
                <a:latin typeface="+mn-ea"/>
                <a:ea typeface="+mn-ea"/>
              </a:rPr>
              <a:t>와 중판은 접지 처리 및 표기 부착한다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PANEL </a:t>
            </a:r>
            <a:r>
              <a:rPr lang="ko-KR" altLang="en-US" sz="1000" dirty="0" err="1">
                <a:latin typeface="+mn-ea"/>
                <a:ea typeface="+mn-ea"/>
              </a:rPr>
              <a:t>전면부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NUDE</a:t>
            </a:r>
            <a:r>
              <a:rPr lang="ko-KR" altLang="en-US" sz="1000" dirty="0">
                <a:latin typeface="+mn-ea"/>
                <a:ea typeface="+mn-ea"/>
              </a:rPr>
              <a:t>化 제작 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ko-KR" altLang="en-US" sz="1000" dirty="0" err="1">
                <a:latin typeface="+mn-ea"/>
                <a:ea typeface="+mn-ea"/>
              </a:rPr>
              <a:t>무정전</a:t>
            </a:r>
            <a:r>
              <a:rPr lang="ko-KR" altLang="en-US" sz="1000" dirty="0">
                <a:latin typeface="+mn-ea"/>
                <a:ea typeface="+mn-ea"/>
              </a:rPr>
              <a:t> 투명 </a:t>
            </a:r>
            <a:r>
              <a:rPr lang="en-US" altLang="ko-KR" sz="1000" dirty="0">
                <a:latin typeface="+mn-ea"/>
                <a:ea typeface="+mn-ea"/>
              </a:rPr>
              <a:t>PC 5t</a:t>
            </a:r>
            <a:r>
              <a:rPr lang="ko-KR" altLang="en-US" sz="1000" dirty="0">
                <a:latin typeface="+mn-ea"/>
                <a:ea typeface="+mn-ea"/>
              </a:rPr>
              <a:t>이상 적용</a:t>
            </a:r>
            <a:r>
              <a:rPr lang="en-US" altLang="ko-KR" sz="1000" dirty="0">
                <a:latin typeface="+mn-ea"/>
                <a:ea typeface="+mn-ea"/>
              </a:rPr>
              <a:t>, Bolting </a:t>
            </a:r>
            <a:r>
              <a:rPr lang="ko-KR" altLang="en-US" sz="1000" dirty="0">
                <a:latin typeface="+mn-ea"/>
                <a:ea typeface="+mn-ea"/>
              </a:rPr>
              <a:t>처리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손잡이는 </a:t>
            </a:r>
            <a:r>
              <a:rPr lang="en-US" altLang="ko-KR" sz="1000" dirty="0">
                <a:latin typeface="+mn-ea"/>
                <a:ea typeface="+mn-ea"/>
              </a:rPr>
              <a:t>CE</a:t>
            </a:r>
            <a:r>
              <a:rPr lang="ko-KR" altLang="en-US" sz="1000" dirty="0">
                <a:latin typeface="+mn-ea"/>
                <a:ea typeface="+mn-ea"/>
              </a:rPr>
              <a:t>인정 제품을 사용할 것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⑤방수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방진구조로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</a:t>
            </a: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ko-KR" altLang="en-US" sz="1000" dirty="0" err="1">
                <a:latin typeface="+mn-ea"/>
                <a:ea typeface="+mn-ea"/>
              </a:rPr>
              <a:t>견시창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Size = Door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Cover </a:t>
            </a:r>
            <a:r>
              <a:rPr lang="ko-KR" altLang="en-US" sz="1000" dirty="0">
                <a:latin typeface="+mn-ea"/>
                <a:ea typeface="+mn-ea"/>
              </a:rPr>
              <a:t>면적의 </a:t>
            </a:r>
            <a:r>
              <a:rPr lang="en-US" altLang="ko-KR" sz="1000" dirty="0">
                <a:latin typeface="+mn-ea"/>
                <a:ea typeface="+mn-ea"/>
              </a:rPr>
              <a:t>75% 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※ </a:t>
            </a:r>
            <a:r>
              <a:rPr lang="ko-KR" altLang="en-US" sz="1000" dirty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견시창</a:t>
            </a:r>
            <a:r>
              <a:rPr lang="ko-KR" altLang="en-US" sz="1000" dirty="0">
                <a:latin typeface="+mn-ea"/>
                <a:ea typeface="+mn-ea"/>
              </a:rPr>
              <a:t> 설치 불가시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별도 협의 후 </a:t>
            </a:r>
            <a:r>
              <a:rPr lang="ko-KR" altLang="en-US" sz="1000" dirty="0" smtClean="0">
                <a:latin typeface="+mn-ea"/>
                <a:ea typeface="+mn-ea"/>
              </a:rPr>
              <a:t>제작함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</a:t>
            </a:r>
            <a:r>
              <a:rPr lang="ko-KR" altLang="en-US" sz="1000" dirty="0" err="1">
                <a:latin typeface="+mn-ea"/>
                <a:ea typeface="+mn-ea"/>
              </a:rPr>
              <a:t>내부속판</a:t>
            </a:r>
            <a:r>
              <a:rPr lang="ko-KR" altLang="en-US" sz="1000" dirty="0">
                <a:latin typeface="+mn-ea"/>
                <a:ea typeface="+mn-ea"/>
              </a:rPr>
              <a:t> 및 배치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①제어함의 </a:t>
            </a:r>
            <a:r>
              <a:rPr lang="ko-KR" altLang="en-US" sz="1000" dirty="0">
                <a:latin typeface="+mn-ea"/>
                <a:ea typeface="+mn-ea"/>
              </a:rPr>
              <a:t>측면은 부품을 </a:t>
            </a:r>
            <a:r>
              <a:rPr lang="ko-KR" altLang="en-US" sz="1000" dirty="0" err="1">
                <a:latin typeface="+mn-ea"/>
                <a:ea typeface="+mn-ea"/>
              </a:rPr>
              <a:t>취부하지</a:t>
            </a:r>
            <a:r>
              <a:rPr lang="ko-KR" altLang="en-US" sz="1000" dirty="0">
                <a:latin typeface="+mn-ea"/>
                <a:ea typeface="+mn-ea"/>
              </a:rPr>
              <a:t> 않음을 원칙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협의 사항임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②내부 </a:t>
            </a:r>
            <a:r>
              <a:rPr lang="ko-KR" altLang="en-US" sz="1000" dirty="0" err="1">
                <a:latin typeface="+mn-ea"/>
                <a:ea typeface="+mn-ea"/>
              </a:rPr>
              <a:t>측면판에</a:t>
            </a:r>
            <a:r>
              <a:rPr lang="ko-KR" altLang="en-US" sz="1000" dirty="0">
                <a:latin typeface="+mn-ea"/>
                <a:ea typeface="+mn-ea"/>
              </a:rPr>
              <a:t> 중판은 부착하여야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③제어함의 </a:t>
            </a:r>
            <a:r>
              <a:rPr lang="en-US" altLang="ko-KR" sz="1000" dirty="0">
                <a:latin typeface="+mn-ea"/>
                <a:ea typeface="+mn-ea"/>
              </a:rPr>
              <a:t>BASE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5t</a:t>
            </a:r>
            <a:r>
              <a:rPr lang="ko-KR" altLang="en-US" sz="1000" dirty="0">
                <a:latin typeface="+mn-ea"/>
                <a:ea typeface="+mn-ea"/>
              </a:rPr>
              <a:t>이상을 사용한다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④제어함 </a:t>
            </a:r>
            <a:r>
              <a:rPr lang="ko-KR" altLang="en-US" sz="1000" dirty="0" err="1">
                <a:latin typeface="+mn-ea"/>
                <a:ea typeface="+mn-ea"/>
              </a:rPr>
              <a:t>하부판은</a:t>
            </a:r>
            <a:r>
              <a:rPr lang="ko-KR" altLang="en-US" sz="1000" dirty="0">
                <a:latin typeface="+mn-ea"/>
                <a:ea typeface="+mn-ea"/>
              </a:rPr>
              <a:t> 트랜스포머를 제외하고 배치를 금지한다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부득이 </a:t>
            </a:r>
            <a:r>
              <a:rPr lang="ko-KR" altLang="en-US" sz="1000" dirty="0">
                <a:latin typeface="+mn-ea"/>
                <a:ea typeface="+mn-ea"/>
              </a:rPr>
              <a:t>배치해야 할 경우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하부속판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상부 커버를 </a:t>
            </a:r>
            <a:r>
              <a:rPr lang="ko-KR" altLang="en-US" sz="1000" dirty="0" smtClean="0">
                <a:latin typeface="+mn-ea"/>
                <a:ea typeface="+mn-ea"/>
              </a:rPr>
              <a:t>설치하며 </a:t>
            </a:r>
            <a:r>
              <a:rPr lang="ko-KR" altLang="en-US" sz="1000" dirty="0" err="1" smtClean="0">
                <a:latin typeface="+mn-ea"/>
                <a:ea typeface="+mn-ea"/>
              </a:rPr>
              <a:t>보전성이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용이해야한다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부품 배치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①좌측 </a:t>
            </a:r>
            <a:r>
              <a:rPr lang="ko-KR" altLang="en-US" sz="1000" dirty="0">
                <a:latin typeface="+mn-ea"/>
                <a:ea typeface="+mn-ea"/>
              </a:rPr>
              <a:t>상단에 </a:t>
            </a:r>
            <a:r>
              <a:rPr lang="en-US" altLang="ko-KR" sz="1000" dirty="0">
                <a:latin typeface="+mn-ea"/>
                <a:ea typeface="+mn-ea"/>
              </a:rPr>
              <a:t>HAND TYPE ELB </a:t>
            </a:r>
            <a:r>
              <a:rPr lang="ko-KR" altLang="en-US" sz="1000" dirty="0">
                <a:latin typeface="+mn-ea"/>
                <a:ea typeface="+mn-ea"/>
              </a:rPr>
              <a:t>설치할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②좌측 </a:t>
            </a:r>
            <a:r>
              <a:rPr lang="ko-KR" altLang="en-US" sz="1000" dirty="0">
                <a:latin typeface="+mn-ea"/>
                <a:ea typeface="+mn-ea"/>
              </a:rPr>
              <a:t>상부에 전원 </a:t>
            </a:r>
            <a:r>
              <a:rPr lang="en-US" altLang="ko-KR" sz="1000" dirty="0">
                <a:latin typeface="+mn-ea"/>
                <a:ea typeface="+mn-ea"/>
              </a:rPr>
              <a:t>LAMP(GPS,UPS)</a:t>
            </a:r>
            <a:r>
              <a:rPr lang="ko-KR" altLang="en-US" sz="1000" dirty="0">
                <a:latin typeface="+mn-ea"/>
                <a:ea typeface="+mn-ea"/>
              </a:rPr>
              <a:t>를 설치하며</a:t>
            </a:r>
            <a:r>
              <a:rPr lang="en-US" altLang="ko-KR" sz="1000" dirty="0">
                <a:latin typeface="+mn-ea"/>
                <a:ea typeface="+mn-ea"/>
              </a:rPr>
              <a:t>,LAMP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RED </a:t>
            </a:r>
            <a:r>
              <a:rPr lang="ko-KR" altLang="en-US" sz="1000" dirty="0" smtClean="0">
                <a:latin typeface="+mn-ea"/>
                <a:ea typeface="+mn-ea"/>
              </a:rPr>
              <a:t>색상으로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 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EMS/EMO </a:t>
            </a:r>
            <a:r>
              <a:rPr lang="en-US" altLang="ko-KR" sz="1000" dirty="0">
                <a:latin typeface="+mn-ea"/>
                <a:ea typeface="+mn-ea"/>
              </a:rPr>
              <a:t>&amp; </a:t>
            </a:r>
            <a:r>
              <a:rPr lang="ko-KR" altLang="en-US" sz="1000" dirty="0">
                <a:latin typeface="+mn-ea"/>
                <a:ea typeface="+mn-ea"/>
              </a:rPr>
              <a:t>안전 </a:t>
            </a:r>
            <a:r>
              <a:rPr lang="en-US" altLang="ko-KR" sz="1000" dirty="0">
                <a:latin typeface="+mn-ea"/>
                <a:ea typeface="+mn-ea"/>
              </a:rPr>
              <a:t>RESET </a:t>
            </a:r>
            <a:r>
              <a:rPr lang="ko-KR" altLang="en-US" sz="1000" dirty="0">
                <a:latin typeface="+mn-ea"/>
                <a:ea typeface="+mn-ea"/>
              </a:rPr>
              <a:t>설치할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en-US" altLang="ko-KR" sz="1000" dirty="0" smtClean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내부 </a:t>
            </a:r>
            <a:r>
              <a:rPr lang="ko-KR" altLang="en-US" sz="1000" dirty="0" err="1">
                <a:latin typeface="+mn-ea"/>
                <a:ea typeface="+mn-ea"/>
              </a:rPr>
              <a:t>도면함</a:t>
            </a:r>
            <a:r>
              <a:rPr lang="ko-KR" altLang="en-US" sz="1000" dirty="0">
                <a:latin typeface="+mn-ea"/>
                <a:ea typeface="+mn-ea"/>
              </a:rPr>
              <a:t> 삭제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화재 예방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⑤좌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우측</a:t>
            </a:r>
            <a:r>
              <a:rPr lang="en-US" altLang="ko-KR" sz="1000" dirty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하부에 </a:t>
            </a:r>
            <a:r>
              <a:rPr lang="en-US" altLang="ko-KR" sz="1000" dirty="0">
                <a:latin typeface="+mn-ea"/>
                <a:ea typeface="+mn-ea"/>
              </a:rPr>
              <a:t>FAN</a:t>
            </a:r>
            <a:r>
              <a:rPr lang="ko-KR" altLang="en-US" sz="1000" dirty="0">
                <a:latin typeface="+mn-ea"/>
                <a:ea typeface="+mn-ea"/>
              </a:rPr>
              <a:t>을 설치한다</a:t>
            </a:r>
            <a:r>
              <a:rPr lang="en-US" altLang="ko-KR" sz="1000" dirty="0">
                <a:latin typeface="+mn-ea"/>
                <a:ea typeface="+mn-ea"/>
              </a:rPr>
              <a:t>.(DC </a:t>
            </a:r>
            <a:r>
              <a:rPr lang="ko-KR" altLang="en-US" sz="1000" dirty="0" err="1">
                <a:latin typeface="+mn-ea"/>
                <a:ea typeface="+mn-ea"/>
              </a:rPr>
              <a:t>전원용사용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알람</a:t>
            </a:r>
            <a:r>
              <a:rPr lang="ko-KR" altLang="en-US" sz="1000" dirty="0">
                <a:latin typeface="+mn-ea"/>
                <a:ea typeface="+mn-ea"/>
              </a:rPr>
              <a:t> 접점 </a:t>
            </a:r>
            <a:r>
              <a:rPr lang="en-US" altLang="ko-KR" sz="1000" dirty="0">
                <a:latin typeface="+mn-ea"/>
                <a:ea typeface="+mn-ea"/>
              </a:rPr>
              <a:t>TYPE)</a:t>
            </a:r>
          </a:p>
        </p:txBody>
      </p:sp>
      <p:pic>
        <p:nvPicPr>
          <p:cNvPr id="7" name="그림 6"/>
          <p:cNvPicPr/>
          <p:nvPr/>
        </p:nvPicPr>
        <p:blipFill>
          <a:blip r:embed="rId2"/>
          <a:stretch>
            <a:fillRect/>
          </a:stretch>
        </p:blipFill>
        <p:spPr>
          <a:xfrm>
            <a:off x="127670" y="2276872"/>
            <a:ext cx="475743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5662" y="593343"/>
            <a:ext cx="4933479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명판 제작 </a:t>
            </a:r>
            <a:r>
              <a:rPr lang="ko-KR" altLang="en-US" sz="1000" dirty="0" smtClean="0">
                <a:latin typeface="+mn-ea"/>
                <a:ea typeface="+mn-ea"/>
              </a:rPr>
              <a:t>표준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ko-KR" altLang="en-US" sz="1000" dirty="0">
                <a:latin typeface="+mn-ea"/>
                <a:ea typeface="+mn-ea"/>
              </a:rPr>
              <a:t>재  질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회색 알루미늄 </a:t>
            </a:r>
            <a:r>
              <a:rPr lang="en-US" altLang="ko-KR" sz="1000" dirty="0">
                <a:latin typeface="+mn-ea"/>
                <a:ea typeface="+mn-ea"/>
              </a:rPr>
              <a:t>PLATE (</a:t>
            </a:r>
            <a:r>
              <a:rPr lang="ko-KR" altLang="en-US" sz="1000" dirty="0">
                <a:latin typeface="+mn-ea"/>
                <a:ea typeface="+mn-ea"/>
              </a:rPr>
              <a:t>두께</a:t>
            </a:r>
            <a:r>
              <a:rPr lang="en-US" altLang="ko-KR" sz="1000" dirty="0">
                <a:latin typeface="+mn-ea"/>
                <a:ea typeface="+mn-ea"/>
              </a:rPr>
              <a:t>: 3 t)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>
                <a:latin typeface="+mn-ea"/>
                <a:ea typeface="+mn-ea"/>
              </a:rPr>
              <a:t>②글자체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굴림체 </a:t>
            </a:r>
            <a:r>
              <a:rPr lang="en-US" altLang="ko-KR" sz="1000" dirty="0">
                <a:latin typeface="+mn-ea"/>
                <a:ea typeface="+mn-ea"/>
              </a:rPr>
              <a:t>(MS Word)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>
                <a:latin typeface="+mn-ea"/>
                <a:ea typeface="+mn-ea"/>
              </a:rPr>
              <a:t>③부 착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제어함 상단 </a:t>
            </a:r>
            <a:r>
              <a:rPr lang="ko-KR" altLang="en-US" sz="1000" dirty="0" err="1">
                <a:latin typeface="+mn-ea"/>
                <a:ea typeface="+mn-ea"/>
              </a:rPr>
              <a:t>일정분의</a:t>
            </a:r>
            <a:r>
              <a:rPr lang="ko-KR" altLang="en-US" sz="1000" dirty="0">
                <a:latin typeface="+mn-ea"/>
                <a:ea typeface="+mn-ea"/>
              </a:rPr>
              <a:t> 여유를 두고서 좌우 중심에 부착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ⓐ </a:t>
            </a:r>
            <a:r>
              <a:rPr lang="en-US" altLang="ko-KR" sz="1000" dirty="0">
                <a:latin typeface="+mn-ea"/>
                <a:ea typeface="+mn-ea"/>
              </a:rPr>
              <a:t>: SIZE 400mm </a:t>
            </a:r>
            <a:r>
              <a:rPr lang="ko-KR" altLang="en-US" sz="1000" dirty="0">
                <a:latin typeface="+mn-ea"/>
                <a:ea typeface="+mn-ea"/>
              </a:rPr>
              <a:t>기준</a:t>
            </a:r>
          </a:p>
          <a:p>
            <a:pPr latinLnBrk="0"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ⓑ </a:t>
            </a:r>
            <a:r>
              <a:rPr lang="en-US" altLang="ko-KR" sz="1000" dirty="0">
                <a:latin typeface="+mn-ea"/>
                <a:ea typeface="+mn-ea"/>
              </a:rPr>
              <a:t>: ⓐ SIZE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15%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ⓒ </a:t>
            </a:r>
            <a:r>
              <a:rPr lang="en-US" altLang="ko-KR" sz="1000" dirty="0">
                <a:latin typeface="+mn-ea"/>
                <a:ea typeface="+mn-ea"/>
              </a:rPr>
              <a:t>: ⓑ SIZE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50% SIZE</a:t>
            </a:r>
            <a:r>
              <a:rPr lang="ko-KR" altLang="en-US" sz="1000" dirty="0">
                <a:latin typeface="+mn-ea"/>
                <a:ea typeface="+mn-ea"/>
              </a:rPr>
              <a:t>로 하며 글자는 중앙을 중심으로 </a:t>
            </a:r>
            <a:r>
              <a:rPr lang="ko-KR" altLang="en-US" sz="1000" dirty="0" smtClean="0">
                <a:latin typeface="+mn-ea"/>
                <a:ea typeface="+mn-ea"/>
              </a:rPr>
              <a:t>표기할 </a:t>
            </a:r>
            <a:r>
              <a:rPr lang="ko-KR" altLang="en-US" sz="1000" dirty="0">
                <a:latin typeface="+mn-ea"/>
                <a:ea typeface="+mn-ea"/>
              </a:rPr>
              <a:t>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en-US" altLang="ko-KR" sz="1000" dirty="0">
                <a:latin typeface="+mn-ea"/>
                <a:ea typeface="+mn-ea"/>
              </a:rPr>
              <a:t>COLOR : </a:t>
            </a:r>
            <a:r>
              <a:rPr lang="ko-KR" altLang="en-US" sz="1000" dirty="0">
                <a:latin typeface="+mn-ea"/>
                <a:ea typeface="+mn-ea"/>
              </a:rPr>
              <a:t>검정색</a:t>
            </a:r>
            <a:r>
              <a:rPr lang="en-US" altLang="ko-KR" sz="1000" dirty="0" smtClean="0">
                <a:latin typeface="+mn-ea"/>
                <a:ea typeface="+mn-ea"/>
              </a:rPr>
              <a:t>) </a:t>
            </a:r>
            <a:r>
              <a:rPr lang="ko-KR" altLang="en-US" sz="1000" dirty="0" smtClean="0">
                <a:latin typeface="+mn-ea"/>
                <a:ea typeface="+mn-ea"/>
              </a:rPr>
              <a:t>글자 </a:t>
            </a:r>
            <a:r>
              <a:rPr lang="ko-KR" altLang="en-US" sz="1000" dirty="0">
                <a:latin typeface="+mn-ea"/>
                <a:ea typeface="+mn-ea"/>
              </a:rPr>
              <a:t>양단에 괄호 없음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전체 테두리 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latinLnBrk="0"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ⓔ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검정색 테두리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두께는 영문 글자의 두께 보다 작도록 한다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 latinLnBrk="0"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70934" y="575384"/>
            <a:ext cx="4877816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3.3.1.8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내부 </a:t>
            </a:r>
            <a:r>
              <a:rPr lang="en-US" altLang="ko-KR" sz="1000" dirty="0">
                <a:latin typeface="+mn-ea"/>
                <a:ea typeface="+mn-ea"/>
              </a:rPr>
              <a:t>PVC DUCT &amp; </a:t>
            </a:r>
            <a:r>
              <a:rPr lang="ko-KR" altLang="en-US" sz="1000" dirty="0" err="1">
                <a:latin typeface="+mn-ea"/>
                <a:ea typeface="+mn-ea"/>
              </a:rPr>
              <a:t>배선처리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ko-KR" altLang="en-US" sz="1000" dirty="0" err="1" smtClean="0">
                <a:latin typeface="+mn-ea"/>
                <a:ea typeface="+mn-ea"/>
              </a:rPr>
              <a:t>제어반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내부의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PVC</a:t>
            </a:r>
            <a:r>
              <a:rPr lang="ko-KR" altLang="en-US" sz="1000" dirty="0">
                <a:latin typeface="+mn-ea"/>
                <a:ea typeface="+mn-ea"/>
              </a:rPr>
              <a:t>제품을 사용하며</a:t>
            </a:r>
            <a:r>
              <a:rPr lang="en-US" altLang="ko-KR" sz="1000" dirty="0">
                <a:latin typeface="+mn-ea"/>
                <a:ea typeface="+mn-ea"/>
              </a:rPr>
              <a:t>, 2t</a:t>
            </a:r>
            <a:r>
              <a:rPr lang="ko-KR" altLang="en-US" sz="1000" dirty="0">
                <a:latin typeface="+mn-ea"/>
                <a:ea typeface="+mn-ea"/>
              </a:rPr>
              <a:t>이상의 제품을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사용하여 </a:t>
            </a:r>
            <a:r>
              <a:rPr lang="ko-KR" altLang="en-US" sz="1000" dirty="0">
                <a:latin typeface="+mn-ea"/>
                <a:ea typeface="+mn-ea"/>
              </a:rPr>
              <a:t>처짐을 방지한다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ko-KR" altLang="en-US" sz="1000" dirty="0" err="1" smtClean="0">
                <a:latin typeface="+mn-ea"/>
                <a:ea typeface="+mn-ea"/>
              </a:rPr>
              <a:t>내부배선이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DUCT </a:t>
            </a:r>
            <a:r>
              <a:rPr lang="ko-KR" altLang="en-US" sz="1000" dirty="0">
                <a:latin typeface="+mn-ea"/>
                <a:ea typeface="+mn-ea"/>
              </a:rPr>
              <a:t>체적의 </a:t>
            </a:r>
            <a:r>
              <a:rPr lang="en-US" altLang="ko-KR" sz="1000" dirty="0">
                <a:latin typeface="+mn-ea"/>
                <a:ea typeface="+mn-ea"/>
              </a:rPr>
              <a:t>80%</a:t>
            </a:r>
            <a:r>
              <a:rPr lang="ko-KR" altLang="en-US" sz="1000" dirty="0">
                <a:latin typeface="+mn-ea"/>
                <a:ea typeface="+mn-ea"/>
              </a:rPr>
              <a:t>를 넘지 않도록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내부 </a:t>
            </a:r>
            <a:r>
              <a:rPr lang="ko-KR" altLang="en-US" sz="1000" dirty="0" err="1">
                <a:latin typeface="+mn-ea"/>
                <a:ea typeface="+mn-ea"/>
              </a:rPr>
              <a:t>도면함</a:t>
            </a:r>
            <a:r>
              <a:rPr lang="ko-KR" altLang="en-US" sz="1000" dirty="0">
                <a:latin typeface="+mn-ea"/>
                <a:ea typeface="+mn-ea"/>
              </a:rPr>
              <a:t> 삭제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화재 예방</a:t>
            </a:r>
            <a:r>
              <a:rPr lang="en-US" altLang="ko-KR" sz="1000" dirty="0">
                <a:latin typeface="+mn-ea"/>
                <a:ea typeface="+mn-ea"/>
              </a:rPr>
              <a:t>), </a:t>
            </a:r>
            <a:r>
              <a:rPr lang="ko-KR" altLang="en-US" sz="1000" dirty="0">
                <a:latin typeface="+mn-ea"/>
                <a:ea typeface="+mn-ea"/>
              </a:rPr>
              <a:t>외부에 </a:t>
            </a:r>
            <a:r>
              <a:rPr lang="ko-KR" altLang="en-US" sz="1000" dirty="0" err="1">
                <a:latin typeface="+mn-ea"/>
                <a:ea typeface="+mn-ea"/>
              </a:rPr>
              <a:t>도면함</a:t>
            </a:r>
            <a:r>
              <a:rPr lang="ko-KR" altLang="en-US" sz="1000" dirty="0">
                <a:latin typeface="+mn-ea"/>
                <a:ea typeface="+mn-ea"/>
              </a:rPr>
              <a:t> 배치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④제어함의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 </a:t>
            </a:r>
            <a:r>
              <a:rPr lang="ko-KR" altLang="en-US" sz="1000" dirty="0" err="1">
                <a:latin typeface="+mn-ea"/>
                <a:ea typeface="+mn-ea"/>
              </a:rPr>
              <a:t>전선인출은</a:t>
            </a:r>
            <a:r>
              <a:rPr lang="ko-KR" altLang="en-US" sz="1000" dirty="0">
                <a:latin typeface="+mn-ea"/>
                <a:ea typeface="+mn-ea"/>
              </a:rPr>
              <a:t> 제어함의 상부 및 </a:t>
            </a:r>
            <a:r>
              <a:rPr lang="ko-KR" altLang="en-US" sz="1000" dirty="0" err="1">
                <a:latin typeface="+mn-ea"/>
                <a:ea typeface="+mn-ea"/>
              </a:rPr>
              <a:t>측면하부만</a:t>
            </a:r>
            <a:r>
              <a:rPr lang="ko-KR" altLang="en-US" sz="1000" dirty="0">
                <a:latin typeface="+mn-ea"/>
                <a:ea typeface="+mn-ea"/>
              </a:rPr>
              <a:t> 가능하다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경로가 제어함 상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하부로 </a:t>
            </a:r>
            <a:r>
              <a:rPr lang="ko-KR" altLang="en-US" sz="1000" dirty="0" err="1">
                <a:latin typeface="+mn-ea"/>
                <a:ea typeface="+mn-ea"/>
              </a:rPr>
              <a:t>인입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인출될 경우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정리를 위한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GUIDE</a:t>
            </a:r>
            <a:r>
              <a:rPr lang="ko-KR" altLang="en-US" sz="1000" dirty="0">
                <a:latin typeface="+mn-ea"/>
                <a:ea typeface="+mn-ea"/>
              </a:rPr>
              <a:t>를 제어함 측면에 </a:t>
            </a:r>
            <a:r>
              <a:rPr lang="en-US" altLang="ko-KR" sz="1000" dirty="0">
                <a:latin typeface="+mn-ea"/>
                <a:ea typeface="+mn-ea"/>
              </a:rPr>
              <a:t>100mm</a:t>
            </a:r>
            <a:r>
              <a:rPr lang="ko-KR" altLang="en-US" sz="1000" dirty="0">
                <a:latin typeface="+mn-ea"/>
                <a:ea typeface="+mn-ea"/>
              </a:rPr>
              <a:t>이내 간격으로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3.3.2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내장형 제어함 </a:t>
            </a:r>
            <a:r>
              <a:rPr lang="ko-KR" altLang="en-US" sz="1000" dirty="0" err="1">
                <a:latin typeface="+mn-ea"/>
                <a:ea typeface="+mn-ea"/>
              </a:rPr>
              <a:t>제작표준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①고정식 </a:t>
            </a:r>
            <a:r>
              <a:rPr lang="ko-KR" altLang="en-US" sz="1000" dirty="0">
                <a:latin typeface="+mn-ea"/>
                <a:ea typeface="+mn-ea"/>
              </a:rPr>
              <a:t>제어함을 기본으로 하되 필요 시 유동형 </a:t>
            </a:r>
            <a:r>
              <a:rPr lang="ko-KR" altLang="en-US" sz="1000" dirty="0" err="1">
                <a:latin typeface="+mn-ea"/>
                <a:ea typeface="+mn-ea"/>
              </a:rPr>
              <a:t>제어함은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서랍식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또는 </a:t>
            </a:r>
            <a:r>
              <a:rPr lang="ko-KR" altLang="en-US" sz="1000" dirty="0">
                <a:latin typeface="+mn-ea"/>
                <a:ea typeface="+mn-ea"/>
              </a:rPr>
              <a:t>기타의 방법으로 </a:t>
            </a:r>
            <a:r>
              <a:rPr lang="en-US" altLang="ko-KR" sz="1000" dirty="0">
                <a:latin typeface="+mn-ea"/>
                <a:ea typeface="+mn-ea"/>
              </a:rPr>
              <a:t>Built-in</a:t>
            </a:r>
            <a:r>
              <a:rPr lang="ko-KR" altLang="en-US" sz="1000" dirty="0">
                <a:latin typeface="+mn-ea"/>
                <a:ea typeface="+mn-ea"/>
              </a:rPr>
              <a:t>화 하여 외부로 돌출되지 않도록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제작하며 </a:t>
            </a:r>
            <a:r>
              <a:rPr lang="ko-KR" altLang="en-US" sz="1000" dirty="0">
                <a:latin typeface="+mn-ea"/>
                <a:ea typeface="+mn-ea"/>
              </a:rPr>
              <a:t>처짐 현상과 같은 제어함의 형상 변형이 없어야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②설비내 </a:t>
            </a:r>
            <a:r>
              <a:rPr lang="ko-KR" altLang="en-US" sz="1000" dirty="0">
                <a:latin typeface="+mn-ea"/>
                <a:ea typeface="+mn-ea"/>
              </a:rPr>
              <a:t>단자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는 투명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를 적용하여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단자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내 상태를 확인 할 </a:t>
            </a:r>
            <a:r>
              <a:rPr lang="ko-KR" altLang="en-US" sz="1000" dirty="0" smtClean="0">
                <a:latin typeface="+mn-ea"/>
                <a:ea typeface="+mn-ea"/>
              </a:rPr>
              <a:t>수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   있도록 </a:t>
            </a:r>
            <a:r>
              <a:rPr lang="ko-KR" altLang="en-US" sz="1000" dirty="0">
                <a:latin typeface="+mn-ea"/>
                <a:ea typeface="+mn-ea"/>
              </a:rPr>
              <a:t>구성한다</a:t>
            </a:r>
            <a:r>
              <a:rPr lang="en-US" altLang="ko-KR" sz="1000" dirty="0" smtClean="0">
                <a:latin typeface="+mn-ea"/>
                <a:ea typeface="+mn-ea"/>
              </a:rPr>
              <a:t>. (</a:t>
            </a:r>
            <a:r>
              <a:rPr lang="ko-KR" altLang="en-US" sz="1000" dirty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Cover </a:t>
            </a:r>
            <a:r>
              <a:rPr lang="ko-KR" altLang="en-US" sz="1000" dirty="0">
                <a:latin typeface="+mn-ea"/>
                <a:ea typeface="+mn-ea"/>
              </a:rPr>
              <a:t>외부에 </a:t>
            </a:r>
            <a:r>
              <a:rPr lang="en-US" altLang="ko-KR" sz="1000" dirty="0">
                <a:latin typeface="+mn-ea"/>
                <a:ea typeface="+mn-ea"/>
              </a:rPr>
              <a:t>Name Tag</a:t>
            </a:r>
            <a:r>
              <a:rPr lang="ko-KR" altLang="en-US" sz="1000" dirty="0">
                <a:latin typeface="+mn-ea"/>
                <a:ea typeface="+mn-ea"/>
              </a:rPr>
              <a:t>은 삭제 적용함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5" name="그림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01" y="1412776"/>
            <a:ext cx="4419600" cy="182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그룹 5"/>
          <p:cNvGrpSpPr>
            <a:grpSpLocks/>
          </p:cNvGrpSpPr>
          <p:nvPr/>
        </p:nvGrpSpPr>
        <p:grpSpPr bwMode="auto">
          <a:xfrm>
            <a:off x="5486430" y="2864476"/>
            <a:ext cx="4218304" cy="1284604"/>
            <a:chOff x="0" y="0"/>
            <a:chExt cx="7710" cy="2293"/>
          </a:xfrm>
        </p:grpSpPr>
        <p:sp>
          <p:nvSpPr>
            <p:cNvPr id="9" name="Rectangle 10" descr="image3"/>
            <p:cNvSpPr>
              <a:spLocks noChangeArrowheads="1"/>
            </p:cNvSpPr>
            <p:nvPr/>
          </p:nvSpPr>
          <p:spPr bwMode="auto">
            <a:xfrm>
              <a:off x="4095" y="0"/>
              <a:ext cx="3615" cy="1875"/>
            </a:xfrm>
            <a:prstGeom prst="rect">
              <a:avLst/>
            </a:prstGeom>
            <a:blipFill dpi="0" rotWithShape="0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" name="Rectangle 9" descr="image4"/>
            <p:cNvSpPr>
              <a:spLocks noChangeArrowheads="1"/>
            </p:cNvSpPr>
            <p:nvPr/>
          </p:nvSpPr>
          <p:spPr bwMode="auto">
            <a:xfrm>
              <a:off x="0" y="15"/>
              <a:ext cx="3675" cy="1875"/>
            </a:xfrm>
            <a:prstGeom prst="rect">
              <a:avLst/>
            </a:prstGeom>
            <a:blipFill dpi="0" rotWithShape="0">
              <a:blip r:embed="rId4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510" y="1935"/>
              <a:ext cx="3038" cy="358"/>
            </a:xfrm>
            <a:custGeom>
              <a:avLst/>
              <a:gdLst/>
              <a:ahLst/>
              <a:cxnLst/>
              <a:rect l="0" t="0" r="r" b="b"/>
              <a:pathLst/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t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000" b="1">
                  <a:solidFill>
                    <a:srgbClr val="000000"/>
                  </a:solidFill>
                  <a:effectLst/>
                  <a:latin typeface="바탕체" panose="02030609000101010101" pitchFamily="17" charset="-127"/>
                  <a:ea typeface="굴림" panose="020B0600000101010101" pitchFamily="50" charset="-127"/>
                  <a:cs typeface="Times New Roman" panose="02020603050405020304" pitchFamily="18" charset="0"/>
                </a:rPr>
                <a:t>[</a:t>
              </a:r>
              <a:r>
                <a:rPr lang="ko-KR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예</a:t>
              </a:r>
              <a:r>
                <a:rPr lang="en-US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) </a:t>
              </a:r>
              <a:r>
                <a:rPr lang="ko-KR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설비 내장형</a:t>
              </a:r>
              <a:r>
                <a:rPr lang="en-US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 ]</a:t>
              </a:r>
              <a:endParaRPr lang="ko-KR" sz="120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endParaRPr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4770" y="1933"/>
              <a:ext cx="1994" cy="360"/>
            </a:xfrm>
            <a:custGeom>
              <a:avLst/>
              <a:gdLst/>
              <a:ahLst/>
              <a:cxnLst/>
              <a:rect l="0" t="0" r="r" b="b"/>
              <a:pathLst/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0" tIns="0" rIns="0" bIns="0" anchor="t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000" b="1">
                  <a:solidFill>
                    <a:srgbClr val="000000"/>
                  </a:solidFill>
                  <a:effectLst/>
                  <a:latin typeface="바탕체" panose="02030609000101010101" pitchFamily="17" charset="-127"/>
                  <a:ea typeface="굴림" panose="020B0600000101010101" pitchFamily="50" charset="-127"/>
                  <a:cs typeface="Times New Roman" panose="02020603050405020304" pitchFamily="18" charset="0"/>
                </a:rPr>
                <a:t>[</a:t>
              </a:r>
              <a:r>
                <a:rPr lang="ko-KR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예</a:t>
              </a:r>
              <a:r>
                <a:rPr lang="en-US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) </a:t>
              </a:r>
              <a:r>
                <a:rPr lang="ko-KR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서랍식</a:t>
              </a:r>
              <a:r>
                <a:rPr lang="en-US" sz="1000" b="1">
                  <a:solidFill>
                    <a:srgbClr val="000000"/>
                  </a:solidFill>
                  <a:effectLst/>
                  <a:latin typeface="굴림" panose="020B0600000101010101" pitchFamily="50" charset="-127"/>
                  <a:ea typeface="바탕체" panose="02030609000101010101" pitchFamily="17" charset="-127"/>
                  <a:cs typeface="Times New Roman" panose="02020603050405020304" pitchFamily="18" charset="0"/>
                </a:rPr>
                <a:t> ]</a:t>
              </a:r>
              <a:endParaRPr lang="ko-KR" sz="1200">
                <a:effectLst/>
                <a:latin typeface="굴림" panose="020B0600000101010101" pitchFamily="50" charset="-127"/>
                <a:ea typeface="굴림" panose="020B0600000101010101" pitchFamily="50" charset="-127"/>
                <a:cs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5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74390" y="601181"/>
            <a:ext cx="4877816" cy="592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3.3.3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내부 부품 선정 </a:t>
            </a:r>
            <a:r>
              <a:rPr lang="en-US" altLang="ko-KR" sz="1000" dirty="0">
                <a:latin typeface="+mn-ea"/>
                <a:ea typeface="+mn-ea"/>
              </a:rPr>
              <a:t>&amp; </a:t>
            </a:r>
            <a:r>
              <a:rPr lang="ko-KR" altLang="en-US" sz="1000" dirty="0">
                <a:latin typeface="+mn-ea"/>
                <a:ea typeface="+mn-ea"/>
              </a:rPr>
              <a:t>배치 기준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3.3.3.1. </a:t>
            </a:r>
            <a:r>
              <a:rPr lang="ko-KR" altLang="en-US" sz="1000" dirty="0">
                <a:latin typeface="+mn-ea"/>
                <a:ea typeface="+mn-ea"/>
              </a:rPr>
              <a:t>내장형 및 자립형 공통 제어함 내부 부품 배치 기준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err="1">
                <a:latin typeface="+mn-ea"/>
                <a:ea typeface="+mn-ea"/>
              </a:rPr>
              <a:t>전장부</a:t>
            </a:r>
            <a:r>
              <a:rPr lang="ko-KR" altLang="en-US" sz="1000" dirty="0">
                <a:latin typeface="+mn-ea"/>
                <a:ea typeface="+mn-ea"/>
              </a:rPr>
              <a:t> 부품 배치는 아래 기준으로 배치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①NFB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좌측상단을</a:t>
            </a:r>
            <a:r>
              <a:rPr lang="ko-KR" altLang="en-US" sz="1000" dirty="0">
                <a:latin typeface="+mn-ea"/>
                <a:ea typeface="+mn-ea"/>
              </a:rPr>
              <a:t> 기준으로 우측으로 나열한다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②PLC</a:t>
            </a:r>
            <a:r>
              <a:rPr lang="ko-KR" altLang="en-US" sz="1000" dirty="0">
                <a:latin typeface="+mn-ea"/>
                <a:ea typeface="+mn-ea"/>
              </a:rPr>
              <a:t>는 우측에 부착한다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(</a:t>
            </a:r>
            <a:r>
              <a:rPr lang="ko-KR" altLang="en-US" sz="1000" dirty="0">
                <a:latin typeface="+mn-ea"/>
                <a:ea typeface="+mn-ea"/>
              </a:rPr>
              <a:t>발열 및 </a:t>
            </a:r>
            <a:r>
              <a:rPr lang="en-US" altLang="ko-KR" sz="1000" dirty="0">
                <a:latin typeface="+mn-ea"/>
                <a:ea typeface="+mn-ea"/>
              </a:rPr>
              <a:t>NOISE </a:t>
            </a:r>
            <a:r>
              <a:rPr lang="ko-KR" altLang="en-US" sz="1000" dirty="0">
                <a:latin typeface="+mn-ea"/>
                <a:ea typeface="+mn-ea"/>
              </a:rPr>
              <a:t>발생원과는 </a:t>
            </a:r>
            <a:r>
              <a:rPr lang="ko-KR" altLang="en-US" sz="1000" dirty="0" err="1">
                <a:latin typeface="+mn-ea"/>
                <a:ea typeface="+mn-ea"/>
              </a:rPr>
              <a:t>이격</a:t>
            </a:r>
            <a:r>
              <a:rPr lang="ko-KR" altLang="en-US" sz="1000" dirty="0">
                <a:latin typeface="+mn-ea"/>
                <a:ea typeface="+mn-ea"/>
              </a:rPr>
              <a:t> 시켜 배치할 것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③PLC </a:t>
            </a:r>
            <a:r>
              <a:rPr lang="ko-KR" altLang="en-US" sz="1000" dirty="0">
                <a:latin typeface="+mn-ea"/>
                <a:ea typeface="+mn-ea"/>
              </a:rPr>
              <a:t>설치 시 상하부의 고정볼트를 반드시 체결한다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④</a:t>
            </a:r>
            <a:r>
              <a:rPr lang="ko-KR" altLang="en-US" sz="1000" dirty="0" err="1">
                <a:latin typeface="+mn-ea"/>
                <a:ea typeface="+mn-ea"/>
              </a:rPr>
              <a:t>발열성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제어부품은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상단에 배치되거나 </a:t>
            </a:r>
            <a:r>
              <a:rPr lang="ko-KR" altLang="en-US" sz="1000" dirty="0" err="1">
                <a:latin typeface="+mn-ea"/>
                <a:ea typeface="+mn-ea"/>
              </a:rPr>
              <a:t>반대면에</a:t>
            </a:r>
            <a:r>
              <a:rPr lang="ko-KR" altLang="en-US" sz="1000" dirty="0">
                <a:latin typeface="+mn-ea"/>
                <a:ea typeface="+mn-ea"/>
              </a:rPr>
              <a:t> 설치한다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⑤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하부에 부착하고 전선 </a:t>
            </a:r>
            <a:r>
              <a:rPr lang="ko-KR" altLang="en-US" sz="1000" dirty="0" err="1">
                <a:latin typeface="+mn-ea"/>
                <a:ea typeface="+mn-ea"/>
              </a:rPr>
              <a:t>압착단자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체결부위가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PVC DUCT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err="1">
                <a:latin typeface="+mn-ea"/>
                <a:ea typeface="+mn-ea"/>
              </a:rPr>
              <a:t>상부면과</a:t>
            </a:r>
            <a:r>
              <a:rPr lang="ko-KR" altLang="en-US" sz="1000" dirty="0">
                <a:latin typeface="+mn-ea"/>
                <a:ea typeface="+mn-ea"/>
              </a:rPr>
              <a:t> 일치하도록 높이를 </a:t>
            </a:r>
            <a:r>
              <a:rPr lang="ko-KR" altLang="en-US" sz="1000" dirty="0" smtClean="0">
                <a:latin typeface="+mn-ea"/>
                <a:ea typeface="+mn-ea"/>
              </a:rPr>
              <a:t>맞춘다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⑥제어함 </a:t>
            </a:r>
            <a:r>
              <a:rPr lang="en-US" altLang="ko-KR" sz="1000" dirty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와 제어부품과의 간격은 </a:t>
            </a:r>
            <a:r>
              <a:rPr lang="en-US" altLang="ko-KR" sz="1000" dirty="0">
                <a:latin typeface="+mn-ea"/>
                <a:ea typeface="+mn-ea"/>
              </a:rPr>
              <a:t>50mm</a:t>
            </a:r>
            <a:r>
              <a:rPr lang="ko-KR" altLang="en-US" sz="1000" dirty="0">
                <a:latin typeface="+mn-ea"/>
                <a:ea typeface="+mn-ea"/>
              </a:rPr>
              <a:t>이상이어야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⑦제어함 </a:t>
            </a:r>
            <a:r>
              <a:rPr lang="ko-KR" altLang="en-US" sz="1000" dirty="0">
                <a:latin typeface="+mn-ea"/>
                <a:ea typeface="+mn-ea"/>
              </a:rPr>
              <a:t>내부의 </a:t>
            </a:r>
            <a:r>
              <a:rPr lang="en-US" altLang="ko-KR" sz="1000" dirty="0">
                <a:latin typeface="+mn-ea"/>
                <a:ea typeface="+mn-ea"/>
              </a:rPr>
              <a:t>CABLE DUCT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제어부품과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30mm</a:t>
            </a:r>
            <a:r>
              <a:rPr lang="ko-KR" altLang="en-US" sz="1000" dirty="0">
                <a:latin typeface="+mn-ea"/>
                <a:ea typeface="+mn-ea"/>
              </a:rPr>
              <a:t>이상 </a:t>
            </a:r>
            <a:r>
              <a:rPr lang="ko-KR" altLang="en-US" sz="1000" dirty="0" err="1">
                <a:latin typeface="+mn-ea"/>
                <a:ea typeface="+mn-ea"/>
              </a:rPr>
              <a:t>이격</a:t>
            </a:r>
            <a:r>
              <a:rPr lang="ko-KR" altLang="en-US" sz="1000" dirty="0">
                <a:latin typeface="+mn-ea"/>
                <a:ea typeface="+mn-ea"/>
              </a:rPr>
              <a:t> 시킨다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⑧제어함 </a:t>
            </a:r>
            <a:r>
              <a:rPr lang="ko-KR" altLang="en-US" sz="1000" dirty="0">
                <a:latin typeface="+mn-ea"/>
                <a:ea typeface="+mn-ea"/>
              </a:rPr>
              <a:t>내 계장부품에는 </a:t>
            </a:r>
            <a:r>
              <a:rPr lang="en-US" altLang="ko-KR" sz="1000" dirty="0">
                <a:latin typeface="+mn-ea"/>
                <a:ea typeface="+mn-ea"/>
              </a:rPr>
              <a:t>Label</a:t>
            </a:r>
            <a:r>
              <a:rPr lang="ko-KR" altLang="en-US" sz="1000" dirty="0">
                <a:latin typeface="+mn-ea"/>
                <a:ea typeface="+mn-ea"/>
              </a:rPr>
              <a:t>를 붙이고 용도와 이름을 표기한다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en-US" altLang="ko-KR" sz="1000" dirty="0">
                <a:latin typeface="+mn-ea"/>
                <a:ea typeface="+mn-ea"/>
              </a:rPr>
              <a:t>PVC DUCT </a:t>
            </a:r>
            <a:r>
              <a:rPr lang="ko-KR" altLang="en-US" sz="1000" dirty="0" err="1">
                <a:latin typeface="+mn-ea"/>
                <a:ea typeface="+mn-ea"/>
              </a:rPr>
              <a:t>라벨링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⑨제어함 </a:t>
            </a:r>
            <a:r>
              <a:rPr lang="ko-KR" altLang="en-US" sz="1000" dirty="0">
                <a:latin typeface="+mn-ea"/>
                <a:ea typeface="+mn-ea"/>
              </a:rPr>
              <a:t>내부에 있는 부품의 </a:t>
            </a:r>
            <a:r>
              <a:rPr lang="en-US" altLang="ko-KR" sz="1000" dirty="0">
                <a:latin typeface="+mn-ea"/>
                <a:ea typeface="+mn-ea"/>
              </a:rPr>
              <a:t>NAME PLATE</a:t>
            </a:r>
            <a:r>
              <a:rPr lang="ko-KR" altLang="en-US" sz="1000" dirty="0">
                <a:latin typeface="+mn-ea"/>
                <a:ea typeface="+mn-ea"/>
              </a:rPr>
              <a:t>는 부품 </a:t>
            </a:r>
            <a:r>
              <a:rPr lang="ko-KR" altLang="en-US" sz="1000" dirty="0" err="1">
                <a:latin typeface="+mn-ea"/>
                <a:ea typeface="+mn-ea"/>
              </a:rPr>
              <a:t>부착위치의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PVC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에 부착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→ </a:t>
            </a:r>
            <a:r>
              <a:rPr lang="ko-KR" altLang="en-US" sz="1000" dirty="0">
                <a:latin typeface="+mn-ea"/>
                <a:ea typeface="+mn-ea"/>
              </a:rPr>
              <a:t>모든 부품은 정격 용량을 반드시 표기해야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단 </a:t>
            </a:r>
            <a:r>
              <a:rPr lang="ko-KR" altLang="en-US" sz="1000" dirty="0">
                <a:latin typeface="+mn-ea"/>
                <a:ea typeface="+mn-ea"/>
              </a:rPr>
              <a:t>릴레이의 경우 제외 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⑩</a:t>
            </a:r>
            <a:r>
              <a:rPr lang="ko-KR" altLang="en-US" sz="1000" dirty="0" err="1" smtClean="0">
                <a:latin typeface="+mn-ea"/>
                <a:ea typeface="+mn-ea"/>
              </a:rPr>
              <a:t>제어함내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사용되는 </a:t>
            </a:r>
            <a:r>
              <a:rPr lang="en-US" altLang="ko-KR" sz="1000" dirty="0">
                <a:latin typeface="+mn-ea"/>
                <a:ea typeface="+mn-ea"/>
              </a:rPr>
              <a:t>BUS-BAR</a:t>
            </a:r>
            <a:r>
              <a:rPr lang="ko-KR" altLang="en-US" sz="1000" dirty="0">
                <a:latin typeface="+mn-ea"/>
                <a:ea typeface="+mn-ea"/>
              </a:rPr>
              <a:t>는 니켈도금 처리 후</a:t>
            </a:r>
            <a:r>
              <a:rPr lang="en-US" altLang="ko-KR" sz="1000" dirty="0">
                <a:latin typeface="+mn-ea"/>
                <a:ea typeface="+mn-ea"/>
              </a:rPr>
              <a:t>, R.S.T.</a:t>
            </a:r>
            <a:r>
              <a:rPr lang="ko-KR" altLang="en-US" sz="1000" dirty="0">
                <a:latin typeface="+mn-ea"/>
                <a:ea typeface="+mn-ea"/>
              </a:rPr>
              <a:t>상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각각 </a:t>
            </a:r>
            <a:r>
              <a:rPr lang="ko-KR" altLang="en-US" sz="1000" dirty="0">
                <a:latin typeface="+mn-ea"/>
                <a:ea typeface="+mn-ea"/>
              </a:rPr>
              <a:t>지정된 색상으로 </a:t>
            </a:r>
            <a:r>
              <a:rPr lang="en-US" altLang="ko-KR" sz="1000" dirty="0">
                <a:latin typeface="+mn-ea"/>
                <a:ea typeface="+mn-ea"/>
              </a:rPr>
              <a:t>COATING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 ( R: </a:t>
            </a:r>
            <a:r>
              <a:rPr lang="ko-KR" altLang="en-US" sz="1000" dirty="0">
                <a:latin typeface="+mn-ea"/>
                <a:ea typeface="+mn-ea"/>
              </a:rPr>
              <a:t>적색</a:t>
            </a:r>
            <a:r>
              <a:rPr lang="en-US" altLang="ko-KR" sz="1000" dirty="0">
                <a:latin typeface="+mn-ea"/>
                <a:ea typeface="+mn-ea"/>
              </a:rPr>
              <a:t>, S: </a:t>
            </a:r>
            <a:r>
              <a:rPr lang="ko-KR" altLang="en-US" sz="1000" dirty="0">
                <a:latin typeface="+mn-ea"/>
                <a:ea typeface="+mn-ea"/>
              </a:rPr>
              <a:t>백색</a:t>
            </a:r>
            <a:r>
              <a:rPr lang="en-US" altLang="ko-KR" sz="1000" dirty="0">
                <a:latin typeface="+mn-ea"/>
                <a:ea typeface="+mn-ea"/>
              </a:rPr>
              <a:t>, T: </a:t>
            </a:r>
            <a:r>
              <a:rPr lang="ko-KR" altLang="en-US" sz="1000" dirty="0">
                <a:latin typeface="+mn-ea"/>
                <a:ea typeface="+mn-ea"/>
              </a:rPr>
              <a:t>흑색 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             [</a:t>
            </a:r>
            <a:r>
              <a:rPr lang="en-US" altLang="ko-KR" sz="1000" dirty="0">
                <a:latin typeface="+mn-ea"/>
                <a:ea typeface="+mn-ea"/>
              </a:rPr>
              <a:t>NOMAL CONTROL]      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en-US" altLang="ko-KR" sz="1000" dirty="0">
                <a:latin typeface="+mn-ea"/>
                <a:ea typeface="+mn-ea"/>
              </a:rPr>
              <a:t>[UPS CONTROL]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952206" y="620687"/>
            <a:ext cx="4897188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차단기</a:t>
            </a:r>
            <a:r>
              <a:rPr lang="en-US" altLang="ko-KR" sz="1000" dirty="0">
                <a:latin typeface="+mn-ea"/>
                <a:ea typeface="+mn-ea"/>
              </a:rPr>
              <a:t>(NO FUSE BREAKER),</a:t>
            </a:r>
            <a:r>
              <a:rPr lang="ko-KR" altLang="en-US" sz="1000" dirty="0">
                <a:latin typeface="+mn-ea"/>
                <a:ea typeface="+mn-ea"/>
              </a:rPr>
              <a:t>누전차단기</a:t>
            </a:r>
            <a:r>
              <a:rPr lang="en-US" altLang="ko-KR" sz="1000" dirty="0">
                <a:latin typeface="+mn-ea"/>
                <a:ea typeface="+mn-ea"/>
              </a:rPr>
              <a:t>(ELB→ </a:t>
            </a:r>
            <a:r>
              <a:rPr lang="ko-KR" altLang="en-US" sz="1000" dirty="0">
                <a:latin typeface="+mn-ea"/>
                <a:ea typeface="+mn-ea"/>
              </a:rPr>
              <a:t>누설전류 감도 설정 타입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→ </a:t>
            </a:r>
            <a:r>
              <a:rPr lang="ko-KR" altLang="en-US" sz="1000" dirty="0" err="1">
                <a:latin typeface="+mn-ea"/>
                <a:ea typeface="+mn-ea"/>
              </a:rPr>
              <a:t>셋업시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100mA, </a:t>
            </a:r>
            <a:r>
              <a:rPr lang="ko-KR" altLang="en-US" sz="1000" dirty="0" err="1">
                <a:latin typeface="+mn-ea"/>
                <a:ea typeface="+mn-ea"/>
              </a:rPr>
              <a:t>가동시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200mA </a:t>
            </a:r>
            <a:r>
              <a:rPr lang="ko-KR" altLang="en-US" sz="1000" dirty="0">
                <a:latin typeface="+mn-ea"/>
                <a:ea typeface="+mn-ea"/>
              </a:rPr>
              <a:t>변경할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GPS/UPS </a:t>
            </a:r>
            <a:r>
              <a:rPr lang="en-US" altLang="ko-KR" sz="1000" dirty="0">
                <a:latin typeface="+mn-ea"/>
                <a:ea typeface="+mn-ea"/>
              </a:rPr>
              <a:t>MAIN</a:t>
            </a:r>
            <a:r>
              <a:rPr lang="ko-KR" altLang="en-US" sz="1000" dirty="0">
                <a:latin typeface="+mn-ea"/>
                <a:ea typeface="+mn-ea"/>
              </a:rPr>
              <a:t>차단기는 </a:t>
            </a:r>
            <a:r>
              <a:rPr lang="en-US" altLang="ko-KR" sz="1000" dirty="0">
                <a:latin typeface="+mn-ea"/>
                <a:ea typeface="+mn-ea"/>
              </a:rPr>
              <a:t>ELCB</a:t>
            </a:r>
            <a:r>
              <a:rPr lang="ko-KR" altLang="en-US" sz="1000" dirty="0">
                <a:latin typeface="+mn-ea"/>
                <a:ea typeface="+mn-ea"/>
              </a:rPr>
              <a:t>로 해야하며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회로용량의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125~150%</a:t>
            </a:r>
            <a:r>
              <a:rPr lang="ko-KR" altLang="en-US" sz="1000" dirty="0">
                <a:latin typeface="+mn-ea"/>
                <a:ea typeface="+mn-ea"/>
              </a:rPr>
              <a:t>정도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  제품을 선정한다</a:t>
            </a:r>
            <a:r>
              <a:rPr lang="en-US" altLang="ko-KR" sz="1000" dirty="0">
                <a:latin typeface="+mn-ea"/>
                <a:ea typeface="+mn-ea"/>
              </a:rPr>
              <a:t>.            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ABS</a:t>
            </a:r>
            <a:r>
              <a:rPr lang="ko-KR" altLang="en-US" sz="1000" dirty="0">
                <a:latin typeface="+mn-ea"/>
                <a:ea typeface="+mn-ea"/>
              </a:rPr>
              <a:t>형 제품의 동급이상으로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③제어 </a:t>
            </a:r>
            <a:r>
              <a:rPr lang="ko-KR" altLang="en-US" sz="1000" dirty="0">
                <a:latin typeface="+mn-ea"/>
                <a:ea typeface="+mn-ea"/>
              </a:rPr>
              <a:t>요소의 부하에는 개별 차단기를 설치하여야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→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CIRCUIT PROTECTOR: C/P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 전원</a:t>
            </a:r>
            <a:r>
              <a:rPr lang="en-US" altLang="ko-KR" sz="1000" dirty="0">
                <a:latin typeface="+mn-ea"/>
                <a:ea typeface="+mn-ea"/>
              </a:rPr>
              <a:t>, POWER SUPPLY,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                          RTB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차측   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→</a:t>
            </a:r>
            <a:r>
              <a:rPr lang="en-US" altLang="ko-KR" sz="1000" dirty="0" smtClean="0">
                <a:latin typeface="+mn-ea"/>
                <a:ea typeface="+mn-ea"/>
              </a:rPr>
              <a:t>NFB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동력 차단용</a:t>
            </a:r>
            <a:r>
              <a:rPr lang="en-US" altLang="ko-KR" sz="1000" dirty="0">
                <a:latin typeface="+mn-ea"/>
                <a:ea typeface="+mn-ea"/>
              </a:rPr>
              <a:t>(INVERTER, SERVO </a:t>
            </a:r>
            <a:r>
              <a:rPr lang="ko-KR" altLang="en-US" sz="1000" dirty="0">
                <a:latin typeface="+mn-ea"/>
                <a:ea typeface="+mn-ea"/>
              </a:rPr>
              <a:t>외 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④모든 </a:t>
            </a:r>
            <a:r>
              <a:rPr lang="ko-KR" altLang="en-US" sz="1000" dirty="0">
                <a:latin typeface="+mn-ea"/>
                <a:ea typeface="+mn-ea"/>
              </a:rPr>
              <a:t>차단기는 </a:t>
            </a:r>
            <a:r>
              <a:rPr lang="en-US" altLang="ko-KR" sz="1000" dirty="0">
                <a:latin typeface="+mn-ea"/>
                <a:ea typeface="+mn-ea"/>
              </a:rPr>
              <a:t>TRIP </a:t>
            </a:r>
            <a:r>
              <a:rPr lang="ko-KR" altLang="en-US" sz="1000" dirty="0">
                <a:latin typeface="+mn-ea"/>
                <a:ea typeface="+mn-ea"/>
              </a:rPr>
              <a:t>접점이 있는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SURGE </a:t>
            </a:r>
            <a:r>
              <a:rPr lang="en-US" altLang="ko-KR" sz="1000" dirty="0">
                <a:latin typeface="+mn-ea"/>
                <a:ea typeface="+mn-ea"/>
              </a:rPr>
              <a:t>PROTECTIVE DEVICE(</a:t>
            </a:r>
            <a:r>
              <a:rPr lang="ko-KR" altLang="en-US" sz="1000" dirty="0">
                <a:latin typeface="+mn-ea"/>
                <a:ea typeface="+mn-ea"/>
              </a:rPr>
              <a:t>써지 보호기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설치하여야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ko-KR" altLang="en-US" sz="1000" dirty="0">
                <a:latin typeface="+mn-ea"/>
                <a:ea typeface="+mn-ea"/>
              </a:rPr>
              <a:t>교체성 확보 필요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가 지정한 곳은 </a:t>
            </a:r>
            <a:r>
              <a:rPr lang="en-US" altLang="ko-KR" sz="1000" dirty="0">
                <a:latin typeface="+mn-ea"/>
                <a:ea typeface="+mn-ea"/>
              </a:rPr>
              <a:t>ELB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⑦기본 </a:t>
            </a:r>
            <a:r>
              <a:rPr lang="ko-KR" altLang="en-US" sz="1000" dirty="0">
                <a:latin typeface="+mn-ea"/>
                <a:ea typeface="+mn-ea"/>
              </a:rPr>
              <a:t>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출력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구분하여 </a:t>
            </a:r>
            <a:r>
              <a:rPr lang="en-US" altLang="ko-KR" sz="1000" dirty="0">
                <a:latin typeface="+mn-ea"/>
                <a:ea typeface="+mn-ea"/>
              </a:rPr>
              <a:t>CIRCUIT PROTECTOR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</a:t>
            </a:r>
            <a:r>
              <a:rPr lang="en-US" altLang="ko-KR" sz="1000" dirty="0" smtClean="0">
                <a:latin typeface="+mn-ea"/>
                <a:ea typeface="+mn-ea"/>
              </a:rPr>
              <a:t>Main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NFB </a:t>
            </a:r>
            <a:r>
              <a:rPr lang="ko-KR" altLang="en-US" sz="1000" dirty="0">
                <a:latin typeface="+mn-ea"/>
                <a:ea typeface="+mn-ea"/>
              </a:rPr>
              <a:t>설치하고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차측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모터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히터 등등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전단에 </a:t>
            </a:r>
            <a:r>
              <a:rPr lang="en-US" altLang="ko-KR" sz="1000" dirty="0">
                <a:latin typeface="+mn-ea"/>
                <a:ea typeface="+mn-ea"/>
              </a:rPr>
              <a:t>ELB </a:t>
            </a:r>
            <a:r>
              <a:rPr lang="ko-KR" altLang="en-US" sz="1000" dirty="0">
                <a:latin typeface="+mn-ea"/>
                <a:ea typeface="+mn-ea"/>
              </a:rPr>
              <a:t>설치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중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3.3.3.3</a:t>
            </a:r>
            <a:r>
              <a:rPr lang="en-US" altLang="ko-KR" sz="1000" dirty="0">
                <a:latin typeface="+mn-ea"/>
                <a:ea typeface="+mn-ea"/>
              </a:rPr>
              <a:t>. PROGRAMMABLE LOGIC CONTROLLER (</a:t>
            </a:r>
            <a:r>
              <a:rPr lang="ko-KR" altLang="en-US" sz="1000" dirty="0">
                <a:latin typeface="+mn-ea"/>
                <a:ea typeface="+mn-ea"/>
              </a:rPr>
              <a:t>이하 </a:t>
            </a:r>
            <a:r>
              <a:rPr lang="en-US" altLang="ko-KR" sz="1000" dirty="0">
                <a:latin typeface="+mn-ea"/>
                <a:ea typeface="+mn-ea"/>
              </a:rPr>
              <a:t>PLC)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①기본 </a:t>
            </a:r>
            <a:r>
              <a:rPr lang="ko-KR" altLang="en-US" sz="1000" dirty="0">
                <a:latin typeface="+mn-ea"/>
                <a:ea typeface="+mn-ea"/>
              </a:rPr>
              <a:t>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출력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DC TYPE</a:t>
            </a:r>
            <a:r>
              <a:rPr lang="ko-KR" altLang="en-US" sz="1000" dirty="0">
                <a:latin typeface="+mn-ea"/>
                <a:ea typeface="+mn-ea"/>
              </a:rPr>
              <a:t>를 기본으로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②제어함 </a:t>
            </a:r>
            <a:r>
              <a:rPr lang="ko-KR" altLang="en-US" sz="1000" dirty="0">
                <a:latin typeface="+mn-ea"/>
                <a:ea typeface="+mn-ea"/>
              </a:rPr>
              <a:t>내 설치 시 </a:t>
            </a:r>
            <a:r>
              <a:rPr lang="en-US" altLang="ko-KR" sz="1000" dirty="0">
                <a:latin typeface="+mn-ea"/>
                <a:ea typeface="+mn-ea"/>
              </a:rPr>
              <a:t>PLC MAKER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설치규정을</a:t>
            </a:r>
            <a:r>
              <a:rPr lang="ko-KR" altLang="en-US" sz="1000" dirty="0">
                <a:latin typeface="+mn-ea"/>
                <a:ea typeface="+mn-ea"/>
              </a:rPr>
              <a:t> 본 표준보다 우선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PLC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>
                <a:latin typeface="+mn-ea"/>
                <a:ea typeface="+mn-ea"/>
              </a:rPr>
              <a:t>전원은 입력 </a:t>
            </a:r>
            <a:r>
              <a:rPr lang="en-US" altLang="ko-KR" sz="1000" dirty="0">
                <a:latin typeface="+mn-ea"/>
                <a:ea typeface="+mn-ea"/>
              </a:rPr>
              <a:t>UNIT P</a:t>
            </a:r>
            <a:r>
              <a:rPr lang="ko-KR" altLang="en-US" sz="1000" dirty="0">
                <a:latin typeface="+mn-ea"/>
                <a:ea typeface="+mn-ea"/>
              </a:rPr>
              <a:t>상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출력 </a:t>
            </a:r>
            <a:r>
              <a:rPr lang="en-US" altLang="ko-KR" sz="1000" dirty="0">
                <a:latin typeface="+mn-ea"/>
                <a:ea typeface="+mn-ea"/>
              </a:rPr>
              <a:t>UNIT N</a:t>
            </a:r>
            <a:r>
              <a:rPr lang="ko-KR" altLang="en-US" sz="1000" dirty="0">
                <a:latin typeface="+mn-ea"/>
                <a:ea typeface="+mn-ea"/>
              </a:rPr>
              <a:t>상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INTERFACE</a:t>
            </a:r>
            <a:r>
              <a:rPr lang="ko-KR" altLang="en-US" sz="1000" dirty="0">
                <a:latin typeface="+mn-ea"/>
                <a:ea typeface="+mn-ea"/>
              </a:rPr>
              <a:t>를 제외한 타 용도에 </a:t>
            </a:r>
            <a:r>
              <a:rPr lang="en-US" altLang="ko-KR" sz="1000" dirty="0">
                <a:latin typeface="+mn-ea"/>
                <a:ea typeface="+mn-ea"/>
              </a:rPr>
              <a:t>RELAY TYPE </a:t>
            </a:r>
            <a:r>
              <a:rPr lang="ko-KR" altLang="en-US" sz="1000" dirty="0">
                <a:latin typeface="+mn-ea"/>
                <a:ea typeface="+mn-ea"/>
              </a:rPr>
              <a:t>출력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의 사용은 금한다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CPU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ETHERNET PORT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SPARE PORT</a:t>
            </a:r>
            <a:r>
              <a:rPr lang="ko-KR" altLang="en-US" sz="1000" dirty="0">
                <a:latin typeface="+mn-ea"/>
                <a:ea typeface="+mn-ea"/>
              </a:rPr>
              <a:t>로 사용을 금하며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Local </a:t>
            </a:r>
            <a:r>
              <a:rPr lang="en-US" altLang="ko-KR" sz="1000" dirty="0">
                <a:latin typeface="+mn-ea"/>
                <a:ea typeface="+mn-ea"/>
              </a:rPr>
              <a:t>IP</a:t>
            </a:r>
            <a:r>
              <a:rPr lang="ko-KR" altLang="en-US" sz="1000" dirty="0">
                <a:latin typeface="+mn-ea"/>
                <a:ea typeface="+mn-ea"/>
              </a:rPr>
              <a:t>는 통일할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S</a:t>
            </a:r>
            <a:r>
              <a:rPr lang="ko-KR" altLang="en-US" sz="1000" dirty="0">
                <a:latin typeface="+mn-ea"/>
                <a:ea typeface="+mn-ea"/>
              </a:rPr>
              <a:t>램 카드 삽입한다</a:t>
            </a:r>
            <a:r>
              <a:rPr lang="en-US" altLang="ko-KR" sz="1000" dirty="0">
                <a:latin typeface="+mn-ea"/>
                <a:ea typeface="+mn-ea"/>
              </a:rPr>
              <a:t>.(Q4MCA-4MBS)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Memory </a:t>
            </a:r>
            <a:r>
              <a:rPr lang="en-US" altLang="ko-KR" sz="1000" dirty="0">
                <a:latin typeface="+mn-ea"/>
                <a:ea typeface="+mn-ea"/>
              </a:rPr>
              <a:t>Card </a:t>
            </a:r>
            <a:r>
              <a:rPr lang="ko-KR" altLang="en-US" sz="1000" dirty="0">
                <a:latin typeface="+mn-ea"/>
                <a:ea typeface="+mn-ea"/>
              </a:rPr>
              <a:t>장착後 </a:t>
            </a:r>
            <a:r>
              <a:rPr lang="en-US" altLang="ko-KR" sz="1000" dirty="0">
                <a:latin typeface="+mn-ea"/>
                <a:ea typeface="+mn-ea"/>
              </a:rPr>
              <a:t>Program Comment 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기록한다         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⑧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설계 시 </a:t>
            </a:r>
            <a:r>
              <a:rPr lang="ko-KR" altLang="en-US" sz="1000" dirty="0" err="1">
                <a:latin typeface="+mn-ea"/>
                <a:ea typeface="+mn-ea"/>
              </a:rPr>
              <a:t>스캔타임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15ms </a:t>
            </a:r>
            <a:r>
              <a:rPr lang="ko-KR" altLang="en-US" sz="1000" dirty="0">
                <a:latin typeface="+mn-ea"/>
                <a:ea typeface="+mn-ea"/>
              </a:rPr>
              <a:t>이상 되지 않도록 설계를 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15ms </a:t>
            </a:r>
            <a:r>
              <a:rPr lang="ko-KR" altLang="en-US" sz="1000" dirty="0">
                <a:latin typeface="+mn-ea"/>
                <a:ea typeface="+mn-ea"/>
              </a:rPr>
              <a:t>이상일 경우 </a:t>
            </a:r>
            <a:r>
              <a:rPr lang="ko-KR" altLang="en-US" sz="1000" dirty="0" err="1">
                <a:latin typeface="+mn-ea"/>
                <a:ea typeface="+mn-ea"/>
              </a:rPr>
              <a:t>이더넷</a:t>
            </a:r>
            <a:r>
              <a:rPr lang="ko-KR" altLang="en-US" sz="1000" dirty="0">
                <a:latin typeface="+mn-ea"/>
                <a:ea typeface="+mn-ea"/>
              </a:rPr>
              <a:t> 모듈 전용 </a:t>
            </a:r>
            <a:r>
              <a:rPr lang="en-US" altLang="ko-KR" sz="1000" dirty="0">
                <a:latin typeface="+mn-ea"/>
                <a:ea typeface="+mn-ea"/>
              </a:rPr>
              <a:t>CPU, BASE </a:t>
            </a:r>
            <a:r>
              <a:rPr lang="ko-KR" altLang="en-US" sz="1000" dirty="0">
                <a:latin typeface="+mn-ea"/>
                <a:ea typeface="+mn-ea"/>
              </a:rPr>
              <a:t>분리 등의 대책을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설계에 </a:t>
            </a:r>
            <a:r>
              <a:rPr lang="ko-KR" altLang="en-US" sz="1000" dirty="0">
                <a:latin typeface="+mn-ea"/>
                <a:ea typeface="+mn-ea"/>
              </a:rPr>
              <a:t>반영한다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서브루틴을 사용하는 </a:t>
            </a:r>
            <a:r>
              <a:rPr lang="en-US" altLang="ko-KR" sz="1000" dirty="0" err="1">
                <a:latin typeface="+mn-ea"/>
                <a:ea typeface="+mn-ea"/>
              </a:rPr>
              <a:t>Pos</a:t>
            </a:r>
            <a:r>
              <a:rPr lang="en-US" altLang="ko-KR" sz="1000" dirty="0">
                <a:latin typeface="+mn-ea"/>
                <a:ea typeface="+mn-ea"/>
              </a:rPr>
              <a:t>”</a:t>
            </a:r>
            <a:r>
              <a:rPr lang="ko-KR" altLang="en-US" sz="1000" dirty="0">
                <a:latin typeface="+mn-ea"/>
                <a:ea typeface="+mn-ea"/>
              </a:rPr>
              <a:t>제외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⑨기본</a:t>
            </a:r>
            <a:r>
              <a:rPr lang="en-US" altLang="ko-KR" sz="1000" dirty="0">
                <a:latin typeface="+mn-ea"/>
                <a:ea typeface="+mn-ea"/>
              </a:rPr>
              <a:t>BASE SLOT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CPU LINK</a:t>
            </a:r>
            <a:r>
              <a:rPr lang="ko-KR" altLang="en-US" sz="1000" dirty="0">
                <a:latin typeface="+mn-ea"/>
                <a:ea typeface="+mn-ea"/>
              </a:rPr>
              <a:t>용 </a:t>
            </a:r>
            <a:r>
              <a:rPr lang="en-US" altLang="ko-KR" sz="1000" dirty="0">
                <a:latin typeface="+mn-ea"/>
                <a:ea typeface="+mn-ea"/>
              </a:rPr>
              <a:t>CARD</a:t>
            </a:r>
            <a:r>
              <a:rPr lang="ko-KR" altLang="en-US" sz="1000" dirty="0">
                <a:latin typeface="+mn-ea"/>
                <a:ea typeface="+mn-ea"/>
              </a:rPr>
              <a:t>를 기본으로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en-US" altLang="ko-KR" sz="1000" dirty="0">
                <a:latin typeface="+mn-ea"/>
                <a:ea typeface="+mn-ea"/>
              </a:rPr>
              <a:t>CC-Link IE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3.3.3.4</a:t>
            </a:r>
            <a:r>
              <a:rPr lang="en-US" altLang="ko-KR" sz="1000" dirty="0">
                <a:latin typeface="+mn-ea"/>
                <a:ea typeface="+mn-ea"/>
              </a:rPr>
              <a:t>. DC POWER SUPPLY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①용량은 </a:t>
            </a:r>
            <a:r>
              <a:rPr lang="en-US" altLang="ko-KR" sz="1000" dirty="0">
                <a:latin typeface="+mn-ea"/>
                <a:ea typeface="+mn-ea"/>
              </a:rPr>
              <a:t>SYSTEM</a:t>
            </a:r>
            <a:r>
              <a:rPr lang="ko-KR" altLang="en-US" sz="1000" dirty="0">
                <a:latin typeface="+mn-ea"/>
                <a:ea typeface="+mn-ea"/>
              </a:rPr>
              <a:t>용량의 </a:t>
            </a:r>
            <a:r>
              <a:rPr lang="en-US" altLang="ko-KR" sz="1000" dirty="0">
                <a:latin typeface="+mn-ea"/>
                <a:ea typeface="+mn-ea"/>
              </a:rPr>
              <a:t>150%</a:t>
            </a:r>
            <a:r>
              <a:rPr lang="ko-KR" altLang="en-US" sz="1000" dirty="0">
                <a:latin typeface="+mn-ea"/>
                <a:ea typeface="+mn-ea"/>
              </a:rPr>
              <a:t>이상이 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DC </a:t>
            </a:r>
            <a:r>
              <a:rPr lang="en-US" altLang="ko-KR" sz="1000" dirty="0">
                <a:latin typeface="+mn-ea"/>
                <a:ea typeface="+mn-ea"/>
              </a:rPr>
              <a:t>POWER SUPPLY </a:t>
            </a:r>
            <a:r>
              <a:rPr lang="ko-KR" altLang="en-US" sz="1000" dirty="0">
                <a:latin typeface="+mn-ea"/>
                <a:ea typeface="+mn-ea"/>
              </a:rPr>
              <a:t>전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후단에는 </a:t>
            </a:r>
            <a:r>
              <a:rPr lang="en-US" altLang="ko-KR" sz="1000" dirty="0">
                <a:latin typeface="+mn-ea"/>
                <a:ea typeface="+mn-ea"/>
              </a:rPr>
              <a:t>CIRCUIT PROTECTOR</a:t>
            </a:r>
            <a:r>
              <a:rPr lang="ko-KR" altLang="en-US" sz="1000" dirty="0">
                <a:latin typeface="+mn-ea"/>
                <a:ea typeface="+mn-ea"/>
              </a:rPr>
              <a:t>를 부착한다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단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후단에는 </a:t>
            </a:r>
            <a:r>
              <a:rPr lang="en-US" altLang="ko-KR" sz="1000" dirty="0">
                <a:latin typeface="+mn-ea"/>
                <a:ea typeface="+mn-ea"/>
              </a:rPr>
              <a:t>LOCAL UNIT</a:t>
            </a:r>
            <a:r>
              <a:rPr lang="ko-KR" altLang="en-US" sz="1000" dirty="0">
                <a:latin typeface="+mn-ea"/>
                <a:ea typeface="+mn-ea"/>
              </a:rPr>
              <a:t>로 전원을 분리하여 개별로 설치한다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POWER </a:t>
            </a:r>
            <a:r>
              <a:rPr lang="en-US" altLang="ko-KR" sz="1000" dirty="0">
                <a:latin typeface="+mn-ea"/>
                <a:ea typeface="+mn-ea"/>
              </a:rPr>
              <a:t>SUPPLY TYPE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FREE VOLTAGE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입력전원은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220V</a:t>
            </a:r>
            <a:r>
              <a:rPr lang="ko-KR" altLang="en-US" sz="1000" dirty="0">
                <a:latin typeface="+mn-ea"/>
                <a:ea typeface="+mn-ea"/>
              </a:rPr>
              <a:t>로 적용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3.3.3.5</a:t>
            </a:r>
            <a:r>
              <a:rPr lang="en-US" altLang="ko-KR" sz="1000" dirty="0">
                <a:latin typeface="+mn-ea"/>
                <a:ea typeface="+mn-ea"/>
              </a:rPr>
              <a:t>. PLC POWER </a:t>
            </a:r>
            <a:r>
              <a:rPr lang="ko-KR" altLang="en-US" sz="1000" dirty="0">
                <a:latin typeface="+mn-ea"/>
                <a:ea typeface="+mn-ea"/>
              </a:rPr>
              <a:t>모듈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err="1" smtClean="0">
                <a:latin typeface="+mn-ea"/>
                <a:ea typeface="+mn-ea"/>
              </a:rPr>
              <a:t>용량선정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BASE</a:t>
            </a:r>
            <a:r>
              <a:rPr lang="ko-KR" altLang="en-US" sz="1000" dirty="0">
                <a:latin typeface="+mn-ea"/>
                <a:ea typeface="+mn-ea"/>
              </a:rPr>
              <a:t>에 장착되는 모듈의 합산 소모전류보다 </a:t>
            </a:r>
            <a:r>
              <a:rPr lang="en-US" altLang="ko-KR" sz="1000" dirty="0" smtClean="0">
                <a:latin typeface="+mn-ea"/>
                <a:ea typeface="+mn-ea"/>
              </a:rPr>
              <a:t>10% </a:t>
            </a:r>
            <a:r>
              <a:rPr lang="ko-KR" altLang="en-US" sz="1000" dirty="0" err="1" smtClean="0">
                <a:latin typeface="+mn-ea"/>
                <a:ea typeface="+mn-ea"/>
              </a:rPr>
              <a:t>여유율을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적용하여 </a:t>
            </a:r>
            <a:r>
              <a:rPr lang="ko-KR" altLang="en-US" sz="1000" dirty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4" name="직사각형 3" descr="image21"/>
          <p:cNvSpPr>
            <a:spLocks noChangeArrowheads="1"/>
          </p:cNvSpPr>
          <p:nvPr/>
        </p:nvSpPr>
        <p:spPr bwMode="auto">
          <a:xfrm>
            <a:off x="554958" y="4033250"/>
            <a:ext cx="3916680" cy="2052955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3.3.3.6</a:t>
            </a:r>
            <a:r>
              <a:rPr lang="en-US" altLang="ko-KR" sz="1000" dirty="0">
                <a:latin typeface="+mn-ea"/>
                <a:ea typeface="+mn-ea"/>
              </a:rPr>
              <a:t>. INVERTER &amp; SERVO SYSTEM &amp; ROBOT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3.3.3.6.1</a:t>
            </a:r>
            <a:r>
              <a:rPr lang="en-US" altLang="ko-KR" sz="1000" dirty="0">
                <a:latin typeface="+mn-ea"/>
                <a:ea typeface="+mn-ea"/>
              </a:rPr>
              <a:t>. INVERTER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①</a:t>
            </a:r>
            <a:r>
              <a:rPr lang="en-US" altLang="ko-KR" sz="1000" dirty="0" smtClean="0">
                <a:latin typeface="+mn-ea"/>
                <a:ea typeface="+mn-ea"/>
              </a:rPr>
              <a:t>INVERTER </a:t>
            </a:r>
            <a:r>
              <a:rPr lang="ko-KR" altLang="en-US" sz="1000" dirty="0">
                <a:latin typeface="+mn-ea"/>
                <a:ea typeface="+mn-ea"/>
              </a:rPr>
              <a:t>설치 時 </a:t>
            </a:r>
            <a:r>
              <a:rPr lang="en-US" altLang="ko-KR" sz="1000" dirty="0">
                <a:latin typeface="+mn-ea"/>
                <a:ea typeface="+mn-ea"/>
              </a:rPr>
              <a:t>(Y </a:t>
            </a:r>
            <a:r>
              <a:rPr lang="ko-KR" altLang="en-US" sz="1000" dirty="0">
                <a:latin typeface="+mn-ea"/>
                <a:ea typeface="+mn-ea"/>
              </a:rPr>
              <a:t>社</a:t>
            </a:r>
            <a:r>
              <a:rPr lang="en-US" altLang="ko-KR" sz="1000" dirty="0">
                <a:latin typeface="+mn-ea"/>
                <a:ea typeface="+mn-ea"/>
              </a:rPr>
              <a:t>) INVERTER(CC-Link Type)</a:t>
            </a:r>
            <a:r>
              <a:rPr lang="ko-KR" altLang="en-US" sz="1000" dirty="0">
                <a:latin typeface="+mn-ea"/>
                <a:ea typeface="+mn-ea"/>
              </a:rPr>
              <a:t>를 권장하고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사용 </a:t>
            </a:r>
            <a:r>
              <a:rPr lang="ko-KR" altLang="en-US" sz="1000" dirty="0">
                <a:latin typeface="+mn-ea"/>
                <a:ea typeface="+mn-ea"/>
              </a:rPr>
              <a:t>불가시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협의 후 </a:t>
            </a:r>
            <a:r>
              <a:rPr lang="en-US" altLang="ko-KR" sz="1000" dirty="0">
                <a:latin typeface="+mn-ea"/>
                <a:ea typeface="+mn-ea"/>
              </a:rPr>
              <a:t>A/E Series(M </a:t>
            </a:r>
            <a:r>
              <a:rPr lang="ko-KR" altLang="en-US" sz="1000" dirty="0">
                <a:latin typeface="+mn-ea"/>
                <a:ea typeface="+mn-ea"/>
              </a:rPr>
              <a:t>社</a:t>
            </a:r>
            <a:r>
              <a:rPr lang="en-US" altLang="ko-KR" sz="1000" dirty="0">
                <a:latin typeface="+mn-ea"/>
                <a:ea typeface="+mn-ea"/>
              </a:rPr>
              <a:t>),G7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V1000 Series(Y </a:t>
            </a:r>
            <a:r>
              <a:rPr lang="ko-KR" altLang="en-US" sz="1000" dirty="0">
                <a:latin typeface="+mn-ea"/>
                <a:ea typeface="+mn-ea"/>
              </a:rPr>
              <a:t>社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→ </a:t>
            </a:r>
            <a:r>
              <a:rPr lang="ko-KR" altLang="en-US" sz="1000" dirty="0">
                <a:latin typeface="+mn-ea"/>
                <a:ea typeface="+mn-ea"/>
              </a:rPr>
              <a:t>수직 부하</a:t>
            </a:r>
            <a:r>
              <a:rPr lang="en-US" altLang="ko-KR" sz="1000" dirty="0">
                <a:latin typeface="+mn-ea"/>
                <a:ea typeface="+mn-ea"/>
              </a:rPr>
              <a:t>(Lift)</a:t>
            </a:r>
            <a:r>
              <a:rPr lang="ko-KR" altLang="en-US" sz="1000" dirty="0">
                <a:latin typeface="+mn-ea"/>
                <a:ea typeface="+mn-ea"/>
              </a:rPr>
              <a:t>의 경우 </a:t>
            </a:r>
            <a:r>
              <a:rPr lang="ko-KR" altLang="en-US" sz="1000" dirty="0" err="1">
                <a:latin typeface="+mn-ea"/>
                <a:ea typeface="+mn-ea"/>
              </a:rPr>
              <a:t>제동저항</a:t>
            </a:r>
            <a:r>
              <a:rPr lang="ko-KR" altLang="en-US" sz="1000" dirty="0">
                <a:latin typeface="+mn-ea"/>
                <a:ea typeface="+mn-ea"/>
              </a:rPr>
              <a:t> 부착을 기본으로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→ </a:t>
            </a:r>
            <a:r>
              <a:rPr lang="ko-KR" altLang="en-US" sz="1000" dirty="0">
                <a:latin typeface="+mn-ea"/>
                <a:ea typeface="+mn-ea"/>
              </a:rPr>
              <a:t>상기 이외의 </a:t>
            </a:r>
            <a:r>
              <a:rPr lang="en-US" altLang="ko-KR" sz="1000" dirty="0">
                <a:latin typeface="+mn-ea"/>
                <a:ea typeface="+mn-ea"/>
              </a:rPr>
              <a:t>Spec’</a:t>
            </a:r>
            <a:r>
              <a:rPr lang="ko-KR" altLang="en-US" sz="1000" dirty="0">
                <a:latin typeface="+mn-ea"/>
                <a:ea typeface="+mn-ea"/>
              </a:rPr>
              <a:t>을 사용할 경우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승인을 득한다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②</a:t>
            </a:r>
            <a:r>
              <a:rPr lang="en-US" altLang="ko-KR" sz="1000" dirty="0" smtClean="0">
                <a:latin typeface="+mn-ea"/>
                <a:ea typeface="+mn-ea"/>
              </a:rPr>
              <a:t>G5</a:t>
            </a:r>
            <a:r>
              <a:rPr lang="en-US" altLang="ko-KR" sz="1000" dirty="0">
                <a:latin typeface="+mn-ea"/>
                <a:ea typeface="+mn-ea"/>
              </a:rPr>
              <a:t>, VS-MINI(J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V) TYPE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③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INVERTER </a:t>
            </a:r>
            <a:r>
              <a:rPr lang="ko-KR" altLang="en-US" sz="1000" dirty="0">
                <a:latin typeface="+mn-ea"/>
                <a:ea typeface="+mn-ea"/>
              </a:rPr>
              <a:t>선정時 부하용량보다 상위의 제품을 사용하여야 하고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 MOTOR </a:t>
            </a:r>
            <a:r>
              <a:rPr lang="ko-KR" altLang="en-US" sz="1000" dirty="0">
                <a:latin typeface="+mn-ea"/>
                <a:ea typeface="+mn-ea"/>
              </a:rPr>
              <a:t>보호기능 전류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치는 </a:t>
            </a:r>
            <a:r>
              <a:rPr lang="en-US" altLang="ko-KR" sz="1000" dirty="0">
                <a:latin typeface="+mn-ea"/>
                <a:ea typeface="+mn-ea"/>
              </a:rPr>
              <a:t>MOTOR </a:t>
            </a:r>
            <a:r>
              <a:rPr lang="ko-KR" altLang="en-US" sz="1000" dirty="0">
                <a:latin typeface="+mn-ea"/>
                <a:ea typeface="+mn-ea"/>
              </a:rPr>
              <a:t>명판에 표시된 값으로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재설정한다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</a:t>
            </a:r>
            <a:r>
              <a:rPr lang="ko-KR" altLang="en-US" sz="1000" dirty="0">
                <a:latin typeface="+mn-ea"/>
                <a:ea typeface="+mn-ea"/>
              </a:rPr>
              <a:t>→ 설비 시운전時 </a:t>
            </a:r>
            <a:r>
              <a:rPr lang="ko-KR" altLang="en-US" sz="1000" dirty="0" err="1">
                <a:latin typeface="+mn-ea"/>
                <a:ea typeface="+mn-ea"/>
              </a:rPr>
              <a:t>부하전류를</a:t>
            </a:r>
            <a:r>
              <a:rPr lang="ko-KR" altLang="en-US" sz="1000" dirty="0">
                <a:latin typeface="+mn-ea"/>
                <a:ea typeface="+mn-ea"/>
              </a:rPr>
              <a:t> 체크하여 인버터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정격 전류를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       </a:t>
            </a:r>
            <a:r>
              <a:rPr lang="en-US" altLang="ko-KR" sz="1000" dirty="0" smtClean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하며 매뉴얼에 포함 시킬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INVERTER</a:t>
            </a:r>
            <a:r>
              <a:rPr lang="en-US" altLang="ko-KR" sz="1000" dirty="0">
                <a:latin typeface="+mn-ea"/>
                <a:ea typeface="+mn-ea"/>
              </a:rPr>
              <a:t>, SERVO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개별차단기</a:t>
            </a:r>
            <a:r>
              <a:rPr lang="ko-KR" altLang="en-US" sz="1000" dirty="0">
                <a:latin typeface="+mn-ea"/>
                <a:ea typeface="+mn-ea"/>
              </a:rPr>
              <a:t> 및 접지 시공을 준수하여야 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</a:t>
            </a:r>
            <a:r>
              <a:rPr lang="ko-KR" altLang="en-US" sz="1000" dirty="0" smtClean="0">
                <a:latin typeface="+mn-ea"/>
                <a:ea typeface="+mn-ea"/>
              </a:rPr>
              <a:t>동일 </a:t>
            </a:r>
            <a:r>
              <a:rPr lang="en-US" altLang="ko-KR" sz="1000" dirty="0">
                <a:latin typeface="+mn-ea"/>
                <a:ea typeface="+mn-ea"/>
              </a:rPr>
              <a:t>POS'</a:t>
            </a:r>
            <a:r>
              <a:rPr lang="ko-KR" altLang="en-US" sz="1000" dirty="0">
                <a:latin typeface="+mn-ea"/>
                <a:ea typeface="+mn-ea"/>
              </a:rPr>
              <a:t>에 대해서는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INVERTER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주속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SPEED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40Hz ~ 50Hz</a:t>
            </a:r>
            <a:r>
              <a:rPr lang="ko-KR" altLang="en-US" sz="1000" dirty="0">
                <a:latin typeface="+mn-ea"/>
                <a:ea typeface="+mn-ea"/>
              </a:rPr>
              <a:t>로 설정한다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(</a:t>
            </a:r>
            <a:r>
              <a:rPr lang="ko-KR" altLang="en-US" sz="1000" dirty="0">
                <a:latin typeface="+mn-ea"/>
                <a:ea typeface="+mn-ea"/>
              </a:rPr>
              <a:t>향후 </a:t>
            </a:r>
            <a:r>
              <a:rPr lang="en-US" altLang="ko-KR" sz="1000" dirty="0" err="1">
                <a:latin typeface="+mn-ea"/>
                <a:ea typeface="+mn-ea"/>
              </a:rPr>
              <a:t>Capa</a:t>
            </a:r>
            <a:r>
              <a:rPr lang="en-US" altLang="ko-KR" sz="1000" dirty="0">
                <a:latin typeface="+mn-ea"/>
                <a:ea typeface="+mn-ea"/>
              </a:rPr>
              <a:t>' Up Max 60Hz)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INVERTER</a:t>
            </a:r>
            <a:r>
              <a:rPr lang="ko-KR" altLang="en-US" sz="1000" dirty="0">
                <a:latin typeface="+mn-ea"/>
                <a:ea typeface="+mn-ea"/>
              </a:rPr>
              <a:t>의 용량은 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용량의 </a:t>
            </a:r>
            <a:r>
              <a:rPr lang="en-US" altLang="ko-KR" sz="1000" dirty="0">
                <a:latin typeface="+mn-ea"/>
                <a:ea typeface="+mn-ea"/>
              </a:rPr>
              <a:t>150%</a:t>
            </a:r>
            <a:r>
              <a:rPr lang="ko-KR" altLang="en-US" sz="1000" dirty="0">
                <a:latin typeface="+mn-ea"/>
                <a:ea typeface="+mn-ea"/>
              </a:rPr>
              <a:t>로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INVERTER</a:t>
            </a:r>
            <a:r>
              <a:rPr lang="ko-KR" altLang="en-US" sz="1000" dirty="0">
                <a:latin typeface="+mn-ea"/>
                <a:ea typeface="+mn-ea"/>
              </a:rPr>
              <a:t>는 기본적으로 </a:t>
            </a:r>
            <a:r>
              <a:rPr lang="en-US" altLang="ko-KR" sz="1000" dirty="0">
                <a:latin typeface="+mn-ea"/>
                <a:ea typeface="+mn-ea"/>
              </a:rPr>
              <a:t>CC-LINK </a:t>
            </a:r>
            <a:r>
              <a:rPr lang="ko-KR" altLang="en-US" sz="1000" dirty="0">
                <a:latin typeface="+mn-ea"/>
                <a:ea typeface="+mn-ea"/>
              </a:rPr>
              <a:t>통신 </a:t>
            </a:r>
            <a:r>
              <a:rPr lang="en-US" altLang="ko-KR" sz="1000" dirty="0">
                <a:latin typeface="+mn-ea"/>
                <a:ea typeface="+mn-ea"/>
              </a:rPr>
              <a:t>Option Card</a:t>
            </a:r>
            <a:r>
              <a:rPr lang="ko-KR" altLang="en-US" sz="1000" dirty="0">
                <a:latin typeface="+mn-ea"/>
                <a:ea typeface="+mn-ea"/>
              </a:rPr>
              <a:t>를 부착하여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설치하며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속도 변경이 필요한 부분 한정 적용 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⑧</a:t>
            </a:r>
            <a:r>
              <a:rPr lang="en-US" altLang="ko-KR" sz="1000" dirty="0" smtClean="0">
                <a:latin typeface="+mn-ea"/>
                <a:ea typeface="+mn-ea"/>
              </a:rPr>
              <a:t>CC-LINK </a:t>
            </a:r>
            <a:r>
              <a:rPr lang="en-US" altLang="ko-KR" sz="1000" dirty="0">
                <a:latin typeface="+mn-ea"/>
                <a:ea typeface="+mn-ea"/>
              </a:rPr>
              <a:t>MASTER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I/O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(DEVICE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Intelligent(R2 CARD </a:t>
            </a:r>
            <a:r>
              <a:rPr lang="ko-KR" altLang="en-US" sz="1000" dirty="0">
                <a:latin typeface="+mn-ea"/>
                <a:ea typeface="+mn-ea"/>
              </a:rPr>
              <a:t>포함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을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구분하여 </a:t>
            </a:r>
            <a:r>
              <a:rPr lang="ko-KR" altLang="en-US" sz="1000" dirty="0">
                <a:latin typeface="+mn-ea"/>
                <a:ea typeface="+mn-ea"/>
              </a:rPr>
              <a:t>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⑨인버터는 </a:t>
            </a:r>
            <a:r>
              <a:rPr lang="en-US" altLang="ko-KR" sz="1000" dirty="0">
                <a:latin typeface="+mn-ea"/>
                <a:ea typeface="+mn-ea"/>
              </a:rPr>
              <a:t>CC-link</a:t>
            </a:r>
            <a:r>
              <a:rPr lang="ko-KR" altLang="en-US" sz="1000" dirty="0">
                <a:latin typeface="+mn-ea"/>
                <a:ea typeface="+mn-ea"/>
              </a:rPr>
              <a:t>로 사용하고 전류를 모니터링 할 수 있어야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⑩</a:t>
            </a:r>
            <a:r>
              <a:rPr lang="ko-KR" altLang="en-US" sz="1000" dirty="0" err="1" smtClean="0">
                <a:latin typeface="+mn-ea"/>
                <a:ea typeface="+mn-ea"/>
              </a:rPr>
              <a:t>서보</a:t>
            </a:r>
            <a:r>
              <a:rPr lang="en-US" altLang="ko-KR" sz="1000" dirty="0" smtClean="0">
                <a:latin typeface="+mn-ea"/>
                <a:ea typeface="+mn-ea"/>
              </a:rPr>
              <a:t>,</a:t>
            </a:r>
            <a:r>
              <a:rPr lang="ko-KR" altLang="en-US" sz="1000" dirty="0" smtClean="0">
                <a:latin typeface="+mn-ea"/>
                <a:ea typeface="+mn-ea"/>
              </a:rPr>
              <a:t>인버터 </a:t>
            </a:r>
            <a:r>
              <a:rPr lang="en-US" altLang="ko-KR" sz="1000" dirty="0">
                <a:latin typeface="+mn-ea"/>
                <a:ea typeface="+mn-ea"/>
              </a:rPr>
              <a:t>Set-Up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smtClean="0">
                <a:latin typeface="+mn-ea"/>
                <a:ea typeface="+mn-ea"/>
              </a:rPr>
              <a:t>순간정전지연 </a:t>
            </a:r>
            <a:r>
              <a:rPr lang="ko-KR" altLang="en-US" sz="1000" dirty="0" err="1" smtClean="0">
                <a:latin typeface="+mn-ea"/>
                <a:ea typeface="+mn-ea"/>
              </a:rPr>
              <a:t>파라미터는</a:t>
            </a:r>
            <a:r>
              <a:rPr lang="ko-KR" altLang="en-US" sz="1000" dirty="0" smtClean="0">
                <a:latin typeface="+mn-ea"/>
                <a:ea typeface="+mn-ea"/>
              </a:rPr>
              <a:t> 기본적으로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Setting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52206" y="613757"/>
            <a:ext cx="4877816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ko-KR" altLang="en-US" sz="1000" b="1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3.3.3.6.2</a:t>
            </a:r>
            <a:r>
              <a:rPr lang="en-US" altLang="ko-KR" sz="1000" dirty="0">
                <a:latin typeface="+mn-ea"/>
                <a:ea typeface="+mn-ea"/>
              </a:rPr>
              <a:t>. SERVO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①SERVO MOTOR CONTROL</a:t>
            </a:r>
            <a:r>
              <a:rPr lang="ko-KR" altLang="en-US" sz="1000" dirty="0">
                <a:latin typeface="+mn-ea"/>
                <a:ea typeface="+mn-ea"/>
              </a:rPr>
              <a:t>은 위치결정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MOTION CPU</a:t>
            </a:r>
            <a:r>
              <a:rPr lang="ko-KR" altLang="en-US" sz="1000" dirty="0">
                <a:latin typeface="+mn-ea"/>
                <a:ea typeface="+mn-ea"/>
              </a:rPr>
              <a:t>를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 사용하여 제어한다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→ </a:t>
            </a:r>
            <a:r>
              <a:rPr lang="ko-KR" altLang="en-US" sz="1000" dirty="0">
                <a:latin typeface="+mn-ea"/>
                <a:ea typeface="+mn-ea"/>
              </a:rPr>
              <a:t>수직 부하의 경우 </a:t>
            </a:r>
            <a:r>
              <a:rPr lang="ko-KR" altLang="en-US" sz="1000" dirty="0" err="1">
                <a:latin typeface="+mn-ea"/>
                <a:ea typeface="+mn-ea"/>
              </a:rPr>
              <a:t>회생저항</a:t>
            </a:r>
            <a:r>
              <a:rPr lang="ko-KR" altLang="en-US" sz="1000" dirty="0">
                <a:latin typeface="+mn-ea"/>
                <a:ea typeface="+mn-ea"/>
              </a:rPr>
              <a:t> 부착 할 것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급 </a:t>
            </a:r>
            <a:r>
              <a:rPr lang="ko-KR" altLang="en-US" sz="1000" dirty="0" err="1">
                <a:latin typeface="+mn-ea"/>
                <a:ea typeface="+mn-ea"/>
              </a:rPr>
              <a:t>제동항목</a:t>
            </a:r>
            <a:r>
              <a:rPr lang="ko-KR" altLang="en-US" sz="1000" dirty="0">
                <a:latin typeface="+mn-ea"/>
                <a:ea typeface="+mn-ea"/>
              </a:rPr>
              <a:t> 추가 설치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→ ± Limit Sensor</a:t>
            </a:r>
            <a:r>
              <a:rPr lang="ko-KR" altLang="en-US" sz="1000" dirty="0">
                <a:latin typeface="+mn-ea"/>
                <a:ea typeface="+mn-ea"/>
              </a:rPr>
              <a:t>는 ＇</a:t>
            </a:r>
            <a:r>
              <a:rPr lang="en-US" altLang="ko-KR" sz="1000" dirty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＇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사용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②</a:t>
            </a:r>
            <a:r>
              <a:rPr lang="ko-KR" altLang="en-US" sz="1000" dirty="0">
                <a:latin typeface="+mn-ea"/>
                <a:ea typeface="+mn-ea"/>
              </a:rPr>
              <a:t>로봇 실린더는 사용을 금지하며 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방식으로 구현한다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</a:t>
            </a:r>
            <a:r>
              <a:rPr lang="ko-KR" altLang="en-US" sz="1000" dirty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필요시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승인을 득한다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③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원점 위치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데이터 </a:t>
            </a:r>
            <a:r>
              <a:rPr lang="en-US" altLang="ko-KR" sz="1000" dirty="0">
                <a:latin typeface="+mn-ea"/>
                <a:ea typeface="+mn-ea"/>
              </a:rPr>
              <a:t>Set </a:t>
            </a:r>
            <a:r>
              <a:rPr lang="ko-KR" altLang="en-US" sz="1000" dirty="0">
                <a:latin typeface="+mn-ea"/>
                <a:ea typeface="+mn-ea"/>
              </a:rPr>
              <a:t>방식에는 </a:t>
            </a:r>
            <a:r>
              <a:rPr lang="ko-KR" altLang="en-US" sz="1000" dirty="0" err="1">
                <a:latin typeface="+mn-ea"/>
                <a:ea typeface="+mn-ea"/>
              </a:rPr>
              <a:t>알류미늄</a:t>
            </a:r>
            <a:r>
              <a:rPr lang="ko-KR" altLang="en-US" sz="1000" dirty="0">
                <a:latin typeface="+mn-ea"/>
                <a:ea typeface="+mn-ea"/>
              </a:rPr>
              <a:t> 명판으로 원점 위치를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 표시한다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④</a:t>
            </a:r>
            <a:r>
              <a:rPr lang="ko-KR" altLang="en-US" sz="1000" dirty="0" err="1">
                <a:latin typeface="+mn-ea"/>
                <a:ea typeface="+mn-ea"/>
              </a:rPr>
              <a:t>모션부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원점센서는</a:t>
            </a:r>
            <a:r>
              <a:rPr lang="ko-KR" altLang="en-US" sz="1000" dirty="0">
                <a:latin typeface="+mn-ea"/>
                <a:ea typeface="+mn-ea"/>
              </a:rPr>
              <a:t> 일반 </a:t>
            </a:r>
            <a:r>
              <a:rPr lang="en-US" altLang="ko-KR" sz="1000" dirty="0">
                <a:latin typeface="+mn-ea"/>
                <a:ea typeface="+mn-ea"/>
              </a:rPr>
              <a:t>REMOTE I/O </a:t>
            </a:r>
            <a:r>
              <a:rPr lang="ko-KR" altLang="en-US" sz="1000" dirty="0">
                <a:latin typeface="+mn-ea"/>
                <a:ea typeface="+mn-ea"/>
              </a:rPr>
              <a:t>사용을 금지하며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반드시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</a:t>
            </a:r>
            <a:r>
              <a:rPr lang="en-US" altLang="ko-KR" sz="1000" dirty="0">
                <a:latin typeface="+mn-ea"/>
                <a:ea typeface="+mn-ea"/>
              </a:rPr>
              <a:t>AMP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ko-KR" altLang="en-US" sz="1000" dirty="0" err="1">
                <a:latin typeface="+mn-ea"/>
                <a:ea typeface="+mn-ea"/>
              </a:rPr>
              <a:t>직결방식을</a:t>
            </a:r>
            <a:r>
              <a:rPr lang="ko-KR" altLang="en-US" sz="1000" dirty="0">
                <a:latin typeface="+mn-ea"/>
                <a:ea typeface="+mn-ea"/>
              </a:rPr>
              <a:t> 사용해야 한다 </a:t>
            </a:r>
            <a:r>
              <a:rPr lang="en-US" altLang="ko-KR" sz="1000" dirty="0">
                <a:latin typeface="+mn-ea"/>
                <a:ea typeface="+mn-ea"/>
              </a:rPr>
              <a:t>(base</a:t>
            </a:r>
            <a:r>
              <a:rPr lang="ko-KR" altLang="en-US" sz="1000" dirty="0">
                <a:latin typeface="+mn-ea"/>
                <a:ea typeface="+mn-ea"/>
              </a:rPr>
              <a:t>측 입력으로 사용해야 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⑤</a:t>
            </a:r>
            <a:r>
              <a:rPr lang="ko-KR" altLang="en-US" sz="1000" dirty="0" err="1">
                <a:latin typeface="+mn-ea"/>
                <a:ea typeface="+mn-ea"/>
              </a:rPr>
              <a:t>트랜스퍼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ko-KR" altLang="en-US" sz="1000" dirty="0">
                <a:latin typeface="+mn-ea"/>
                <a:ea typeface="+mn-ea"/>
              </a:rPr>
              <a:t> 쪽 </a:t>
            </a:r>
            <a:r>
              <a:rPr lang="ko-KR" altLang="en-US" sz="1000" dirty="0" err="1">
                <a:latin typeface="+mn-ea"/>
                <a:ea typeface="+mn-ea"/>
              </a:rPr>
              <a:t>서보는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정위치</a:t>
            </a:r>
            <a:r>
              <a:rPr lang="ko-KR" altLang="en-US" sz="1000" dirty="0">
                <a:latin typeface="+mn-ea"/>
                <a:ea typeface="+mn-ea"/>
              </a:rPr>
              <a:t> 센서를 추가로 설치하여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</a:t>
            </a:r>
            <a:r>
              <a:rPr lang="ko-KR" altLang="en-US" sz="1000" dirty="0" err="1" smtClean="0">
                <a:latin typeface="+mn-ea"/>
                <a:ea typeface="+mn-ea"/>
              </a:rPr>
              <a:t>이중안전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체계를 구현한다</a:t>
            </a:r>
            <a:r>
              <a:rPr lang="en-US" altLang="ko-KR" sz="1000" dirty="0">
                <a:latin typeface="+mn-ea"/>
                <a:ea typeface="+mn-ea"/>
              </a:rPr>
              <a:t>.(ex</a:t>
            </a:r>
            <a:r>
              <a:rPr lang="ko-KR" altLang="en-US" sz="1000" dirty="0" err="1">
                <a:latin typeface="+mn-ea"/>
                <a:ea typeface="+mn-ea"/>
              </a:rPr>
              <a:t>컨베어</a:t>
            </a:r>
            <a:r>
              <a:rPr lang="ko-KR" altLang="en-US" sz="1000" dirty="0">
                <a:latin typeface="+mn-ea"/>
                <a:ea typeface="+mn-ea"/>
              </a:rPr>
              <a:t> 이탈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단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데이터 </a:t>
            </a:r>
            <a:r>
              <a:rPr lang="en-US" altLang="ko-KR" sz="1000" dirty="0">
                <a:latin typeface="+mn-ea"/>
                <a:ea typeface="+mn-ea"/>
              </a:rPr>
              <a:t>SET</a:t>
            </a:r>
            <a:r>
              <a:rPr lang="ko-KR" altLang="en-US" sz="1000" dirty="0">
                <a:latin typeface="+mn-ea"/>
                <a:ea typeface="+mn-ea"/>
              </a:rPr>
              <a:t>방식은 예외로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⑥</a:t>
            </a:r>
            <a:r>
              <a:rPr lang="ko-KR" altLang="en-US" sz="1000" dirty="0" err="1" smtClean="0">
                <a:latin typeface="+mn-ea"/>
                <a:ea typeface="+mn-ea"/>
              </a:rPr>
              <a:t>서보모터가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100mm</a:t>
            </a:r>
            <a:r>
              <a:rPr lang="ko-KR" altLang="en-US" sz="1000" dirty="0">
                <a:latin typeface="+mn-ea"/>
                <a:ea typeface="+mn-ea"/>
              </a:rPr>
              <a:t>이상 움직일 경우는 케이블베어가 사용되지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않아도 </a:t>
            </a:r>
            <a:r>
              <a:rPr lang="ko-KR" altLang="en-US" sz="1000" dirty="0" err="1">
                <a:latin typeface="+mn-ea"/>
                <a:ea typeface="+mn-ea"/>
              </a:rPr>
              <a:t>가동용</a:t>
            </a:r>
            <a:r>
              <a:rPr lang="ko-KR" altLang="en-US" sz="1000" dirty="0">
                <a:latin typeface="+mn-ea"/>
                <a:ea typeface="+mn-ea"/>
              </a:rPr>
              <a:t> 케이블을 사용하여 시공하여야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3.3.3.6.3</a:t>
            </a:r>
            <a:r>
              <a:rPr lang="en-US" altLang="ko-KR" sz="1000" dirty="0">
                <a:latin typeface="+mn-ea"/>
                <a:ea typeface="+mn-ea"/>
              </a:rPr>
              <a:t>. ROBOT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①별도 </a:t>
            </a:r>
            <a:r>
              <a:rPr lang="ko-KR" altLang="en-US" sz="1000" dirty="0">
                <a:latin typeface="+mn-ea"/>
                <a:ea typeface="+mn-ea"/>
              </a:rPr>
              <a:t>로봇컨트롤러는 사용을 금지하며 미쓰비시 컨트롤러 </a:t>
            </a:r>
            <a:r>
              <a:rPr lang="ko-KR" altLang="en-US" sz="1000" dirty="0" smtClean="0">
                <a:latin typeface="+mn-ea"/>
                <a:ea typeface="+mn-ea"/>
              </a:rPr>
              <a:t>구현한다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단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부득이 전용 컨트롤러 사용 時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와 협의 한다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3.3.3.7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전자개폐기</a:t>
            </a:r>
            <a:r>
              <a:rPr lang="en-US" altLang="ko-KR" sz="1000" dirty="0">
                <a:latin typeface="+mn-ea"/>
                <a:ea typeface="+mn-ea"/>
              </a:rPr>
              <a:t>(MAGNET CONTACTOR)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①입출력 </a:t>
            </a:r>
            <a:r>
              <a:rPr lang="ko-KR" altLang="en-US" sz="1000" dirty="0" err="1">
                <a:latin typeface="+mn-ea"/>
                <a:ea typeface="+mn-ea"/>
              </a:rPr>
              <a:t>단자부</a:t>
            </a:r>
            <a:r>
              <a:rPr lang="ko-KR" altLang="en-US" sz="1000" dirty="0">
                <a:latin typeface="+mn-ea"/>
                <a:ea typeface="+mn-ea"/>
              </a:rPr>
              <a:t> 보호 투명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가 취부 된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ex</a:t>
            </a:r>
            <a:r>
              <a:rPr lang="en-US" altLang="ko-KR" sz="1000" dirty="0">
                <a:latin typeface="+mn-ea"/>
                <a:ea typeface="+mn-ea"/>
              </a:rPr>
              <a:t>) Safety</a:t>
            </a:r>
            <a:r>
              <a:rPr lang="ko-KR" altLang="en-US" sz="1000" dirty="0">
                <a:latin typeface="+mn-ea"/>
                <a:ea typeface="+mn-ea"/>
              </a:rPr>
              <a:t>용 전원 차단</a:t>
            </a:r>
            <a:r>
              <a:rPr lang="en-US" altLang="ko-KR" sz="1000" dirty="0">
                <a:latin typeface="+mn-ea"/>
                <a:ea typeface="+mn-ea"/>
              </a:rPr>
              <a:t>, PUMP</a:t>
            </a:r>
            <a:r>
              <a:rPr lang="ko-KR" altLang="en-US" sz="1000" dirty="0">
                <a:latin typeface="+mn-ea"/>
                <a:ea typeface="+mn-ea"/>
              </a:rPr>
              <a:t>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②</a:t>
            </a:r>
            <a:r>
              <a:rPr lang="ko-KR" altLang="en-US" sz="1000" dirty="0" err="1" smtClean="0">
                <a:latin typeface="+mn-ea"/>
                <a:ea typeface="+mn-ea"/>
              </a:rPr>
              <a:t>보조접점</a:t>
            </a:r>
            <a:r>
              <a:rPr lang="en-US" altLang="ko-KR" sz="1000" dirty="0">
                <a:latin typeface="+mn-ea"/>
                <a:ea typeface="+mn-ea"/>
              </a:rPr>
              <a:t>(2A2B)</a:t>
            </a:r>
            <a:r>
              <a:rPr lang="ko-KR" altLang="en-US" sz="1000" dirty="0">
                <a:latin typeface="+mn-ea"/>
                <a:ea typeface="+mn-ea"/>
              </a:rPr>
              <a:t>이 취부 가능한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MY4 </a:t>
            </a:r>
            <a:r>
              <a:rPr lang="en-US" altLang="ko-KR" sz="1000" dirty="0">
                <a:latin typeface="+mn-ea"/>
                <a:ea typeface="+mn-ea"/>
              </a:rPr>
              <a:t>TYPE </a:t>
            </a:r>
            <a:r>
              <a:rPr lang="ko-KR" altLang="en-US" sz="1000" dirty="0">
                <a:latin typeface="+mn-ea"/>
                <a:ea typeface="+mn-ea"/>
              </a:rPr>
              <a:t>릴레이 사용 금지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접점 </a:t>
            </a:r>
            <a:r>
              <a:rPr lang="ko-KR" altLang="en-US" sz="1000" dirty="0" err="1">
                <a:latin typeface="+mn-ea"/>
                <a:ea typeface="+mn-ea"/>
              </a:rPr>
              <a:t>자화</a:t>
            </a:r>
            <a:r>
              <a:rPr lang="ko-KR" altLang="en-US" sz="1000" dirty="0">
                <a:latin typeface="+mn-ea"/>
                <a:ea typeface="+mn-ea"/>
              </a:rPr>
              <a:t> 현상 에러 多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REALY </a:t>
            </a:r>
            <a:r>
              <a:rPr lang="ko-KR" altLang="en-US" sz="1000" dirty="0">
                <a:latin typeface="+mn-ea"/>
                <a:ea typeface="+mn-ea"/>
              </a:rPr>
              <a:t>동작</a:t>
            </a:r>
            <a:r>
              <a:rPr lang="en-US" altLang="ko-KR" sz="1000" dirty="0" smtClean="0">
                <a:latin typeface="+mn-ea"/>
                <a:ea typeface="+mn-ea"/>
              </a:rPr>
              <a:t>LAMP (</a:t>
            </a:r>
            <a:r>
              <a:rPr lang="en-US" altLang="ko-KR" sz="1000" dirty="0">
                <a:latin typeface="+mn-ea"/>
                <a:ea typeface="+mn-ea"/>
              </a:rPr>
              <a:t>AC </a:t>
            </a:r>
            <a:r>
              <a:rPr lang="ko-KR" altLang="en-US" sz="1000" dirty="0">
                <a:latin typeface="+mn-ea"/>
                <a:ea typeface="+mn-ea"/>
              </a:rPr>
              <a:t>적색</a:t>
            </a:r>
            <a:r>
              <a:rPr lang="en-US" altLang="ko-KR" sz="1000" dirty="0">
                <a:latin typeface="+mn-ea"/>
                <a:ea typeface="+mn-ea"/>
              </a:rPr>
              <a:t>,DC </a:t>
            </a:r>
            <a:r>
              <a:rPr lang="ko-KR" altLang="en-US" sz="1000" dirty="0">
                <a:latin typeface="+mn-ea"/>
                <a:ea typeface="+mn-ea"/>
              </a:rPr>
              <a:t>녹색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3.3.3.8</a:t>
            </a:r>
            <a:r>
              <a:rPr lang="en-US" altLang="ko-KR" sz="1000" dirty="0">
                <a:latin typeface="+mn-ea"/>
                <a:ea typeface="+mn-ea"/>
              </a:rPr>
              <a:t>. RELAY &amp; SOCKET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RELAY</a:t>
            </a:r>
            <a:r>
              <a:rPr lang="ko-KR" altLang="en-US" sz="1000" dirty="0">
                <a:latin typeface="+mn-ea"/>
                <a:ea typeface="+mn-ea"/>
              </a:rPr>
              <a:t>는 작동 </a:t>
            </a:r>
            <a:r>
              <a:rPr lang="en-US" altLang="ko-KR" sz="1000" dirty="0">
                <a:latin typeface="+mn-ea"/>
                <a:ea typeface="+mn-ea"/>
              </a:rPr>
              <a:t>LED</a:t>
            </a:r>
            <a:r>
              <a:rPr lang="ko-KR" altLang="en-US" sz="1000" dirty="0">
                <a:latin typeface="+mn-ea"/>
                <a:ea typeface="+mn-ea"/>
              </a:rPr>
              <a:t>가 부착된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②상기 </a:t>
            </a:r>
            <a:r>
              <a:rPr lang="ko-KR" altLang="en-US" sz="1000" dirty="0">
                <a:latin typeface="+mn-ea"/>
                <a:ea typeface="+mn-ea"/>
              </a:rPr>
              <a:t>품 이외의 제품을 사용시는 담당자와 협의하여야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RELAY </a:t>
            </a:r>
            <a:r>
              <a:rPr lang="en-US" altLang="ko-KR" sz="1000" dirty="0">
                <a:latin typeface="+mn-ea"/>
                <a:ea typeface="+mn-ea"/>
              </a:rPr>
              <a:t>SPARE</a:t>
            </a:r>
            <a:r>
              <a:rPr lang="ko-KR" altLang="en-US" sz="1000" dirty="0">
                <a:latin typeface="+mn-ea"/>
                <a:ea typeface="+mn-ea"/>
              </a:rPr>
              <a:t>접점은 </a:t>
            </a:r>
            <a:r>
              <a:rPr lang="en-US" altLang="ko-KR" sz="1000" dirty="0">
                <a:latin typeface="+mn-ea"/>
                <a:ea typeface="+mn-ea"/>
              </a:rPr>
              <a:t>COMMON</a:t>
            </a:r>
            <a:r>
              <a:rPr lang="ko-KR" altLang="en-US" sz="1000" dirty="0">
                <a:latin typeface="+mn-ea"/>
                <a:ea typeface="+mn-ea"/>
              </a:rPr>
              <a:t>처리를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④유도성 </a:t>
            </a:r>
            <a:r>
              <a:rPr lang="ko-KR" altLang="en-US" sz="1000" dirty="0">
                <a:latin typeface="+mn-ea"/>
                <a:ea typeface="+mn-ea"/>
              </a:rPr>
              <a:t>부하</a:t>
            </a:r>
            <a:r>
              <a:rPr lang="en-US" altLang="ko-KR" sz="1000" dirty="0">
                <a:latin typeface="+mn-ea"/>
                <a:ea typeface="+mn-ea"/>
              </a:rPr>
              <a:t>(10W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접점에는 </a:t>
            </a:r>
            <a:r>
              <a:rPr lang="en-US" altLang="ko-KR" sz="1000" dirty="0">
                <a:latin typeface="+mn-ea"/>
                <a:ea typeface="+mn-ea"/>
              </a:rPr>
              <a:t>SPARK KILLER</a:t>
            </a:r>
            <a:r>
              <a:rPr lang="ko-KR" altLang="en-US" sz="1000" dirty="0">
                <a:latin typeface="+mn-ea"/>
                <a:ea typeface="+mn-ea"/>
              </a:rPr>
              <a:t>를 부착한다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⑤</a:t>
            </a:r>
            <a:r>
              <a:rPr lang="ko-KR" altLang="en-US" sz="1000" dirty="0" err="1" smtClean="0">
                <a:latin typeface="+mn-ea"/>
                <a:ea typeface="+mn-ea"/>
              </a:rPr>
              <a:t>전원체계가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다른 </a:t>
            </a:r>
            <a:r>
              <a:rPr lang="en-US" altLang="ko-KR" sz="1000" dirty="0">
                <a:latin typeface="+mn-ea"/>
                <a:ea typeface="+mn-ea"/>
              </a:rPr>
              <a:t>Interface</a:t>
            </a:r>
            <a:r>
              <a:rPr lang="ko-KR" altLang="en-US" sz="1000" dirty="0">
                <a:latin typeface="+mn-ea"/>
                <a:ea typeface="+mn-ea"/>
              </a:rPr>
              <a:t>의 경우 릴레이 사용 한다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3.3.3.9</a:t>
            </a:r>
            <a:r>
              <a:rPr lang="en-US" altLang="ko-KR" sz="1000" dirty="0">
                <a:latin typeface="+mn-ea"/>
                <a:ea typeface="+mn-ea"/>
              </a:rPr>
              <a:t>. SSR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RUN/STOP</a:t>
            </a:r>
            <a:r>
              <a:rPr lang="ko-KR" altLang="en-US" sz="1000" dirty="0">
                <a:latin typeface="+mn-ea"/>
                <a:ea typeface="+mn-ea"/>
              </a:rPr>
              <a:t>이 빈번한 부분과 같은 유도부하사용개소의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기동은 </a:t>
            </a:r>
            <a:r>
              <a:rPr lang="en-US" altLang="ko-KR" sz="1000" dirty="0">
                <a:latin typeface="+mn-ea"/>
                <a:ea typeface="+mn-ea"/>
              </a:rPr>
              <a:t>SSR(SOLID STATE RELAY)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SSR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DC24V ON/OFF 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3.3.3.10</a:t>
            </a:r>
            <a:r>
              <a:rPr lang="en-US" altLang="ko-KR" sz="1000" dirty="0">
                <a:latin typeface="+mn-ea"/>
                <a:ea typeface="+mn-ea"/>
              </a:rPr>
              <a:t>. EOCR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EOCR</a:t>
            </a:r>
            <a:r>
              <a:rPr lang="ko-KR" altLang="en-US" sz="1000" dirty="0">
                <a:latin typeface="+mn-ea"/>
                <a:ea typeface="+mn-ea"/>
              </a:rPr>
              <a:t>은 전류표시기능 부착 </a:t>
            </a:r>
            <a:r>
              <a:rPr lang="en-US" altLang="ko-KR" sz="1000" dirty="0">
                <a:latin typeface="+mn-ea"/>
                <a:ea typeface="+mn-ea"/>
              </a:rPr>
              <a:t>Digital TYPE </a:t>
            </a:r>
            <a:r>
              <a:rPr lang="ko-KR" altLang="en-US" sz="1000" dirty="0">
                <a:latin typeface="+mn-ea"/>
                <a:ea typeface="+mn-ea"/>
              </a:rPr>
              <a:t>제품을 사용하고 반드시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실제부하전류를 </a:t>
            </a:r>
            <a:r>
              <a:rPr lang="ko-KR" altLang="en-US" sz="1000" dirty="0">
                <a:latin typeface="+mn-ea"/>
                <a:ea typeface="+mn-ea"/>
              </a:rPr>
              <a:t>체크하여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을 실시한다</a:t>
            </a:r>
            <a:r>
              <a:rPr lang="en-US" altLang="ko-KR" sz="1000" dirty="0">
                <a:latin typeface="+mn-ea"/>
                <a:ea typeface="+mn-ea"/>
              </a:rPr>
              <a:t>.(ex: EOCR-3DM-24 TYPE)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마그네트</a:t>
            </a:r>
            <a:r>
              <a:rPr lang="ko-KR" altLang="en-US" sz="1000" dirty="0">
                <a:latin typeface="+mn-ea"/>
                <a:ea typeface="+mn-ea"/>
              </a:rPr>
              <a:t> 부착의 경우 </a:t>
            </a:r>
            <a:r>
              <a:rPr lang="en-US" altLang="ko-KR" sz="1000" dirty="0">
                <a:latin typeface="+mn-ea"/>
                <a:ea typeface="+mn-ea"/>
              </a:rPr>
              <a:t>EOCR </a:t>
            </a:r>
            <a:r>
              <a:rPr lang="ko-KR" altLang="en-US" sz="1000" dirty="0">
                <a:latin typeface="+mn-ea"/>
                <a:ea typeface="+mn-ea"/>
              </a:rPr>
              <a:t>을 사용해야 하며</a:t>
            </a:r>
            <a:r>
              <a:rPr lang="en-US" altLang="ko-KR" sz="1000" dirty="0">
                <a:latin typeface="+mn-ea"/>
                <a:ea typeface="+mn-ea"/>
              </a:rPr>
              <a:t>, EOCR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아날로그 </a:t>
            </a:r>
            <a:r>
              <a:rPr lang="ko-KR" altLang="en-US" sz="1000" dirty="0">
                <a:latin typeface="+mn-ea"/>
                <a:ea typeface="+mn-ea"/>
              </a:rPr>
              <a:t>출력이 출력되는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3.3.3.11</a:t>
            </a:r>
            <a:r>
              <a:rPr lang="en-US" altLang="ko-KR" sz="1000" dirty="0">
                <a:latin typeface="+mn-ea"/>
                <a:ea typeface="+mn-ea"/>
              </a:rPr>
              <a:t>. Transformer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KS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JIS </a:t>
            </a:r>
            <a:r>
              <a:rPr lang="ko-KR" altLang="en-US" sz="1000" dirty="0" err="1">
                <a:latin typeface="+mn-ea"/>
                <a:ea typeface="+mn-ea"/>
              </a:rPr>
              <a:t>규격제품을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②필히 </a:t>
            </a:r>
            <a:r>
              <a:rPr lang="ko-KR" altLang="en-US" sz="1000" dirty="0">
                <a:latin typeface="+mn-ea"/>
                <a:ea typeface="+mn-ea"/>
              </a:rPr>
              <a:t>복권 </a:t>
            </a:r>
            <a:r>
              <a:rPr lang="en-US" altLang="ko-KR" sz="1000" dirty="0">
                <a:latin typeface="+mn-ea"/>
                <a:ea typeface="+mn-ea"/>
              </a:rPr>
              <a:t>Transformer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③용량은 </a:t>
            </a:r>
            <a:r>
              <a:rPr lang="en-US" altLang="ko-KR" sz="1000" dirty="0">
                <a:latin typeface="+mn-ea"/>
                <a:ea typeface="+mn-ea"/>
              </a:rPr>
              <a:t>SYSTEM </a:t>
            </a:r>
            <a:r>
              <a:rPr lang="ko-KR" altLang="en-US" sz="1000" dirty="0">
                <a:latin typeface="+mn-ea"/>
                <a:ea typeface="+mn-ea"/>
              </a:rPr>
              <a:t>용량의 </a:t>
            </a:r>
            <a:r>
              <a:rPr lang="en-US" altLang="ko-KR" sz="1000" dirty="0">
                <a:latin typeface="+mn-ea"/>
                <a:ea typeface="+mn-ea"/>
              </a:rPr>
              <a:t>150% </a:t>
            </a:r>
            <a:r>
              <a:rPr lang="ko-KR" altLang="en-US" sz="1000" dirty="0">
                <a:latin typeface="+mn-ea"/>
                <a:ea typeface="+mn-ea"/>
              </a:rPr>
              <a:t>이상을 선정한다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ko-KR" altLang="en-US" sz="1000" dirty="0" err="1" smtClean="0">
                <a:latin typeface="+mn-ea"/>
                <a:ea typeface="+mn-ea"/>
              </a:rPr>
              <a:t>접지시공을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준수한다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⑤좌측 </a:t>
            </a:r>
            <a:r>
              <a:rPr lang="ko-KR" altLang="en-US" sz="1000" dirty="0">
                <a:latin typeface="+mn-ea"/>
                <a:ea typeface="+mn-ea"/>
              </a:rPr>
              <a:t>하부에 설치하며</a:t>
            </a:r>
            <a:r>
              <a:rPr lang="en-US" altLang="ko-KR" sz="1000" dirty="0">
                <a:latin typeface="+mn-ea"/>
                <a:ea typeface="+mn-ea"/>
              </a:rPr>
              <a:t>,Transformer</a:t>
            </a:r>
            <a:r>
              <a:rPr lang="ko-KR" altLang="en-US" sz="1000" dirty="0">
                <a:latin typeface="+mn-ea"/>
                <a:ea typeface="+mn-ea"/>
              </a:rPr>
              <a:t>의 전선 </a:t>
            </a:r>
            <a:r>
              <a:rPr lang="ko-KR" altLang="en-US" sz="1000" dirty="0" smtClean="0">
                <a:latin typeface="+mn-ea"/>
                <a:ea typeface="+mn-ea"/>
              </a:rPr>
              <a:t>돌출부에는 보호</a:t>
            </a:r>
            <a:r>
              <a:rPr lang="en-US" altLang="ko-KR" sz="1000" dirty="0" smtClean="0">
                <a:latin typeface="+mn-ea"/>
                <a:ea typeface="+mn-ea"/>
              </a:rPr>
              <a:t>Cover</a:t>
            </a:r>
            <a:r>
              <a:rPr lang="ko-KR" altLang="en-US" sz="1000" dirty="0" smtClean="0">
                <a:latin typeface="+mn-ea"/>
                <a:ea typeface="+mn-ea"/>
              </a:rPr>
              <a:t>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⑥필히 </a:t>
            </a:r>
            <a:r>
              <a:rPr lang="ko-KR" altLang="en-US" sz="1000" dirty="0">
                <a:latin typeface="+mn-ea"/>
                <a:ea typeface="+mn-ea"/>
              </a:rPr>
              <a:t>절연 </a:t>
            </a:r>
            <a:r>
              <a:rPr lang="en-US" altLang="ko-KR" sz="1000" dirty="0">
                <a:latin typeface="+mn-ea"/>
                <a:ea typeface="+mn-ea"/>
              </a:rPr>
              <a:t>TRANSFORMER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⑦우측 </a:t>
            </a:r>
            <a:r>
              <a:rPr lang="ko-KR" altLang="en-US" sz="1000" dirty="0">
                <a:latin typeface="+mn-ea"/>
                <a:ea typeface="+mn-ea"/>
              </a:rPr>
              <a:t>상단에 취부 하거나 간섭이 없을 시는 하부에 </a:t>
            </a:r>
            <a:r>
              <a:rPr lang="ko-KR" altLang="en-US" sz="1000" dirty="0" smtClean="0">
                <a:latin typeface="+mn-ea"/>
                <a:ea typeface="+mn-ea"/>
              </a:rPr>
              <a:t>설치해도 무방하다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3.3.3.12. </a:t>
            </a:r>
            <a:r>
              <a:rPr lang="ko-KR" altLang="en-US" sz="1000" dirty="0" err="1" smtClean="0">
                <a:latin typeface="+mn-ea"/>
                <a:ea typeface="+mn-ea"/>
              </a:rPr>
              <a:t>냉각팬</a:t>
            </a:r>
            <a:r>
              <a:rPr lang="en-US" altLang="ko-KR" sz="1000" dirty="0" smtClean="0">
                <a:latin typeface="+mn-ea"/>
                <a:ea typeface="+mn-ea"/>
              </a:rPr>
              <a:t>(COOLING FAN)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FAN</a:t>
            </a:r>
            <a:r>
              <a:rPr lang="ko-KR" altLang="en-US" sz="1000" dirty="0">
                <a:latin typeface="+mn-ea"/>
                <a:ea typeface="+mn-ea"/>
              </a:rPr>
              <a:t>을 사용시에는 </a:t>
            </a:r>
            <a:r>
              <a:rPr lang="ko-KR" altLang="en-US" sz="1000" dirty="0" err="1">
                <a:latin typeface="+mn-ea"/>
                <a:ea typeface="+mn-ea"/>
              </a:rPr>
              <a:t>냉각팬</a:t>
            </a:r>
            <a:r>
              <a:rPr lang="en-US" altLang="ko-KR" sz="1000" dirty="0">
                <a:latin typeface="+mn-ea"/>
                <a:ea typeface="+mn-ea"/>
              </a:rPr>
              <a:t>(COOLING FAN)</a:t>
            </a:r>
            <a:r>
              <a:rPr lang="ko-KR" altLang="en-US" sz="1000" dirty="0">
                <a:latin typeface="+mn-ea"/>
                <a:ea typeface="+mn-ea"/>
              </a:rPr>
              <a:t>을 기본으로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②제어함 </a:t>
            </a:r>
            <a:r>
              <a:rPr lang="ko-KR" altLang="en-US" sz="1000" dirty="0">
                <a:latin typeface="+mn-ea"/>
                <a:ea typeface="+mn-ea"/>
              </a:rPr>
              <a:t>내부의 온도를 </a:t>
            </a:r>
            <a:r>
              <a:rPr lang="en-US" altLang="ko-KR" sz="1000" dirty="0">
                <a:latin typeface="+mn-ea"/>
                <a:ea typeface="+mn-ea"/>
              </a:rPr>
              <a:t>40℃ </a:t>
            </a:r>
            <a:r>
              <a:rPr lang="ko-KR" altLang="en-US" sz="1000" dirty="0">
                <a:latin typeface="+mn-ea"/>
                <a:ea typeface="+mn-ea"/>
              </a:rPr>
              <a:t>이하로 유지하고 </a:t>
            </a:r>
            <a:r>
              <a:rPr lang="ko-KR" altLang="en-US" sz="1000" dirty="0" err="1">
                <a:latin typeface="+mn-ea"/>
                <a:ea typeface="+mn-ea"/>
              </a:rPr>
              <a:t>냉각팬</a:t>
            </a:r>
            <a:r>
              <a:rPr lang="en-US" altLang="ko-KR" sz="1000" dirty="0">
                <a:latin typeface="+mn-ea"/>
                <a:ea typeface="+mn-ea"/>
              </a:rPr>
              <a:t>(COOLING FAN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r>
              <a:rPr lang="ko-KR" altLang="en-US" sz="1000" dirty="0" smtClean="0">
                <a:latin typeface="+mn-ea"/>
                <a:ea typeface="+mn-ea"/>
              </a:rPr>
              <a:t>을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③</a:t>
            </a:r>
            <a:r>
              <a:rPr lang="en-US" altLang="ko-KR" sz="1000" dirty="0" smtClean="0">
                <a:latin typeface="+mn-ea"/>
                <a:ea typeface="+mn-ea"/>
              </a:rPr>
              <a:t>Cooling </a:t>
            </a:r>
            <a:r>
              <a:rPr lang="en-US" altLang="ko-KR" sz="1000" dirty="0">
                <a:latin typeface="+mn-ea"/>
                <a:ea typeface="+mn-ea"/>
              </a:rPr>
              <a:t>FAN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DOOR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대 이상 설치하고 일반</a:t>
            </a:r>
            <a:r>
              <a:rPr lang="en-US" altLang="ko-KR" sz="1000" dirty="0">
                <a:latin typeface="+mn-ea"/>
                <a:ea typeface="+mn-ea"/>
              </a:rPr>
              <a:t>FAN</a:t>
            </a:r>
            <a:r>
              <a:rPr lang="ko-KR" altLang="en-US" sz="1000" dirty="0">
                <a:latin typeface="+mn-ea"/>
                <a:ea typeface="+mn-ea"/>
              </a:rPr>
              <a:t>은 설비 특성에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따라 </a:t>
            </a:r>
            <a:r>
              <a:rPr lang="ko-KR" altLang="en-US" sz="1000" dirty="0">
                <a:latin typeface="+mn-ea"/>
                <a:ea typeface="+mn-ea"/>
              </a:rPr>
              <a:t>위치 조절 가능하다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④</a:t>
            </a:r>
            <a:r>
              <a:rPr lang="en-US" altLang="ko-KR" sz="1000" dirty="0" smtClean="0">
                <a:latin typeface="+mn-ea"/>
                <a:ea typeface="+mn-ea"/>
              </a:rPr>
              <a:t>FAN </a:t>
            </a:r>
            <a:r>
              <a:rPr lang="ko-KR" altLang="en-US" sz="1000" dirty="0">
                <a:latin typeface="+mn-ea"/>
                <a:ea typeface="+mn-ea"/>
              </a:rPr>
              <a:t>설치 시 필터가 부착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설치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⑤</a:t>
            </a:r>
            <a:r>
              <a:rPr lang="ko-KR" altLang="en-US" sz="1000" dirty="0" err="1" smtClean="0">
                <a:latin typeface="+mn-ea"/>
                <a:ea typeface="+mn-ea"/>
              </a:rPr>
              <a:t>분진발생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공정은 제외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⑥</a:t>
            </a:r>
            <a:r>
              <a:rPr lang="en-US" altLang="ko-KR" sz="1000" dirty="0" smtClean="0">
                <a:latin typeface="+mn-ea"/>
                <a:ea typeface="+mn-ea"/>
              </a:rPr>
              <a:t>FAN</a:t>
            </a:r>
            <a:r>
              <a:rPr lang="ko-KR" altLang="en-US" sz="1000" dirty="0">
                <a:latin typeface="+mn-ea"/>
                <a:ea typeface="+mn-ea"/>
              </a:rPr>
              <a:t>의 풍향은 상에서 하로 </a:t>
            </a:r>
            <a:r>
              <a:rPr lang="en-US" altLang="ko-KR" sz="1000" dirty="0">
                <a:latin typeface="+mn-ea"/>
                <a:ea typeface="+mn-ea"/>
              </a:rPr>
              <a:t>DOWN FLOW</a:t>
            </a:r>
            <a:r>
              <a:rPr lang="ko-KR" altLang="en-US" sz="1000" dirty="0">
                <a:latin typeface="+mn-ea"/>
                <a:ea typeface="+mn-ea"/>
              </a:rPr>
              <a:t>가 되도록 커버 또는 </a:t>
            </a:r>
            <a:r>
              <a:rPr lang="ko-KR" altLang="en-US" sz="1000" dirty="0" err="1">
                <a:latin typeface="+mn-ea"/>
                <a:ea typeface="+mn-ea"/>
              </a:rPr>
              <a:t>절곡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⑦ </a:t>
            </a:r>
            <a:r>
              <a:rPr lang="en-US" altLang="ko-KR" sz="1000" dirty="0">
                <a:latin typeface="+mn-ea"/>
                <a:ea typeface="+mn-ea"/>
              </a:rPr>
              <a:t>Panel Fan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ko-KR" altLang="en-US" sz="1000" dirty="0" smtClean="0">
                <a:latin typeface="+mn-ea"/>
                <a:ea typeface="+mn-ea"/>
              </a:rPr>
              <a:t>배기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파란색</a:t>
            </a:r>
            <a:r>
              <a:rPr lang="en-US" altLang="ko-KR" sz="1000" dirty="0">
                <a:latin typeface="+mn-ea"/>
                <a:ea typeface="+mn-ea"/>
              </a:rPr>
              <a:t>)/</a:t>
            </a:r>
            <a:r>
              <a:rPr lang="ko-KR" altLang="en-US" sz="1000" dirty="0">
                <a:latin typeface="+mn-ea"/>
                <a:ea typeface="+mn-ea"/>
              </a:rPr>
              <a:t>흡기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주황색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표식 </a:t>
            </a:r>
            <a:r>
              <a:rPr lang="ko-KR" altLang="en-US" sz="1000" dirty="0" smtClean="0">
                <a:latin typeface="+mn-ea"/>
                <a:ea typeface="+mn-ea"/>
              </a:rPr>
              <a:t>적용한다</a:t>
            </a:r>
            <a:r>
              <a:rPr lang="en-US" altLang="ko-KR" sz="1000" dirty="0" smtClean="0">
                <a:latin typeface="+mn-ea"/>
                <a:ea typeface="+mn-ea"/>
              </a:rPr>
              <a:t>.(</a:t>
            </a:r>
            <a:r>
              <a:rPr lang="ko-KR" altLang="en-US" sz="1000" dirty="0" err="1">
                <a:latin typeface="+mn-ea"/>
                <a:ea typeface="+mn-ea"/>
              </a:rPr>
              <a:t>목시관리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3.3.3.13</a:t>
            </a:r>
            <a:r>
              <a:rPr lang="en-US" altLang="ko-KR" sz="1000" dirty="0">
                <a:latin typeface="+mn-ea"/>
                <a:ea typeface="+mn-ea"/>
              </a:rPr>
              <a:t>. BCR(Barcode Reader)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BCR(Barcode </a:t>
            </a:r>
            <a:r>
              <a:rPr lang="en-US" altLang="ko-KR" sz="1000" dirty="0">
                <a:latin typeface="+mn-ea"/>
                <a:ea typeface="+mn-ea"/>
              </a:rPr>
              <a:t>Reader)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SR-1000(Keyence)</a:t>
            </a:r>
            <a:r>
              <a:rPr lang="ko-KR" altLang="en-US" sz="1000" dirty="0">
                <a:latin typeface="+mn-ea"/>
                <a:ea typeface="+mn-ea"/>
              </a:rPr>
              <a:t>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ko-KR" altLang="en-US" sz="1000" dirty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화성공정은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코그닉스</a:t>
            </a:r>
            <a:r>
              <a:rPr lang="ko-KR" altLang="en-US" sz="1000" dirty="0">
                <a:latin typeface="+mn-ea"/>
                <a:ea typeface="+mn-ea"/>
              </a:rPr>
              <a:t> 사용가능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②높이 </a:t>
            </a:r>
            <a:r>
              <a:rPr lang="ko-KR" altLang="en-US" sz="1000" dirty="0">
                <a:latin typeface="+mn-ea"/>
                <a:ea typeface="+mn-ea"/>
              </a:rPr>
              <a:t>각도 조정될 수 있도록 </a:t>
            </a:r>
            <a:r>
              <a:rPr lang="ko-KR" altLang="en-US" sz="1000" dirty="0" err="1">
                <a:latin typeface="+mn-ea"/>
                <a:ea typeface="+mn-ea"/>
              </a:rPr>
              <a:t>무빙</a:t>
            </a:r>
            <a:r>
              <a:rPr lang="ko-KR" altLang="en-US" sz="1000" dirty="0">
                <a:latin typeface="+mn-ea"/>
                <a:ea typeface="+mn-ea"/>
              </a:rPr>
              <a:t> 기능을 설치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(</a:t>
            </a:r>
            <a:r>
              <a:rPr lang="ko-KR" altLang="en-US" sz="1000" dirty="0">
                <a:latin typeface="+mn-ea"/>
                <a:ea typeface="+mn-ea"/>
              </a:rPr>
              <a:t>실린더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거리 또는 각도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③</a:t>
            </a:r>
            <a:r>
              <a:rPr lang="en-US" altLang="ko-KR" sz="1000" dirty="0" smtClean="0">
                <a:latin typeface="+mn-ea"/>
                <a:ea typeface="+mn-ea"/>
              </a:rPr>
              <a:t>BCR </a:t>
            </a:r>
            <a:r>
              <a:rPr lang="ko-KR" altLang="en-US" sz="1000" dirty="0">
                <a:latin typeface="+mn-ea"/>
                <a:ea typeface="+mn-ea"/>
              </a:rPr>
              <a:t>설치는 메이커 사양에 준해서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BCR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CP</a:t>
            </a:r>
            <a:r>
              <a:rPr lang="ko-KR" altLang="en-US" sz="1000" dirty="0">
                <a:latin typeface="+mn-ea"/>
                <a:ea typeface="+mn-ea"/>
              </a:rPr>
              <a:t>를 설치하고 </a:t>
            </a:r>
            <a:r>
              <a:rPr lang="ko-KR" altLang="en-US" sz="1000" dirty="0" err="1">
                <a:latin typeface="+mn-ea"/>
                <a:ea typeface="+mn-ea"/>
              </a:rPr>
              <a:t>보조접점이</a:t>
            </a:r>
            <a:r>
              <a:rPr lang="ko-KR" altLang="en-US" sz="1000" dirty="0">
                <a:latin typeface="+mn-ea"/>
                <a:ea typeface="+mn-ea"/>
              </a:rPr>
              <a:t> 있는 것을 사용하여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PLC </a:t>
            </a:r>
            <a:r>
              <a:rPr lang="ko-KR" altLang="en-US" sz="1000" dirty="0">
                <a:latin typeface="+mn-ea"/>
                <a:ea typeface="+mn-ea"/>
              </a:rPr>
              <a:t>입력 받을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952206" y="583488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3.3.3.14</a:t>
            </a:r>
            <a:r>
              <a:rPr lang="en-US" altLang="ko-KR" sz="1000" dirty="0">
                <a:latin typeface="+mn-ea"/>
                <a:ea typeface="+mn-ea"/>
              </a:rPr>
              <a:t>. LAN</a:t>
            </a:r>
            <a:r>
              <a:rPr lang="ko-KR" altLang="en-US" sz="1000" dirty="0">
                <a:latin typeface="+mn-ea"/>
                <a:ea typeface="+mn-ea"/>
              </a:rPr>
              <a:t>허브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①</a:t>
            </a:r>
            <a:r>
              <a:rPr lang="en-US" altLang="ko-KR" sz="1000" dirty="0" smtClean="0">
                <a:latin typeface="+mn-ea"/>
                <a:ea typeface="+mn-ea"/>
              </a:rPr>
              <a:t>2PORT</a:t>
            </a:r>
            <a:r>
              <a:rPr lang="ko-KR" altLang="en-US" sz="1000" dirty="0">
                <a:latin typeface="+mn-ea"/>
                <a:ea typeface="+mn-ea"/>
              </a:rPr>
              <a:t>이상의 여유</a:t>
            </a:r>
            <a:r>
              <a:rPr lang="en-US" altLang="ko-KR" sz="1000" dirty="0">
                <a:latin typeface="+mn-ea"/>
                <a:ea typeface="+mn-ea"/>
              </a:rPr>
              <a:t>PORT</a:t>
            </a:r>
            <a:r>
              <a:rPr lang="ko-KR" altLang="en-US" sz="1000" dirty="0">
                <a:latin typeface="+mn-ea"/>
                <a:ea typeface="+mn-ea"/>
              </a:rPr>
              <a:t>를 제공한다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②지정된 </a:t>
            </a:r>
            <a:r>
              <a:rPr lang="en-US" altLang="ko-KR" sz="1000" dirty="0">
                <a:latin typeface="+mn-ea"/>
                <a:ea typeface="+mn-ea"/>
              </a:rPr>
              <a:t>MAKER</a:t>
            </a:r>
            <a:r>
              <a:rPr lang="ko-KR" altLang="en-US" sz="1000" dirty="0">
                <a:latin typeface="+mn-ea"/>
                <a:ea typeface="+mn-ea"/>
              </a:rPr>
              <a:t>를 사용하고 변경 시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담당자와 협의 결정한다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3.3.3.15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순간정전</a:t>
            </a:r>
            <a:r>
              <a:rPr lang="ko-KR" altLang="en-US" sz="1000" dirty="0">
                <a:latin typeface="+mn-ea"/>
                <a:ea typeface="+mn-ea"/>
              </a:rPr>
              <a:t> 대책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①</a:t>
            </a:r>
            <a:r>
              <a:rPr lang="en-US" altLang="ko-KR" sz="1000" dirty="0" smtClean="0">
                <a:latin typeface="+mn-ea"/>
                <a:ea typeface="+mn-ea"/>
              </a:rPr>
              <a:t>CONTROL</a:t>
            </a:r>
            <a:r>
              <a:rPr lang="ko-KR" altLang="en-US" sz="1000" dirty="0" err="1">
                <a:latin typeface="+mn-ea"/>
                <a:ea typeface="+mn-ea"/>
              </a:rPr>
              <a:t>전원부에</a:t>
            </a:r>
            <a:r>
              <a:rPr lang="ko-KR" altLang="en-US" sz="1000" dirty="0">
                <a:latin typeface="+mn-ea"/>
                <a:ea typeface="+mn-ea"/>
              </a:rPr>
              <a:t> 해당</a:t>
            </a:r>
            <a:r>
              <a:rPr lang="en-US" altLang="ko-KR" sz="1000" dirty="0">
                <a:latin typeface="+mn-ea"/>
                <a:ea typeface="+mn-ea"/>
              </a:rPr>
              <a:t>(DC24V) POWER SUPPLY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DC </a:t>
            </a:r>
            <a:r>
              <a:rPr lang="ko-KR" altLang="en-US" sz="1000" dirty="0" err="1">
                <a:latin typeface="+mn-ea"/>
                <a:ea typeface="+mn-ea"/>
              </a:rPr>
              <a:t>순간정전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BACK </a:t>
            </a:r>
            <a:r>
              <a:rPr lang="en-US" altLang="ko-KR" sz="1000" dirty="0">
                <a:latin typeface="+mn-ea"/>
                <a:ea typeface="+mn-ea"/>
              </a:rPr>
              <a:t>UP</a:t>
            </a:r>
            <a:r>
              <a:rPr lang="ko-KR" altLang="en-US" sz="1000" dirty="0">
                <a:latin typeface="+mn-ea"/>
                <a:ea typeface="+mn-ea"/>
              </a:rPr>
              <a:t>장치를 부착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②전원은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, IN/OUT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기타</a:t>
            </a:r>
            <a:r>
              <a:rPr lang="en-US" altLang="ko-KR" sz="1000" dirty="0">
                <a:latin typeface="+mn-ea"/>
                <a:ea typeface="+mn-ea"/>
              </a:rPr>
              <a:t>CONTROL</a:t>
            </a:r>
            <a:r>
              <a:rPr lang="ko-KR" altLang="en-US" sz="1000" dirty="0">
                <a:latin typeface="+mn-ea"/>
                <a:ea typeface="+mn-ea"/>
              </a:rPr>
              <a:t>용 전원으로 개별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 err="1">
                <a:latin typeface="+mn-ea"/>
                <a:ea typeface="+mn-ea"/>
              </a:rPr>
              <a:t>사용부분은</a:t>
            </a:r>
            <a:r>
              <a:rPr lang="ko-KR" altLang="en-US" sz="1000" dirty="0">
                <a:latin typeface="+mn-ea"/>
                <a:ea typeface="+mn-ea"/>
              </a:rPr>
              <a:t> 별도 소형 </a:t>
            </a:r>
            <a:r>
              <a:rPr lang="en-US" altLang="ko-KR" sz="1000" dirty="0">
                <a:latin typeface="+mn-ea"/>
                <a:ea typeface="+mn-ea"/>
              </a:rPr>
              <a:t>UPS</a:t>
            </a:r>
            <a:r>
              <a:rPr lang="ko-KR" altLang="en-US" sz="1000" dirty="0">
                <a:latin typeface="+mn-ea"/>
                <a:ea typeface="+mn-ea"/>
              </a:rPr>
              <a:t>를 개별 설치하거나 공장 </a:t>
            </a:r>
            <a:r>
              <a:rPr lang="en-US" altLang="ko-KR" sz="1000" dirty="0">
                <a:latin typeface="+mn-ea"/>
                <a:ea typeface="+mn-ea"/>
              </a:rPr>
              <a:t>UPS </a:t>
            </a:r>
            <a:r>
              <a:rPr lang="ko-KR" altLang="en-US" sz="1000" dirty="0">
                <a:latin typeface="+mn-ea"/>
                <a:ea typeface="+mn-ea"/>
              </a:rPr>
              <a:t>전원을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3.3.3.16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서비스 파워</a:t>
            </a:r>
            <a:r>
              <a:rPr lang="en-US" altLang="ko-KR" sz="1000" dirty="0">
                <a:latin typeface="+mn-ea"/>
                <a:ea typeface="+mn-ea"/>
              </a:rPr>
              <a:t>&amp;</a:t>
            </a:r>
            <a:r>
              <a:rPr lang="ko-KR" altLang="en-US" sz="1000" dirty="0">
                <a:latin typeface="+mn-ea"/>
                <a:ea typeface="+mn-ea"/>
              </a:rPr>
              <a:t>보전</a:t>
            </a:r>
            <a:r>
              <a:rPr lang="en-US" altLang="ko-KR" sz="1000" dirty="0">
                <a:latin typeface="+mn-ea"/>
                <a:ea typeface="+mn-ea"/>
              </a:rPr>
              <a:t>tool port</a:t>
            </a:r>
            <a:r>
              <a:rPr lang="ko-KR" altLang="en-US" sz="1000" dirty="0">
                <a:latin typeface="+mn-ea"/>
                <a:ea typeface="+mn-ea"/>
              </a:rPr>
              <a:t>지원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 ①</a:t>
            </a:r>
            <a:r>
              <a:rPr lang="ko-KR" altLang="en-US" sz="1000" dirty="0" err="1" smtClean="0">
                <a:latin typeface="+mn-ea"/>
                <a:ea typeface="+mn-ea"/>
              </a:rPr>
              <a:t>제어반과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거리가 먼 곳의 </a:t>
            </a:r>
            <a:r>
              <a:rPr lang="en-US" altLang="ko-KR" sz="1000" dirty="0">
                <a:latin typeface="+mn-ea"/>
                <a:ea typeface="+mn-ea"/>
              </a:rPr>
              <a:t>Program </a:t>
            </a:r>
            <a:r>
              <a:rPr lang="ko-KR" altLang="en-US" sz="1000" dirty="0" err="1">
                <a:latin typeface="+mn-ea"/>
                <a:ea typeface="+mn-ea"/>
              </a:rPr>
              <a:t>확인시</a:t>
            </a:r>
            <a:r>
              <a:rPr lang="ko-KR" altLang="en-US" sz="1000" dirty="0">
                <a:latin typeface="+mn-ea"/>
                <a:ea typeface="+mn-ea"/>
              </a:rPr>
              <a:t>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지정장소에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LADDER</a:t>
            </a:r>
            <a:r>
              <a:rPr lang="ko-KR" altLang="en-US" sz="1000" dirty="0">
                <a:latin typeface="+mn-ea"/>
                <a:ea typeface="+mn-ea"/>
              </a:rPr>
              <a:t>연장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을 꽂을 수 있도록 하고 </a:t>
            </a:r>
            <a:r>
              <a:rPr lang="en-US" altLang="ko-KR" sz="1000" dirty="0">
                <a:latin typeface="+mn-ea"/>
                <a:ea typeface="+mn-ea"/>
              </a:rPr>
              <a:t>NOTE PC </a:t>
            </a:r>
            <a:r>
              <a:rPr lang="ko-KR" altLang="en-US" sz="1000" dirty="0" err="1">
                <a:latin typeface="+mn-ea"/>
                <a:ea typeface="+mn-ea"/>
              </a:rPr>
              <a:t>전원공급용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220V </a:t>
            </a:r>
            <a:r>
              <a:rPr lang="ko-KR" altLang="en-US" sz="1000" dirty="0">
                <a:latin typeface="+mn-ea"/>
                <a:ea typeface="+mn-ea"/>
              </a:rPr>
              <a:t>콘센트를 부착한다</a:t>
            </a:r>
            <a:r>
              <a:rPr lang="en-US" altLang="ko-KR" sz="1000" dirty="0">
                <a:latin typeface="+mn-ea"/>
                <a:ea typeface="+mn-ea"/>
              </a:rPr>
              <a:t>. (Touch Panel</a:t>
            </a:r>
            <a:r>
              <a:rPr lang="ko-KR" altLang="en-US" sz="1000" dirty="0">
                <a:latin typeface="+mn-ea"/>
                <a:ea typeface="+mn-ea"/>
              </a:rPr>
              <a:t>도 동일 적용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3.3.4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제어함 내부 배선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3.3.4.1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배선 선정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PANEL</a:t>
            </a:r>
            <a:r>
              <a:rPr lang="ko-KR" altLang="en-US" sz="1000" dirty="0">
                <a:latin typeface="+mn-ea"/>
                <a:ea typeface="+mn-ea"/>
              </a:rPr>
              <a:t>내부의 전선은 </a:t>
            </a:r>
            <a:r>
              <a:rPr lang="en-US" altLang="ko-KR" sz="1000" dirty="0">
                <a:latin typeface="+mn-ea"/>
                <a:ea typeface="+mn-ea"/>
              </a:rPr>
              <a:t>UL</a:t>
            </a:r>
            <a:r>
              <a:rPr lang="ko-KR" altLang="en-US" sz="1000" dirty="0">
                <a:latin typeface="+mn-ea"/>
                <a:ea typeface="+mn-ea"/>
              </a:rPr>
              <a:t>규격에 적합한 전선을 사용하도록 하며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아래의 표에 </a:t>
            </a:r>
            <a:r>
              <a:rPr lang="ko-KR" altLang="en-US" sz="1000" dirty="0">
                <a:latin typeface="+mn-ea"/>
                <a:ea typeface="+mn-ea"/>
              </a:rPr>
              <a:t>준하여 처리한다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전원공급용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전선을 제외한 모든 전선에는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지정 </a:t>
            </a:r>
            <a:r>
              <a:rPr lang="ko-KR" altLang="en-US" sz="1000" dirty="0" err="1" smtClean="0">
                <a:latin typeface="+mn-ea"/>
                <a:ea typeface="+mn-ea"/>
              </a:rPr>
              <a:t>전선표기가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 실시되어야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②전선은 </a:t>
            </a:r>
            <a:r>
              <a:rPr lang="ko-KR" altLang="en-US" sz="1000" dirty="0">
                <a:latin typeface="+mn-ea"/>
                <a:ea typeface="+mn-ea"/>
              </a:rPr>
              <a:t>한국전기안전규격의 기준보다 동일 또는 상위의 전선을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* THDI(</a:t>
            </a:r>
            <a:r>
              <a:rPr lang="ko-KR" altLang="en-US" sz="1000" dirty="0" err="1">
                <a:latin typeface="+mn-ea"/>
                <a:ea typeface="+mn-ea"/>
              </a:rPr>
              <a:t>고조파전류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왜율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IEC 61000-3-4 </a:t>
            </a:r>
            <a:r>
              <a:rPr lang="ko-KR" altLang="en-US" sz="1000" dirty="0">
                <a:latin typeface="+mn-ea"/>
                <a:ea typeface="+mn-ea"/>
              </a:rPr>
              <a:t>기준 </a:t>
            </a:r>
            <a:r>
              <a:rPr lang="en-US" altLang="ko-KR" sz="1000" dirty="0">
                <a:latin typeface="+mn-ea"/>
                <a:ea typeface="+mn-ea"/>
              </a:rPr>
              <a:t>25% </a:t>
            </a:r>
            <a:r>
              <a:rPr lang="ko-KR" altLang="en-US" sz="1000" dirty="0">
                <a:latin typeface="+mn-ea"/>
                <a:ea typeface="+mn-ea"/>
              </a:rPr>
              <a:t>이하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* </a:t>
            </a:r>
            <a:r>
              <a:rPr lang="en-US" altLang="ko-KR" sz="1000" dirty="0">
                <a:latin typeface="+mn-ea"/>
                <a:ea typeface="+mn-ea"/>
              </a:rPr>
              <a:t>THDV(</a:t>
            </a:r>
            <a:r>
              <a:rPr lang="ko-KR" altLang="en-US" sz="1000" dirty="0" err="1">
                <a:latin typeface="+mn-ea"/>
                <a:ea typeface="+mn-ea"/>
              </a:rPr>
              <a:t>고조파전압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왜율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IEEE Std.519 </a:t>
            </a:r>
            <a:r>
              <a:rPr lang="ko-KR" altLang="en-US" sz="1000" dirty="0">
                <a:latin typeface="+mn-ea"/>
                <a:ea typeface="+mn-ea"/>
              </a:rPr>
              <a:t>기준 </a:t>
            </a:r>
            <a:r>
              <a:rPr lang="en-US" altLang="ko-KR" sz="1000" dirty="0">
                <a:latin typeface="+mn-ea"/>
                <a:ea typeface="+mn-ea"/>
              </a:rPr>
              <a:t>5% </a:t>
            </a:r>
            <a:r>
              <a:rPr lang="ko-KR" altLang="en-US" sz="1000" dirty="0" smtClean="0">
                <a:latin typeface="+mn-ea"/>
                <a:ea typeface="+mn-ea"/>
              </a:rPr>
              <a:t>이하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pic>
        <p:nvPicPr>
          <p:cNvPr id="7" name="그림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692" y="3645024"/>
            <a:ext cx="4210050" cy="196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5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배선표시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구분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①배선의 </a:t>
            </a:r>
            <a:r>
              <a:rPr lang="ko-KR" altLang="en-US" sz="1000" dirty="0">
                <a:latin typeface="+mn-ea"/>
                <a:ea typeface="+mn-ea"/>
              </a:rPr>
              <a:t>표기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 ①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①전원선의 </a:t>
            </a:r>
            <a:r>
              <a:rPr lang="ko-KR" altLang="en-US" sz="1000" dirty="0">
                <a:latin typeface="+mn-ea"/>
                <a:ea typeface="+mn-ea"/>
              </a:rPr>
              <a:t>표기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상</a:t>
            </a:r>
            <a:r>
              <a:rPr lang="en-US" altLang="ko-KR" sz="1000" dirty="0">
                <a:latin typeface="+mn-ea"/>
                <a:ea typeface="+mn-ea"/>
              </a:rPr>
              <a:t>)-(</a:t>
            </a:r>
            <a:r>
              <a:rPr lang="ko-KR" altLang="en-US" sz="1000" dirty="0">
                <a:latin typeface="+mn-ea"/>
                <a:ea typeface="+mn-ea"/>
              </a:rPr>
              <a:t>전압</a:t>
            </a:r>
            <a:r>
              <a:rPr lang="en-US" altLang="ko-KR" sz="1000" dirty="0">
                <a:latin typeface="+mn-ea"/>
                <a:ea typeface="+mn-ea"/>
              </a:rPr>
              <a:t>)-(</a:t>
            </a:r>
            <a:r>
              <a:rPr lang="ko-KR" altLang="en-US" sz="1000" dirty="0">
                <a:latin typeface="+mn-ea"/>
                <a:ea typeface="+mn-ea"/>
              </a:rPr>
              <a:t>제어회로순서</a:t>
            </a:r>
            <a:r>
              <a:rPr lang="en-US" altLang="ko-KR" sz="1000" dirty="0">
                <a:latin typeface="+mn-ea"/>
                <a:ea typeface="+mn-ea"/>
              </a:rPr>
              <a:t>) ex) R220-01, UR220-01(UPS</a:t>
            </a:r>
            <a:r>
              <a:rPr lang="ko-KR" altLang="en-US" sz="1000" dirty="0">
                <a:latin typeface="+mn-ea"/>
                <a:ea typeface="+mn-ea"/>
              </a:rPr>
              <a:t>用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en-US" altLang="ko-KR" sz="1000" dirty="0" smtClean="0">
                <a:latin typeface="+mn-ea"/>
                <a:ea typeface="+mn-ea"/>
              </a:rPr>
              <a:t>       (</a:t>
            </a:r>
            <a:r>
              <a:rPr lang="ko-KR" altLang="en-US" sz="1000" dirty="0">
                <a:latin typeface="+mn-ea"/>
                <a:ea typeface="+mn-ea"/>
              </a:rPr>
              <a:t>상</a:t>
            </a:r>
            <a:r>
              <a:rPr lang="en-US" altLang="ko-KR" sz="1000" dirty="0">
                <a:latin typeface="+mn-ea"/>
                <a:ea typeface="+mn-ea"/>
              </a:rPr>
              <a:t>)-(</a:t>
            </a:r>
            <a:r>
              <a:rPr lang="ko-KR" altLang="en-US" sz="1000" dirty="0">
                <a:latin typeface="+mn-ea"/>
                <a:ea typeface="+mn-ea"/>
              </a:rPr>
              <a:t>용도</a:t>
            </a:r>
            <a:r>
              <a:rPr lang="en-US" altLang="ko-KR" sz="1000" dirty="0">
                <a:latin typeface="+mn-ea"/>
                <a:ea typeface="+mn-ea"/>
              </a:rPr>
              <a:t>)-(</a:t>
            </a:r>
            <a:r>
              <a:rPr lang="ko-KR" altLang="en-US" sz="1000" dirty="0">
                <a:latin typeface="+mn-ea"/>
                <a:ea typeface="+mn-ea"/>
              </a:rPr>
              <a:t>제어회로순서</a:t>
            </a:r>
            <a:r>
              <a:rPr lang="en-US" altLang="ko-KR" sz="1000" dirty="0">
                <a:latin typeface="+mn-ea"/>
                <a:ea typeface="+mn-ea"/>
              </a:rPr>
              <a:t>) ex) NORMAL : P24-01 CC-Link : P24-C01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-②PLC </a:t>
            </a:r>
            <a:r>
              <a:rPr lang="ko-KR" altLang="en-US" sz="1000" dirty="0">
                <a:latin typeface="+mn-ea"/>
                <a:ea typeface="+mn-ea"/>
              </a:rPr>
              <a:t>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출력</a:t>
            </a:r>
            <a:r>
              <a:rPr lang="en-US" altLang="ko-KR" sz="1000" dirty="0">
                <a:latin typeface="+mn-ea"/>
                <a:ea typeface="+mn-ea"/>
              </a:rPr>
              <a:t>(I/O)</a:t>
            </a:r>
            <a:r>
              <a:rPr lang="ko-KR" altLang="en-US" sz="1000" dirty="0">
                <a:latin typeface="+mn-ea"/>
                <a:ea typeface="+mn-ea"/>
              </a:rPr>
              <a:t>번호의 표기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입력</a:t>
            </a:r>
            <a:r>
              <a:rPr lang="en-US" altLang="ko-KR" sz="1000" dirty="0">
                <a:latin typeface="+mn-ea"/>
                <a:ea typeface="+mn-ea"/>
              </a:rPr>
              <a:t>(INPUT) : X0000  </a:t>
            </a:r>
            <a:r>
              <a:rPr lang="ko-KR" altLang="en-US" sz="1000" dirty="0">
                <a:latin typeface="+mn-ea"/>
                <a:ea typeface="+mn-ea"/>
              </a:rPr>
              <a:t>출력</a:t>
            </a:r>
            <a:r>
              <a:rPr lang="en-US" altLang="ko-KR" sz="1000" dirty="0">
                <a:latin typeface="+mn-ea"/>
                <a:ea typeface="+mn-ea"/>
              </a:rPr>
              <a:t>(OUTPUT) : Y0000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2</a:t>
            </a:r>
            <a:r>
              <a:rPr lang="ko-KR" altLang="en-US" sz="1000" dirty="0" err="1">
                <a:latin typeface="+mn-ea"/>
                <a:ea typeface="+mn-ea"/>
              </a:rPr>
              <a:t>차측에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Numbering </a:t>
            </a:r>
            <a:r>
              <a:rPr lang="ko-KR" altLang="en-US" sz="1000" dirty="0">
                <a:latin typeface="+mn-ea"/>
                <a:ea typeface="+mn-ea"/>
              </a:rPr>
              <a:t>튜브와 </a:t>
            </a:r>
            <a:r>
              <a:rPr lang="ko-KR" altLang="en-US" sz="1000" dirty="0" err="1">
                <a:latin typeface="+mn-ea"/>
                <a:ea typeface="+mn-ea"/>
              </a:rPr>
              <a:t>발코</a:t>
            </a:r>
            <a:r>
              <a:rPr lang="ko-KR" altLang="en-US" sz="1000" dirty="0">
                <a:latin typeface="+mn-ea"/>
                <a:ea typeface="+mn-ea"/>
              </a:rPr>
              <a:t> 튜브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용량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大</a:t>
            </a:r>
            <a:r>
              <a:rPr lang="en-US" altLang="ko-KR" sz="1000" dirty="0">
                <a:latin typeface="+mn-ea"/>
                <a:ea typeface="+mn-ea"/>
              </a:rPr>
              <a:t>))</a:t>
            </a:r>
            <a:r>
              <a:rPr lang="ko-KR" altLang="en-US" sz="1000" dirty="0">
                <a:latin typeface="+mn-ea"/>
                <a:ea typeface="+mn-ea"/>
              </a:rPr>
              <a:t>를 함께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③</a:t>
            </a:r>
            <a:r>
              <a:rPr lang="ko-KR" altLang="en-US" sz="1000" dirty="0" err="1" smtClean="0">
                <a:latin typeface="+mn-ea"/>
                <a:ea typeface="+mn-ea"/>
              </a:rPr>
              <a:t>제어함내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사용되는 </a:t>
            </a:r>
            <a:r>
              <a:rPr lang="en-US" altLang="ko-KR" sz="1000" dirty="0">
                <a:latin typeface="+mn-ea"/>
                <a:ea typeface="+mn-ea"/>
              </a:rPr>
              <a:t>BUS-BAR</a:t>
            </a:r>
            <a:r>
              <a:rPr lang="ko-KR" altLang="en-US" sz="1000" dirty="0">
                <a:latin typeface="+mn-ea"/>
                <a:ea typeface="+mn-ea"/>
              </a:rPr>
              <a:t>는 니켈도금 처리 후</a:t>
            </a:r>
            <a:r>
              <a:rPr lang="en-US" altLang="ko-KR" sz="1000" dirty="0">
                <a:latin typeface="+mn-ea"/>
                <a:ea typeface="+mn-ea"/>
              </a:rPr>
              <a:t>, R.S.T.</a:t>
            </a:r>
            <a:r>
              <a:rPr lang="ko-KR" altLang="en-US" sz="1000" dirty="0">
                <a:latin typeface="+mn-ea"/>
                <a:ea typeface="+mn-ea"/>
              </a:rPr>
              <a:t>상 각각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지정된 </a:t>
            </a:r>
            <a:r>
              <a:rPr lang="ko-KR" altLang="en-US" sz="1000" dirty="0">
                <a:latin typeface="+mn-ea"/>
                <a:ea typeface="+mn-ea"/>
              </a:rPr>
              <a:t>색상으로 </a:t>
            </a:r>
            <a:r>
              <a:rPr lang="en-US" altLang="ko-KR" sz="1000" dirty="0">
                <a:latin typeface="+mn-ea"/>
                <a:ea typeface="+mn-ea"/>
              </a:rPr>
              <a:t>COATING</a:t>
            </a:r>
            <a:r>
              <a:rPr lang="ko-KR" altLang="en-US" sz="1000" dirty="0">
                <a:latin typeface="+mn-ea"/>
                <a:ea typeface="+mn-ea"/>
              </a:rPr>
              <a:t>후 상부 </a:t>
            </a:r>
            <a:r>
              <a:rPr lang="en-US" altLang="ko-KR" sz="1000" dirty="0">
                <a:latin typeface="+mn-ea"/>
                <a:ea typeface="+mn-ea"/>
              </a:rPr>
              <a:t>PC Cover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 </a:t>
            </a:r>
            <a:r>
              <a:rPr lang="en-US" altLang="ko-KR" sz="1000" dirty="0">
                <a:latin typeface="+mn-ea"/>
                <a:ea typeface="+mn-ea"/>
              </a:rPr>
              <a:t>R: </a:t>
            </a:r>
            <a:r>
              <a:rPr lang="ko-KR" altLang="en-US" sz="1000" dirty="0">
                <a:latin typeface="+mn-ea"/>
                <a:ea typeface="+mn-ea"/>
              </a:rPr>
              <a:t>적색</a:t>
            </a:r>
            <a:r>
              <a:rPr lang="en-US" altLang="ko-KR" sz="1000" dirty="0">
                <a:latin typeface="+mn-ea"/>
                <a:ea typeface="+mn-ea"/>
              </a:rPr>
              <a:t>, S: </a:t>
            </a:r>
            <a:r>
              <a:rPr lang="ko-KR" altLang="en-US" sz="1000" dirty="0">
                <a:latin typeface="+mn-ea"/>
                <a:ea typeface="+mn-ea"/>
              </a:rPr>
              <a:t>황색</a:t>
            </a:r>
            <a:r>
              <a:rPr lang="en-US" altLang="ko-KR" sz="1000" dirty="0">
                <a:latin typeface="+mn-ea"/>
                <a:ea typeface="+mn-ea"/>
              </a:rPr>
              <a:t>, T: </a:t>
            </a:r>
            <a:r>
              <a:rPr lang="ko-KR" altLang="en-US" sz="1000" dirty="0">
                <a:latin typeface="+mn-ea"/>
                <a:ea typeface="+mn-ea"/>
              </a:rPr>
              <a:t>청색 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en-US" altLang="ko-KR" sz="1000" dirty="0">
                <a:latin typeface="+mn-ea"/>
                <a:ea typeface="+mn-ea"/>
              </a:rPr>
              <a:t>→ PC Cover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R,S,T</a:t>
            </a:r>
            <a:r>
              <a:rPr lang="ko-KR" altLang="en-US" sz="1000" dirty="0">
                <a:latin typeface="+mn-ea"/>
                <a:ea typeface="+mn-ea"/>
              </a:rPr>
              <a:t>상 열화상 촬영 점검 가능하게 </a:t>
            </a:r>
            <a:r>
              <a:rPr lang="en-US" altLang="ko-KR" sz="1000" dirty="0">
                <a:latin typeface="+mn-ea"/>
                <a:ea typeface="+mn-ea"/>
              </a:rPr>
              <a:t>3φ Hole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</a:t>
            </a:r>
            <a:r>
              <a:rPr lang="ko-KR" altLang="en-US" sz="1000" dirty="0" err="1" smtClean="0">
                <a:latin typeface="+mn-ea"/>
                <a:ea typeface="+mn-ea"/>
              </a:rPr>
              <a:t>타공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ko-KR" altLang="en-US" sz="1000" dirty="0" err="1">
                <a:latin typeface="+mn-ea"/>
                <a:ea typeface="+mn-ea"/>
              </a:rPr>
              <a:t>전원분배기</a:t>
            </a:r>
            <a:r>
              <a:rPr lang="ko-KR" altLang="en-US" sz="1000" dirty="0">
                <a:latin typeface="+mn-ea"/>
                <a:ea typeface="+mn-ea"/>
              </a:rPr>
              <a:t> 사용시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 협의 후 진행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④제어함의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 </a:t>
            </a:r>
            <a:r>
              <a:rPr lang="ko-KR" altLang="en-US" sz="1000" dirty="0" err="1">
                <a:latin typeface="+mn-ea"/>
                <a:ea typeface="+mn-ea"/>
              </a:rPr>
              <a:t>전선인출은</a:t>
            </a:r>
            <a:r>
              <a:rPr lang="ko-KR" altLang="en-US" sz="1000" dirty="0">
                <a:latin typeface="+mn-ea"/>
                <a:ea typeface="+mn-ea"/>
              </a:rPr>
              <a:t> 제어함의 상부 및 </a:t>
            </a:r>
            <a:r>
              <a:rPr lang="ko-KR" altLang="en-US" sz="1000" dirty="0" err="1">
                <a:latin typeface="+mn-ea"/>
                <a:ea typeface="+mn-ea"/>
              </a:rPr>
              <a:t>측면하부를</a:t>
            </a:r>
            <a:r>
              <a:rPr lang="ko-KR" altLang="en-US" sz="1000" dirty="0">
                <a:latin typeface="+mn-ea"/>
                <a:ea typeface="+mn-ea"/>
              </a:rPr>
              <a:t> 원칙으로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☞ </a:t>
            </a:r>
            <a:r>
              <a:rPr lang="ko-KR" altLang="en-US" sz="1000" dirty="0" err="1">
                <a:latin typeface="+mn-ea"/>
                <a:ea typeface="+mn-ea"/>
              </a:rPr>
              <a:t>동력선과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제어선은</a:t>
            </a:r>
            <a:r>
              <a:rPr lang="ko-KR" altLang="en-US" sz="1000" dirty="0">
                <a:latin typeface="+mn-ea"/>
                <a:ea typeface="+mn-ea"/>
              </a:rPr>
              <a:t> 철저히 분리 시공한다</a:t>
            </a:r>
            <a:r>
              <a:rPr lang="en-US" altLang="ko-KR" sz="1000" dirty="0" smtClean="0">
                <a:latin typeface="+mn-ea"/>
                <a:ea typeface="+mn-ea"/>
              </a:rPr>
              <a:t>. (</a:t>
            </a:r>
            <a:r>
              <a:rPr lang="ko-KR" altLang="en-US" sz="1000" dirty="0">
                <a:latin typeface="+mn-ea"/>
                <a:ea typeface="+mn-ea"/>
              </a:rPr>
              <a:t>부품 배치에 따른 배선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</a:t>
            </a:r>
            <a:r>
              <a:rPr lang="ko-KR" altLang="en-US" sz="1000" dirty="0" smtClean="0">
                <a:latin typeface="+mn-ea"/>
                <a:ea typeface="+mn-ea"/>
              </a:rPr>
              <a:t>경로</a:t>
            </a:r>
            <a:r>
              <a:rPr lang="en-US" altLang="ko-KR" sz="1000" dirty="0">
                <a:latin typeface="+mn-ea"/>
                <a:ea typeface="+mn-ea"/>
              </a:rPr>
              <a:t>, Duct </a:t>
            </a:r>
            <a:r>
              <a:rPr lang="ko-KR" altLang="en-US" sz="1000" dirty="0">
                <a:latin typeface="+mn-ea"/>
                <a:ea typeface="+mn-ea"/>
              </a:rPr>
              <a:t>분리</a:t>
            </a:r>
            <a:r>
              <a:rPr lang="en-US" altLang="ko-KR" sz="1000" dirty="0">
                <a:latin typeface="+mn-ea"/>
                <a:ea typeface="+mn-ea"/>
              </a:rPr>
              <a:t>, LOCAL </a:t>
            </a:r>
            <a:r>
              <a:rPr lang="ko-KR" altLang="en-US" sz="1000" dirty="0">
                <a:latin typeface="+mn-ea"/>
                <a:ea typeface="+mn-ea"/>
              </a:rPr>
              <a:t>배선까지도 </a:t>
            </a:r>
            <a:r>
              <a:rPr lang="ko-KR" altLang="en-US" sz="1000" dirty="0" smtClean="0">
                <a:latin typeface="+mn-ea"/>
                <a:ea typeface="+mn-ea"/>
              </a:rPr>
              <a:t>철저히 분리한다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⑤제어함의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차 전선은 오렌지색으로 결선할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(</a:t>
            </a:r>
            <a:r>
              <a:rPr lang="ko-KR" altLang="en-US" sz="1000" dirty="0">
                <a:latin typeface="+mn-ea"/>
                <a:ea typeface="+mn-ea"/>
              </a:rPr>
              <a:t>형광등</a:t>
            </a:r>
            <a:r>
              <a:rPr lang="en-US" altLang="ko-KR" sz="1000" dirty="0">
                <a:latin typeface="+mn-ea"/>
                <a:ea typeface="+mn-ea"/>
              </a:rPr>
              <a:t>,FAN,DOOR </a:t>
            </a:r>
            <a:r>
              <a:rPr lang="en-US" altLang="ko-KR" sz="1000" dirty="0" smtClean="0">
                <a:latin typeface="+mn-ea"/>
                <a:ea typeface="+mn-ea"/>
              </a:rPr>
              <a:t>S/W,LAMP</a:t>
            </a:r>
            <a:r>
              <a:rPr lang="ko-KR" altLang="en-US" sz="1000" dirty="0" smtClean="0">
                <a:latin typeface="+mn-ea"/>
                <a:ea typeface="+mn-ea"/>
              </a:rPr>
              <a:t>등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3.3.4.3</a:t>
            </a:r>
            <a:r>
              <a:rPr lang="en-US" altLang="ko-KR" sz="1000" dirty="0">
                <a:latin typeface="+mn-ea"/>
                <a:ea typeface="+mn-ea"/>
              </a:rPr>
              <a:t>. AC </a:t>
            </a:r>
            <a:r>
              <a:rPr lang="ko-KR" altLang="en-US" sz="1000" dirty="0">
                <a:latin typeface="+mn-ea"/>
                <a:ea typeface="+mn-ea"/>
              </a:rPr>
              <a:t>전원 </a:t>
            </a:r>
            <a:r>
              <a:rPr lang="ko-KR" altLang="en-US" sz="1000" dirty="0" smtClean="0">
                <a:latin typeface="+mn-ea"/>
                <a:ea typeface="+mn-ea"/>
              </a:rPr>
              <a:t>분배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MAIN </a:t>
            </a:r>
            <a:r>
              <a:rPr lang="ko-KR" altLang="en-US" sz="1000" dirty="0">
                <a:latin typeface="+mn-ea"/>
                <a:ea typeface="+mn-ea"/>
              </a:rPr>
              <a:t>차단기로부터의 </a:t>
            </a:r>
            <a:r>
              <a:rPr lang="ko-KR" altLang="en-US" sz="1000" dirty="0" err="1">
                <a:latin typeface="+mn-ea"/>
                <a:ea typeface="+mn-ea"/>
              </a:rPr>
              <a:t>전원분배는</a:t>
            </a:r>
            <a:r>
              <a:rPr lang="ko-KR" altLang="en-US" sz="1000" dirty="0">
                <a:latin typeface="+mn-ea"/>
                <a:ea typeface="+mn-ea"/>
              </a:rPr>
              <a:t> 금지하고 </a:t>
            </a:r>
            <a:r>
              <a:rPr lang="en-US" altLang="ko-KR" sz="1000" dirty="0">
                <a:latin typeface="+mn-ea"/>
                <a:ea typeface="+mn-ea"/>
              </a:rPr>
              <a:t>BUS BAR</a:t>
            </a:r>
            <a:r>
              <a:rPr lang="ko-KR" altLang="en-US" sz="1000" dirty="0">
                <a:latin typeface="+mn-ea"/>
                <a:ea typeface="+mn-ea"/>
              </a:rPr>
              <a:t>를 이용하여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공급한다</a:t>
            </a:r>
            <a:r>
              <a:rPr lang="en-US" altLang="ko-KR" sz="1000" dirty="0">
                <a:latin typeface="+mn-ea"/>
                <a:ea typeface="+mn-ea"/>
              </a:rPr>
              <a:t>.     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BUS </a:t>
            </a:r>
            <a:r>
              <a:rPr lang="en-US" altLang="ko-KR" sz="1000" dirty="0">
                <a:latin typeface="+mn-ea"/>
                <a:ea typeface="+mn-ea"/>
              </a:rPr>
              <a:t>BAR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ko-KR" altLang="en-US" sz="1000" dirty="0" err="1">
                <a:latin typeface="+mn-ea"/>
                <a:ea typeface="+mn-ea"/>
              </a:rPr>
              <a:t>전원연결용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HOLE </a:t>
            </a:r>
            <a:r>
              <a:rPr lang="ko-KR" altLang="en-US" sz="1000" dirty="0">
                <a:latin typeface="+mn-ea"/>
                <a:ea typeface="+mn-ea"/>
              </a:rPr>
              <a:t>가공을 하되 </a:t>
            </a:r>
            <a:r>
              <a:rPr lang="en-US" altLang="ko-KR" sz="1000" dirty="0">
                <a:latin typeface="+mn-ea"/>
                <a:ea typeface="+mn-ea"/>
              </a:rPr>
              <a:t>TAP</a:t>
            </a:r>
            <a:r>
              <a:rPr lang="ko-KR" altLang="en-US" sz="1000" dirty="0">
                <a:latin typeface="+mn-ea"/>
                <a:ea typeface="+mn-ea"/>
              </a:rPr>
              <a:t>가공을 한다</a:t>
            </a:r>
            <a:r>
              <a:rPr lang="en-US" altLang="ko-KR" sz="1000" dirty="0">
                <a:latin typeface="+mn-ea"/>
                <a:ea typeface="+mn-ea"/>
              </a:rPr>
              <a:t>.(5t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BUS </a:t>
            </a:r>
            <a:r>
              <a:rPr lang="en-US" altLang="ko-KR" sz="1000" dirty="0">
                <a:latin typeface="+mn-ea"/>
                <a:ea typeface="+mn-ea"/>
              </a:rPr>
              <a:t>BAR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HOLE</a:t>
            </a:r>
            <a:r>
              <a:rPr lang="ko-KR" altLang="en-US" sz="1000" dirty="0">
                <a:latin typeface="+mn-ea"/>
                <a:ea typeface="+mn-ea"/>
              </a:rPr>
              <a:t>은 사용량의 </a:t>
            </a:r>
            <a:r>
              <a:rPr lang="en-US" altLang="ko-KR" sz="1000" dirty="0">
                <a:latin typeface="+mn-ea"/>
                <a:ea typeface="+mn-ea"/>
              </a:rPr>
              <a:t>10% </a:t>
            </a:r>
            <a:r>
              <a:rPr lang="ko-KR" altLang="en-US" sz="1000" dirty="0">
                <a:latin typeface="+mn-ea"/>
                <a:ea typeface="+mn-ea"/>
              </a:rPr>
              <a:t>정도의 </a:t>
            </a:r>
            <a:r>
              <a:rPr lang="en-US" altLang="ko-KR" sz="1000" dirty="0">
                <a:latin typeface="+mn-ea"/>
                <a:ea typeface="+mn-ea"/>
              </a:rPr>
              <a:t>SPARE HOLE</a:t>
            </a:r>
            <a:r>
              <a:rPr lang="ko-KR" altLang="en-US" sz="1000" dirty="0">
                <a:latin typeface="+mn-ea"/>
                <a:ea typeface="+mn-ea"/>
              </a:rPr>
              <a:t>을 확보한다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BUS </a:t>
            </a:r>
            <a:r>
              <a:rPr lang="en-US" altLang="ko-KR" sz="1000" dirty="0">
                <a:latin typeface="+mn-ea"/>
                <a:ea typeface="+mn-ea"/>
              </a:rPr>
              <a:t>BAR</a:t>
            </a:r>
            <a:r>
              <a:rPr lang="ko-KR" altLang="en-US" sz="1000" dirty="0">
                <a:latin typeface="+mn-ea"/>
                <a:ea typeface="+mn-ea"/>
              </a:rPr>
              <a:t>의 전원 </a:t>
            </a:r>
            <a:r>
              <a:rPr lang="ko-KR" altLang="en-US" sz="1000" dirty="0" err="1">
                <a:latin typeface="+mn-ea"/>
                <a:ea typeface="+mn-ea"/>
              </a:rPr>
              <a:t>분배시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이상의 </a:t>
            </a:r>
            <a:r>
              <a:rPr lang="en-US" altLang="ko-KR" sz="1000" dirty="0">
                <a:latin typeface="+mn-ea"/>
                <a:ea typeface="+mn-ea"/>
              </a:rPr>
              <a:t>TERMINAL </a:t>
            </a:r>
            <a:r>
              <a:rPr lang="ko-KR" altLang="en-US" sz="1000" dirty="0">
                <a:latin typeface="+mn-ea"/>
                <a:ea typeface="+mn-ea"/>
              </a:rPr>
              <a:t>단자 연결은 금한다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⑤전선의 </a:t>
            </a:r>
            <a:r>
              <a:rPr lang="ko-KR" altLang="en-US" sz="1000" dirty="0">
                <a:latin typeface="+mn-ea"/>
                <a:ea typeface="+mn-ea"/>
              </a:rPr>
              <a:t>규격은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차 전선의 정격이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 전선의 정격보다 커야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⑥전장 </a:t>
            </a:r>
            <a:r>
              <a:rPr lang="ko-KR" altLang="en-US" sz="1000" dirty="0">
                <a:latin typeface="+mn-ea"/>
                <a:ea typeface="+mn-ea"/>
              </a:rPr>
              <a:t>부품의 단자에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이상의 </a:t>
            </a:r>
            <a:r>
              <a:rPr lang="en-US" altLang="ko-KR" sz="1000" dirty="0">
                <a:latin typeface="+mn-ea"/>
                <a:ea typeface="+mn-ea"/>
              </a:rPr>
              <a:t>TERMINAL </a:t>
            </a:r>
            <a:r>
              <a:rPr lang="ko-KR" altLang="en-US" sz="1000" dirty="0">
                <a:latin typeface="+mn-ea"/>
                <a:ea typeface="+mn-ea"/>
              </a:rPr>
              <a:t>단자 연결을 금한다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LOCAL </a:t>
            </a:r>
            <a:r>
              <a:rPr lang="ko-KR" altLang="en-US" sz="1000" dirty="0">
                <a:latin typeface="+mn-ea"/>
                <a:ea typeface="+mn-ea"/>
              </a:rPr>
              <a:t>전원 </a:t>
            </a:r>
            <a:r>
              <a:rPr lang="ko-KR" altLang="en-US" sz="1000" dirty="0" err="1">
                <a:latin typeface="+mn-ea"/>
                <a:ea typeface="+mn-ea"/>
              </a:rPr>
              <a:t>분배용</a:t>
            </a:r>
            <a:r>
              <a:rPr lang="ko-KR" altLang="en-US" sz="1000" dirty="0">
                <a:latin typeface="+mn-ea"/>
                <a:ea typeface="+mn-ea"/>
              </a:rPr>
              <a:t> 콘센트는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구 이상 사용을 금한다</a:t>
            </a:r>
            <a:r>
              <a:rPr lang="en-US" altLang="ko-KR" sz="1000" dirty="0">
                <a:latin typeface="+mn-ea"/>
                <a:ea typeface="+mn-ea"/>
              </a:rPr>
              <a:t>. 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⑧</a:t>
            </a:r>
            <a:r>
              <a:rPr lang="ko-KR" altLang="en-US" sz="1000" dirty="0" err="1" smtClean="0">
                <a:latin typeface="+mn-ea"/>
                <a:ea typeface="+mn-ea"/>
              </a:rPr>
              <a:t>계측장비의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전원 공급원은 노이즈 필터 적용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차측 </a:t>
            </a:r>
            <a:r>
              <a:rPr lang="en-US" altLang="ko-KR" sz="1000" dirty="0">
                <a:latin typeface="+mn-ea"/>
                <a:ea typeface="+mn-ea"/>
              </a:rPr>
              <a:t>H/W </a:t>
            </a:r>
            <a:r>
              <a:rPr lang="ko-KR" altLang="en-US" sz="1000" dirty="0">
                <a:latin typeface="+mn-ea"/>
                <a:ea typeface="+mn-ea"/>
              </a:rPr>
              <a:t>배선할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⑨동</a:t>
            </a:r>
            <a:r>
              <a:rPr lang="en-US" altLang="ko-KR" sz="1000" dirty="0">
                <a:latin typeface="+mn-ea"/>
                <a:ea typeface="+mn-ea"/>
              </a:rPr>
              <a:t>PLATE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en-US" altLang="ko-KR" sz="1000" dirty="0">
                <a:latin typeface="+mn-ea"/>
                <a:ea typeface="+mn-ea"/>
              </a:rPr>
              <a:t>R,S,T</a:t>
            </a:r>
            <a:r>
              <a:rPr lang="ko-KR" altLang="en-US" sz="1000" dirty="0">
                <a:latin typeface="+mn-ea"/>
                <a:ea typeface="+mn-ea"/>
              </a:rPr>
              <a:t>상을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952206" y="613757"/>
            <a:ext cx="4877816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3.3.4.4</a:t>
            </a:r>
            <a:r>
              <a:rPr lang="en-US" altLang="ko-KR" sz="1000" dirty="0">
                <a:latin typeface="+mn-ea"/>
                <a:ea typeface="+mn-ea"/>
              </a:rPr>
              <a:t>. DC </a:t>
            </a:r>
            <a:r>
              <a:rPr lang="ko-KR" altLang="en-US" sz="1000" dirty="0">
                <a:latin typeface="+mn-ea"/>
                <a:ea typeface="+mn-ea"/>
              </a:rPr>
              <a:t>전원 분배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POWER </a:t>
            </a:r>
            <a:r>
              <a:rPr lang="en-US" altLang="ko-KR" sz="1000" dirty="0">
                <a:latin typeface="+mn-ea"/>
                <a:ea typeface="+mn-ea"/>
              </a:rPr>
              <a:t>SUPPLY</a:t>
            </a:r>
            <a:r>
              <a:rPr lang="ko-KR" altLang="en-US" sz="1000" dirty="0">
                <a:latin typeface="+mn-ea"/>
                <a:ea typeface="+mn-ea"/>
              </a:rPr>
              <a:t>로 부터 </a:t>
            </a:r>
            <a:r>
              <a:rPr lang="ko-KR" altLang="en-US" sz="1000" dirty="0" err="1">
                <a:latin typeface="+mn-ea"/>
                <a:ea typeface="+mn-ea"/>
              </a:rPr>
              <a:t>전원분배는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단자대로</a:t>
            </a:r>
            <a:r>
              <a:rPr lang="ko-KR" altLang="en-US" sz="1000" dirty="0">
                <a:latin typeface="+mn-ea"/>
                <a:ea typeface="+mn-ea"/>
              </a:rPr>
              <a:t> 인출 後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BAR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사용하여 분기한다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COMMON </a:t>
            </a:r>
            <a:r>
              <a:rPr lang="en-US" altLang="ko-KR" sz="1000" dirty="0">
                <a:latin typeface="+mn-ea"/>
                <a:ea typeface="+mn-ea"/>
              </a:rPr>
              <a:t>BAR</a:t>
            </a:r>
            <a:r>
              <a:rPr lang="ko-KR" altLang="en-US" sz="1000" dirty="0">
                <a:latin typeface="+mn-ea"/>
                <a:ea typeface="+mn-ea"/>
              </a:rPr>
              <a:t>측에서는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 err="1">
                <a:latin typeface="+mn-ea"/>
                <a:ea typeface="+mn-ea"/>
              </a:rPr>
              <a:t>차측으로</a:t>
            </a:r>
            <a:r>
              <a:rPr lang="ko-KR" altLang="en-US" sz="1000" dirty="0">
                <a:latin typeface="+mn-ea"/>
                <a:ea typeface="+mn-ea"/>
              </a:rPr>
              <a:t> 나가는 전선을 사용하지 </a:t>
            </a:r>
            <a:r>
              <a:rPr lang="ko-KR" altLang="en-US" sz="1000" dirty="0" smtClean="0">
                <a:latin typeface="+mn-ea"/>
                <a:ea typeface="+mn-ea"/>
              </a:rPr>
              <a:t>않는다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③디바이스 </a:t>
            </a:r>
            <a:r>
              <a:rPr lang="ko-KR" altLang="en-US" sz="1000" dirty="0">
                <a:latin typeface="+mn-ea"/>
                <a:ea typeface="+mn-ea"/>
              </a:rPr>
              <a:t>전원 과 로컬 사용 전원에 대해 </a:t>
            </a:r>
            <a:r>
              <a:rPr lang="en-US" altLang="ko-KR" sz="1000" dirty="0">
                <a:latin typeface="+mn-ea"/>
                <a:ea typeface="+mn-ea"/>
              </a:rPr>
              <a:t>SMPS </a:t>
            </a:r>
            <a:r>
              <a:rPr lang="ko-KR" altLang="en-US" sz="1000" dirty="0">
                <a:latin typeface="+mn-ea"/>
                <a:ea typeface="+mn-ea"/>
              </a:rPr>
              <a:t>구분설치하고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각 </a:t>
            </a:r>
            <a:r>
              <a:rPr lang="ko-KR" altLang="en-US" sz="1000" dirty="0" err="1">
                <a:latin typeface="+mn-ea"/>
                <a:ea typeface="+mn-ea"/>
              </a:rPr>
              <a:t>인입</a:t>
            </a:r>
            <a:r>
              <a:rPr lang="ko-KR" altLang="en-US" sz="1000" dirty="0">
                <a:latin typeface="+mn-ea"/>
                <a:ea typeface="+mn-ea"/>
              </a:rPr>
              <a:t> 시 </a:t>
            </a:r>
            <a:r>
              <a:rPr lang="ko-KR" altLang="en-US" sz="1000" dirty="0" err="1">
                <a:latin typeface="+mn-ea"/>
                <a:ea typeface="+mn-ea"/>
              </a:rPr>
              <a:t>전압강하는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1V </a:t>
            </a:r>
            <a:r>
              <a:rPr lang="ko-KR" altLang="en-US" sz="1000" dirty="0">
                <a:latin typeface="+mn-ea"/>
                <a:ea typeface="+mn-ea"/>
              </a:rPr>
              <a:t>이내로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단자대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①히터 </a:t>
            </a:r>
            <a:r>
              <a:rPr lang="ko-KR" altLang="en-US" sz="1000" dirty="0">
                <a:latin typeface="+mn-ea"/>
                <a:ea typeface="+mn-ea"/>
              </a:rPr>
              <a:t>및 모터 출력측 케이블은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조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식 이상의 조립식 </a:t>
            </a:r>
            <a:r>
              <a:rPr lang="ko-KR" altLang="en-US" sz="1000" dirty="0" err="1">
                <a:latin typeface="+mn-ea"/>
                <a:ea typeface="+mn-ea"/>
              </a:rPr>
              <a:t>단자대를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 (</a:t>
            </a:r>
            <a:r>
              <a:rPr lang="ko-KR" altLang="en-US" sz="1000" dirty="0">
                <a:latin typeface="+mn-ea"/>
                <a:ea typeface="+mn-ea"/>
              </a:rPr>
              <a:t>기타 용도로 사용시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조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식 </a:t>
            </a:r>
            <a:r>
              <a:rPr lang="ko-KR" altLang="en-US" sz="1000" dirty="0" err="1">
                <a:latin typeface="+mn-ea"/>
                <a:ea typeface="+mn-ea"/>
              </a:rPr>
              <a:t>단자대를</a:t>
            </a:r>
            <a:r>
              <a:rPr lang="ko-KR" altLang="en-US" sz="1000" dirty="0">
                <a:latin typeface="+mn-ea"/>
                <a:ea typeface="+mn-ea"/>
              </a:rPr>
              <a:t> 적용한다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ko-KR" altLang="en-US" sz="1000" dirty="0" err="1" smtClean="0">
                <a:latin typeface="+mn-ea"/>
                <a:ea typeface="+mn-ea"/>
              </a:rPr>
              <a:t>동력용은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600V</a:t>
            </a:r>
            <a:r>
              <a:rPr lang="ko-KR" altLang="en-US" sz="1000" dirty="0">
                <a:latin typeface="+mn-ea"/>
                <a:ea typeface="+mn-ea"/>
              </a:rPr>
              <a:t>의 내압과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배 이상 용량의 제품을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ko-KR" altLang="en-US" sz="1000" dirty="0" err="1" smtClean="0">
                <a:latin typeface="+mn-ea"/>
                <a:ea typeface="+mn-ea"/>
              </a:rPr>
              <a:t>단자대는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정격용량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250V 15A</a:t>
            </a:r>
            <a:r>
              <a:rPr lang="ko-KR" altLang="en-US" sz="1000" dirty="0">
                <a:latin typeface="+mn-ea"/>
                <a:ea typeface="+mn-ea"/>
              </a:rPr>
              <a:t>이상의 것을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층 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사용할 수 없다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ko-KR" altLang="en-US" sz="1000" dirty="0" err="1" smtClean="0">
                <a:latin typeface="+mn-ea"/>
                <a:ea typeface="+mn-ea"/>
              </a:rPr>
              <a:t>단자대와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30mm</a:t>
            </a:r>
            <a:r>
              <a:rPr lang="ko-KR" altLang="en-US" sz="1000" dirty="0">
                <a:latin typeface="+mn-ea"/>
                <a:ea typeface="+mn-ea"/>
              </a:rPr>
              <a:t>이상 거리를 확보한다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ko-KR" altLang="en-US" sz="1000" dirty="0" err="1" smtClean="0">
                <a:latin typeface="+mn-ea"/>
                <a:ea typeface="+mn-ea"/>
              </a:rPr>
              <a:t>단자대의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접속 및 배열은 </a:t>
            </a:r>
            <a:r>
              <a:rPr lang="en-US" altLang="ko-KR" sz="1000" dirty="0">
                <a:latin typeface="+mn-ea"/>
                <a:ea typeface="+mn-ea"/>
              </a:rPr>
              <a:t>PLC IN/OUT</a:t>
            </a:r>
            <a:r>
              <a:rPr lang="ko-KR" altLang="en-US" sz="1000" dirty="0">
                <a:latin typeface="+mn-ea"/>
                <a:ea typeface="+mn-ea"/>
              </a:rPr>
              <a:t>의 구분한다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ko-KR" altLang="en-US" sz="1000" dirty="0" err="1" smtClean="0">
                <a:latin typeface="+mn-ea"/>
                <a:ea typeface="+mn-ea"/>
              </a:rPr>
              <a:t>단자대에는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적정량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사용단자대의 </a:t>
            </a:r>
            <a:r>
              <a:rPr lang="en-US" altLang="ko-KR" sz="1000" dirty="0">
                <a:latin typeface="+mn-ea"/>
                <a:ea typeface="+mn-ea"/>
              </a:rPr>
              <a:t>20%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여유를 확보하여야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5" name="그림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214" y="3212976"/>
            <a:ext cx="4728500" cy="3131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74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압착단자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AC </a:t>
            </a:r>
            <a:r>
              <a:rPr lang="ko-KR" altLang="en-US" sz="1000" dirty="0" err="1">
                <a:latin typeface="+mn-ea"/>
                <a:ea typeface="+mn-ea"/>
              </a:rPr>
              <a:t>전원부</a:t>
            </a:r>
            <a:r>
              <a:rPr lang="ko-KR" altLang="en-US" sz="1000" dirty="0">
                <a:latin typeface="+mn-ea"/>
                <a:ea typeface="+mn-ea"/>
              </a:rPr>
              <a:t> 배선에는 원형 </a:t>
            </a:r>
            <a:r>
              <a:rPr lang="ko-KR" altLang="en-US" sz="1000" dirty="0" err="1">
                <a:latin typeface="+mn-ea"/>
                <a:ea typeface="+mn-ea"/>
              </a:rPr>
              <a:t>압착단자를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DC </a:t>
            </a:r>
            <a:r>
              <a:rPr lang="ko-KR" altLang="en-US" sz="1000" dirty="0">
                <a:latin typeface="+mn-ea"/>
                <a:ea typeface="+mn-ea"/>
              </a:rPr>
              <a:t>제어용 배선에는 </a:t>
            </a:r>
            <a:r>
              <a:rPr lang="en-US" altLang="ko-KR" sz="1000" dirty="0">
                <a:latin typeface="+mn-ea"/>
                <a:ea typeface="+mn-ea"/>
              </a:rPr>
              <a:t>Y</a:t>
            </a:r>
            <a:r>
              <a:rPr lang="ko-KR" altLang="en-US" sz="1000" dirty="0">
                <a:latin typeface="+mn-ea"/>
                <a:ea typeface="+mn-ea"/>
              </a:rPr>
              <a:t>형 </a:t>
            </a:r>
            <a:r>
              <a:rPr lang="ko-KR" altLang="en-US" sz="1000" dirty="0" err="1">
                <a:latin typeface="+mn-ea"/>
                <a:ea typeface="+mn-ea"/>
              </a:rPr>
              <a:t>압착단자를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GROUND</a:t>
            </a:r>
            <a:r>
              <a:rPr lang="ko-KR" altLang="en-US" sz="1000" dirty="0">
                <a:latin typeface="+mn-ea"/>
                <a:ea typeface="+mn-ea"/>
              </a:rPr>
              <a:t>선은 단선일 경우 원형 </a:t>
            </a:r>
            <a:r>
              <a:rPr lang="ko-KR" altLang="en-US" sz="1000" dirty="0" err="1">
                <a:latin typeface="+mn-ea"/>
                <a:ea typeface="+mn-ea"/>
              </a:rPr>
              <a:t>압착단자를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ko-KR" altLang="en-US" sz="1000" dirty="0" err="1" smtClean="0">
                <a:latin typeface="+mn-ea"/>
                <a:ea typeface="+mn-ea"/>
              </a:rPr>
              <a:t>압착단자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1EA</a:t>
            </a:r>
            <a:r>
              <a:rPr lang="ko-KR" altLang="en-US" sz="1000" dirty="0">
                <a:latin typeface="+mn-ea"/>
                <a:ea typeface="+mn-ea"/>
              </a:rPr>
              <a:t>에 최대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본을 넘지 않도록 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단</a:t>
            </a:r>
            <a:r>
              <a:rPr lang="en-US" altLang="ko-KR" sz="1000" dirty="0" smtClean="0">
                <a:latin typeface="+mn-ea"/>
                <a:ea typeface="+mn-ea"/>
              </a:rPr>
              <a:t>, Local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>
                <a:latin typeface="+mn-ea"/>
                <a:ea typeface="+mn-ea"/>
              </a:rPr>
              <a:t>단자는 적정량을 동시에 사용 가능하되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견고성이 </a:t>
            </a:r>
            <a:r>
              <a:rPr lang="ko-KR" altLang="en-US" sz="1000" dirty="0">
                <a:latin typeface="+mn-ea"/>
                <a:ea typeface="+mn-ea"/>
              </a:rPr>
              <a:t>유지되어야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DC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>
                <a:latin typeface="+mn-ea"/>
                <a:ea typeface="+mn-ea"/>
              </a:rPr>
              <a:t>설치 </a:t>
            </a:r>
            <a:r>
              <a:rPr lang="ko-KR" altLang="en-US" sz="1000" dirty="0" err="1">
                <a:latin typeface="+mn-ea"/>
                <a:ea typeface="+mn-ea"/>
              </a:rPr>
              <a:t>공간협소</a:t>
            </a:r>
            <a:r>
              <a:rPr lang="ko-KR" altLang="en-US" sz="1000" dirty="0">
                <a:latin typeface="+mn-ea"/>
                <a:ea typeface="+mn-ea"/>
              </a:rPr>
              <a:t> 시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Pin </a:t>
            </a:r>
            <a:r>
              <a:rPr lang="ko-KR" altLang="en-US" sz="1000" dirty="0">
                <a:latin typeface="+mn-ea"/>
                <a:ea typeface="+mn-ea"/>
              </a:rPr>
              <a:t>타입으로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사용가능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접지</a:t>
            </a:r>
            <a:r>
              <a:rPr lang="en-US" altLang="ko-KR" sz="1000" dirty="0">
                <a:latin typeface="+mn-ea"/>
                <a:ea typeface="+mn-ea"/>
              </a:rPr>
              <a:t>(GROUNDING)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UPS </a:t>
            </a:r>
            <a:r>
              <a:rPr lang="en-US" altLang="ko-KR" sz="1000" dirty="0">
                <a:latin typeface="+mn-ea"/>
                <a:ea typeface="+mn-ea"/>
              </a:rPr>
              <a:t>POWER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>
                <a:latin typeface="+mn-ea"/>
                <a:ea typeface="+mn-ea"/>
              </a:rPr>
              <a:t>NORMAL Power</a:t>
            </a:r>
            <a:r>
              <a:rPr lang="ko-KR" altLang="en-US" sz="1000" dirty="0">
                <a:latin typeface="+mn-ea"/>
                <a:ea typeface="+mn-ea"/>
              </a:rPr>
              <a:t>의 접지는 반드시 동일한 </a:t>
            </a:r>
            <a:r>
              <a:rPr lang="en-US" altLang="ko-KR" sz="1000" dirty="0">
                <a:latin typeface="+mn-ea"/>
                <a:ea typeface="+mn-ea"/>
              </a:rPr>
              <a:t>BUS BAR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사용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②제어함 </a:t>
            </a:r>
            <a:r>
              <a:rPr lang="ko-KR" altLang="en-US" sz="1000" dirty="0">
                <a:latin typeface="+mn-ea"/>
                <a:ea typeface="+mn-ea"/>
              </a:rPr>
              <a:t>내부에는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종 접지 연결용 </a:t>
            </a:r>
            <a:r>
              <a:rPr lang="en-US" altLang="ko-KR" sz="1000" dirty="0">
                <a:latin typeface="+mn-ea"/>
                <a:ea typeface="+mn-ea"/>
              </a:rPr>
              <a:t>BUS-BAR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③</a:t>
            </a:r>
            <a:r>
              <a:rPr lang="en-US" altLang="ko-KR" sz="1000" dirty="0" smtClean="0">
                <a:latin typeface="+mn-ea"/>
                <a:ea typeface="+mn-ea"/>
              </a:rPr>
              <a:t>SYSTEM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접지요소는</a:t>
            </a:r>
            <a:r>
              <a:rPr lang="ko-KR" altLang="en-US" sz="1000" dirty="0">
                <a:latin typeface="+mn-ea"/>
                <a:ea typeface="+mn-ea"/>
              </a:rPr>
              <a:t> 필히 접지한다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④</a:t>
            </a:r>
            <a:r>
              <a:rPr lang="ko-KR" altLang="en-US" sz="1000" dirty="0" err="1" smtClean="0">
                <a:latin typeface="+mn-ea"/>
                <a:ea typeface="+mn-ea"/>
              </a:rPr>
              <a:t>제어반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접지 후 접지라인 스티커 부착할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※ </a:t>
            </a:r>
            <a:r>
              <a:rPr lang="ko-KR" altLang="en-US" sz="1000" dirty="0" err="1" smtClean="0">
                <a:latin typeface="+mn-ea"/>
                <a:ea typeface="+mn-ea"/>
              </a:rPr>
              <a:t>부스바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접지 볼트는 반드시  </a:t>
            </a:r>
            <a:r>
              <a:rPr lang="en-US" altLang="ko-KR" sz="1000" dirty="0" smtClean="0">
                <a:latin typeface="+mn-ea"/>
                <a:ea typeface="+mn-ea"/>
              </a:rPr>
              <a:t>I-MARK </a:t>
            </a:r>
            <a:r>
              <a:rPr lang="ko-KR" altLang="en-US" sz="1000" dirty="0" smtClean="0">
                <a:latin typeface="+mn-ea"/>
                <a:ea typeface="+mn-ea"/>
              </a:rPr>
              <a:t>표시한다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⑤접지 </a:t>
            </a:r>
            <a:r>
              <a:rPr lang="en-US" altLang="ko-KR" sz="1000" dirty="0">
                <a:latin typeface="+mn-ea"/>
                <a:ea typeface="+mn-ea"/>
              </a:rPr>
              <a:t>BUS BAR 1POLE </a:t>
            </a:r>
            <a:r>
              <a:rPr lang="ko-KR" altLang="en-US" sz="1000" dirty="0">
                <a:latin typeface="+mn-ea"/>
                <a:ea typeface="+mn-ea"/>
              </a:rPr>
              <a:t>결선은 </a:t>
            </a:r>
            <a:r>
              <a:rPr lang="en-US" altLang="ko-KR" sz="1000" dirty="0">
                <a:latin typeface="+mn-ea"/>
                <a:ea typeface="+mn-ea"/>
              </a:rPr>
              <a:t>1:1</a:t>
            </a:r>
            <a:r>
              <a:rPr lang="ko-KR" altLang="en-US" sz="1000" dirty="0">
                <a:latin typeface="+mn-ea"/>
                <a:ea typeface="+mn-ea"/>
              </a:rPr>
              <a:t>로 진행할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⑥</a:t>
            </a:r>
            <a:r>
              <a:rPr lang="ko-KR" altLang="en-US" sz="1000" dirty="0" err="1" smtClean="0">
                <a:latin typeface="+mn-ea"/>
                <a:ea typeface="+mn-ea"/>
              </a:rPr>
              <a:t>다심전선의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녹색선은</a:t>
            </a:r>
            <a:r>
              <a:rPr lang="ko-KR" altLang="en-US" sz="1000" dirty="0">
                <a:latin typeface="+mn-ea"/>
                <a:ea typeface="+mn-ea"/>
              </a:rPr>
              <a:t> 접지 이외에는 사용하지 않아야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⑦제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종 </a:t>
            </a:r>
            <a:r>
              <a:rPr lang="ko-KR" altLang="en-US" sz="1000" dirty="0" err="1">
                <a:latin typeface="+mn-ea"/>
                <a:ea typeface="+mn-ea"/>
              </a:rPr>
              <a:t>접지설비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ROBOT, SERVO, INVERTER, </a:t>
            </a:r>
            <a:r>
              <a:rPr lang="ko-KR" altLang="en-US" sz="1000" dirty="0">
                <a:latin typeface="+mn-ea"/>
                <a:ea typeface="+mn-ea"/>
              </a:rPr>
              <a:t>범용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⑧제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종 </a:t>
            </a:r>
            <a:r>
              <a:rPr lang="ko-KR" altLang="en-US" sz="1000" dirty="0" err="1">
                <a:latin typeface="+mn-ea"/>
                <a:ea typeface="+mn-ea"/>
              </a:rPr>
              <a:t>접지설비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PLC</a:t>
            </a:r>
            <a:r>
              <a:rPr lang="ko-KR" altLang="en-US" sz="1000" dirty="0">
                <a:latin typeface="+mn-ea"/>
                <a:ea typeface="+mn-ea"/>
              </a:rPr>
              <a:t>통신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검사설비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⑨접지선의 </a:t>
            </a:r>
            <a:r>
              <a:rPr lang="ko-KR" altLang="en-US" sz="1000" dirty="0">
                <a:latin typeface="+mn-ea"/>
                <a:ea typeface="+mn-ea"/>
              </a:rPr>
              <a:t>굵기는 다음 표를 따른다</a:t>
            </a: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52206" y="613757"/>
            <a:ext cx="4877816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3.3.4.8. </a:t>
            </a:r>
            <a:r>
              <a:rPr lang="ko-KR" altLang="en-US" sz="1000" dirty="0" err="1" smtClean="0">
                <a:latin typeface="+mn-ea"/>
                <a:ea typeface="+mn-ea"/>
              </a:rPr>
              <a:t>제어반</a:t>
            </a:r>
            <a:r>
              <a:rPr lang="ko-KR" altLang="en-US" sz="1000" dirty="0" smtClean="0">
                <a:latin typeface="+mn-ea"/>
                <a:ea typeface="+mn-ea"/>
              </a:rPr>
              <a:t> 내부 </a:t>
            </a:r>
            <a:r>
              <a:rPr lang="en-US" altLang="ko-KR" sz="1000" dirty="0" smtClean="0">
                <a:latin typeface="+mn-ea"/>
                <a:ea typeface="+mn-ea"/>
              </a:rPr>
              <a:t>DUCT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ko-KR" altLang="en-US" sz="1000" dirty="0" err="1" smtClean="0">
                <a:latin typeface="+mn-ea"/>
                <a:ea typeface="+mn-ea"/>
              </a:rPr>
              <a:t>제어반</a:t>
            </a:r>
            <a:r>
              <a:rPr lang="ko-KR" altLang="en-US" sz="1000" dirty="0" smtClean="0">
                <a:latin typeface="+mn-ea"/>
                <a:ea typeface="+mn-ea"/>
              </a:rPr>
              <a:t> 내부의 </a:t>
            </a:r>
            <a:r>
              <a:rPr lang="en-US" altLang="ko-KR" sz="1000" dirty="0" smtClean="0">
                <a:latin typeface="+mn-ea"/>
                <a:ea typeface="+mn-ea"/>
              </a:rPr>
              <a:t>DUCT</a:t>
            </a:r>
            <a:r>
              <a:rPr lang="ko-KR" altLang="en-US" sz="1000" dirty="0" smtClean="0">
                <a:latin typeface="+mn-ea"/>
                <a:ea typeface="+mn-ea"/>
              </a:rPr>
              <a:t>는 </a:t>
            </a:r>
            <a:r>
              <a:rPr lang="en-US" altLang="ko-KR" sz="1000" dirty="0" smtClean="0">
                <a:latin typeface="+mn-ea"/>
                <a:ea typeface="+mn-ea"/>
              </a:rPr>
              <a:t>PVC</a:t>
            </a:r>
            <a:r>
              <a:rPr lang="ko-KR" altLang="en-US" sz="1000" dirty="0" smtClean="0">
                <a:latin typeface="+mn-ea"/>
                <a:ea typeface="+mn-ea"/>
              </a:rPr>
              <a:t>제품을 사용하며</a:t>
            </a:r>
            <a:r>
              <a:rPr lang="en-US" altLang="ko-KR" sz="1000" dirty="0" smtClean="0">
                <a:latin typeface="+mn-ea"/>
                <a:ea typeface="+mn-ea"/>
              </a:rPr>
              <a:t>, 2t</a:t>
            </a:r>
            <a:r>
              <a:rPr lang="ko-KR" altLang="en-US" sz="1000" dirty="0" smtClean="0">
                <a:latin typeface="+mn-ea"/>
                <a:ea typeface="+mn-ea"/>
              </a:rPr>
              <a:t>이상의 제품을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사용하여 처짐을 방지한다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solidFill>
                  <a:srgbClr val="0000FF"/>
                </a:solidFill>
                <a:latin typeface="+mn-ea"/>
                <a:ea typeface="+mn-ea"/>
              </a:rPr>
              <a:t>내부배선이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DUCT 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체적의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70%</a:t>
            </a:r>
            <a:r>
              <a:rPr lang="ko-KR" altLang="en-US" sz="1000" dirty="0" smtClean="0">
                <a:solidFill>
                  <a:srgbClr val="0000FF"/>
                </a:solidFill>
                <a:latin typeface="+mn-ea"/>
                <a:ea typeface="+mn-ea"/>
              </a:rPr>
              <a:t>를 넘지 않도록 한다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③</a:t>
            </a:r>
            <a:r>
              <a:rPr lang="ko-KR" altLang="en-US" sz="1000" dirty="0" err="1" smtClean="0">
                <a:latin typeface="+mn-ea"/>
                <a:ea typeface="+mn-ea"/>
              </a:rPr>
              <a:t>직선구간은</a:t>
            </a:r>
            <a:r>
              <a:rPr lang="ko-KR" altLang="en-US" sz="1000" dirty="0" smtClean="0">
                <a:latin typeface="+mn-ea"/>
                <a:ea typeface="+mn-ea"/>
              </a:rPr>
              <a:t> 일체형을 사용하여야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3.3.4.9. </a:t>
            </a:r>
            <a:r>
              <a:rPr lang="ko-KR" altLang="en-US" sz="1000" dirty="0" err="1" smtClean="0">
                <a:latin typeface="+mn-ea"/>
                <a:ea typeface="+mn-ea"/>
              </a:rPr>
              <a:t>제어부</a:t>
            </a:r>
            <a:r>
              <a:rPr lang="ko-KR" altLang="en-US" sz="1000" dirty="0" smtClean="0">
                <a:latin typeface="+mn-ea"/>
                <a:ea typeface="+mn-ea"/>
              </a:rPr>
              <a:t> 볼트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①전원연결부은 볼트사이즈에 맞는 </a:t>
            </a:r>
            <a:r>
              <a:rPr lang="ko-KR" altLang="en-US" sz="1000" dirty="0" err="1" smtClean="0">
                <a:latin typeface="+mn-ea"/>
                <a:ea typeface="+mn-ea"/>
              </a:rPr>
              <a:t>토르크로</a:t>
            </a:r>
            <a:r>
              <a:rPr lang="ko-KR" altLang="en-US" sz="1000" dirty="0" smtClean="0">
                <a:latin typeface="+mn-ea"/>
                <a:ea typeface="+mn-ea"/>
              </a:rPr>
              <a:t> 체결하며 결과를 제시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해야 한다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endParaRPr lang="ko-KR" altLang="en-US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3.4</a:t>
            </a:r>
            <a:r>
              <a:rPr lang="en-US" altLang="ko-KR" sz="1000" b="1" dirty="0">
                <a:latin typeface="+mn-ea"/>
                <a:ea typeface="+mn-ea"/>
              </a:rPr>
              <a:t>. LOCAL </a:t>
            </a:r>
            <a:r>
              <a:rPr lang="en-US" altLang="ko-KR" sz="1000" b="1" dirty="0" smtClean="0">
                <a:latin typeface="+mn-ea"/>
                <a:ea typeface="+mn-ea"/>
              </a:rPr>
              <a:t>PART 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3.4.1</a:t>
            </a:r>
            <a:r>
              <a:rPr lang="en-US" altLang="ko-KR" sz="1000" dirty="0">
                <a:latin typeface="+mn-ea"/>
                <a:ea typeface="+mn-ea"/>
              </a:rPr>
              <a:t>. LOCAL CABLE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3.4.1.1</a:t>
            </a:r>
            <a:r>
              <a:rPr lang="en-US" altLang="ko-KR" sz="1000" dirty="0">
                <a:latin typeface="+mn-ea"/>
                <a:ea typeface="+mn-ea"/>
              </a:rPr>
              <a:t>. TERMINAL BOX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①모든 </a:t>
            </a:r>
            <a:r>
              <a:rPr lang="ko-KR" altLang="en-US" sz="1000" dirty="0">
                <a:latin typeface="+mn-ea"/>
                <a:ea typeface="+mn-ea"/>
              </a:rPr>
              <a:t>터미널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단자대</a:t>
            </a:r>
            <a:r>
              <a:rPr lang="ko-KR" altLang="en-US" sz="1000" dirty="0">
                <a:latin typeface="+mn-ea"/>
                <a:ea typeface="+mn-ea"/>
              </a:rPr>
              <a:t> 높이는 </a:t>
            </a:r>
            <a:r>
              <a:rPr lang="en-US" altLang="ko-KR" sz="1000" dirty="0">
                <a:latin typeface="+mn-ea"/>
                <a:ea typeface="+mn-ea"/>
              </a:rPr>
              <a:t>COVER OPEN</a:t>
            </a:r>
            <a:r>
              <a:rPr lang="ko-KR" altLang="en-US" sz="1000" dirty="0">
                <a:latin typeface="+mn-ea"/>
                <a:ea typeface="+mn-ea"/>
              </a:rPr>
              <a:t>시 표면과 일치하게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설치한다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②투명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.(COVER</a:t>
            </a:r>
            <a:r>
              <a:rPr lang="ko-KR" altLang="en-US" sz="1000" dirty="0">
                <a:latin typeface="+mn-ea"/>
                <a:ea typeface="+mn-ea"/>
              </a:rPr>
              <a:t>부 </a:t>
            </a:r>
            <a:r>
              <a:rPr lang="en-US" altLang="ko-KR" sz="1000" dirty="0">
                <a:latin typeface="+mn-ea"/>
                <a:ea typeface="+mn-ea"/>
              </a:rPr>
              <a:t>I/O LIST </a:t>
            </a:r>
            <a:r>
              <a:rPr lang="ko-KR" altLang="en-US" sz="1000" dirty="0">
                <a:latin typeface="+mn-ea"/>
                <a:ea typeface="+mn-ea"/>
              </a:rPr>
              <a:t>표기 부착할 것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I/O</a:t>
            </a:r>
            <a:r>
              <a:rPr lang="ko-KR" altLang="en-US" sz="1000" dirty="0">
                <a:latin typeface="+mn-ea"/>
                <a:ea typeface="+mn-ea"/>
              </a:rPr>
              <a:t>와 단자의 경우 </a:t>
            </a:r>
            <a:r>
              <a:rPr lang="en-US" altLang="ko-KR" sz="1000" dirty="0">
                <a:latin typeface="+mn-ea"/>
                <a:ea typeface="+mn-ea"/>
              </a:rPr>
              <a:t>20%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SPARE</a:t>
            </a:r>
            <a:r>
              <a:rPr lang="ko-KR" altLang="en-US" sz="1000" dirty="0">
                <a:latin typeface="+mn-ea"/>
                <a:ea typeface="+mn-ea"/>
              </a:rPr>
              <a:t>를 확보한다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④주행</a:t>
            </a:r>
            <a:r>
              <a:rPr lang="en-US" altLang="ko-KR" sz="1000" dirty="0">
                <a:latin typeface="+mn-ea"/>
                <a:ea typeface="+mn-ea"/>
              </a:rPr>
              <a:t>1000mm</a:t>
            </a:r>
            <a:r>
              <a:rPr lang="ko-KR" altLang="en-US" sz="1000" dirty="0">
                <a:latin typeface="+mn-ea"/>
                <a:ea typeface="+mn-ea"/>
              </a:rPr>
              <a:t>이상의 </a:t>
            </a:r>
            <a:r>
              <a:rPr lang="en-US" altLang="ko-KR" sz="1000" dirty="0">
                <a:latin typeface="+mn-ea"/>
                <a:ea typeface="+mn-ea"/>
              </a:rPr>
              <a:t>CABLEVEYOR</a:t>
            </a:r>
            <a:r>
              <a:rPr lang="ko-KR" altLang="en-US" sz="1000" dirty="0">
                <a:latin typeface="+mn-ea"/>
                <a:ea typeface="+mn-ea"/>
              </a:rPr>
              <a:t>의 입구에 </a:t>
            </a:r>
            <a:r>
              <a:rPr lang="en-US" altLang="ko-KR" sz="1000" dirty="0">
                <a:latin typeface="+mn-ea"/>
                <a:ea typeface="+mn-ea"/>
              </a:rPr>
              <a:t>TERMINAL BOX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사용하여야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→ </a:t>
            </a:r>
            <a:r>
              <a:rPr lang="en-US" altLang="ko-KR" sz="1000" dirty="0">
                <a:latin typeface="+mn-ea"/>
                <a:ea typeface="+mn-ea"/>
              </a:rPr>
              <a:t>DIRECT CABLE</a:t>
            </a:r>
            <a:r>
              <a:rPr lang="ko-KR" altLang="en-US" sz="1000" dirty="0">
                <a:latin typeface="+mn-ea"/>
                <a:ea typeface="+mn-ea"/>
              </a:rPr>
              <a:t>는 제외 함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예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엔코더케이블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MOTOR</a:t>
            </a:r>
            <a:r>
              <a:rPr lang="en-US" altLang="ko-KR" sz="1000" dirty="0">
                <a:latin typeface="+mn-ea"/>
                <a:ea typeface="+mn-ea"/>
              </a:rPr>
              <a:t>, HEATER UNIT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1M</a:t>
            </a:r>
            <a:r>
              <a:rPr lang="ko-KR" altLang="en-US" sz="1000" dirty="0">
                <a:latin typeface="+mn-ea"/>
                <a:ea typeface="+mn-ea"/>
              </a:rPr>
              <a:t>이내 보전이 용이한 곳에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TERMINAL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부착한다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 err="1">
                <a:latin typeface="+mn-ea"/>
                <a:ea typeface="+mn-ea"/>
              </a:rPr>
              <a:t>층구조의</a:t>
            </a:r>
            <a:r>
              <a:rPr lang="ko-KR" altLang="en-US" sz="1000" dirty="0">
                <a:latin typeface="+mn-ea"/>
                <a:ea typeface="+mn-ea"/>
              </a:rPr>
              <a:t> 단자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는 사용금지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RTB </a:t>
            </a:r>
            <a:r>
              <a:rPr lang="ko-KR" altLang="en-US" sz="1000" dirty="0">
                <a:latin typeface="+mn-ea"/>
                <a:ea typeface="+mn-ea"/>
              </a:rPr>
              <a:t>박스 설비 부착 될 수 있는 가능한 큰 사이즈로 제작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DC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 err="1">
                <a:latin typeface="+mn-ea"/>
                <a:ea typeface="+mn-ea"/>
              </a:rPr>
              <a:t>공간협소</a:t>
            </a:r>
            <a:r>
              <a:rPr lang="ko-KR" altLang="en-US" sz="1000" dirty="0">
                <a:latin typeface="+mn-ea"/>
                <a:ea typeface="+mn-ea"/>
              </a:rPr>
              <a:t> 시 </a:t>
            </a:r>
            <a:r>
              <a:rPr lang="en-US" altLang="ko-KR" sz="1000" dirty="0">
                <a:latin typeface="+mn-ea"/>
                <a:ea typeface="+mn-ea"/>
              </a:rPr>
              <a:t>Common 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Pin </a:t>
            </a:r>
            <a:r>
              <a:rPr lang="ko-KR" altLang="en-US" sz="1000" dirty="0">
                <a:latin typeface="+mn-ea"/>
                <a:ea typeface="+mn-ea"/>
              </a:rPr>
              <a:t>타입으로 사용가능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⑧사용하지 </a:t>
            </a:r>
            <a:r>
              <a:rPr lang="ko-KR" altLang="en-US" sz="1000" dirty="0">
                <a:latin typeface="+mn-ea"/>
                <a:ea typeface="+mn-ea"/>
              </a:rPr>
              <a:t>않는 </a:t>
            </a:r>
            <a:r>
              <a:rPr lang="ko-KR" altLang="en-US" sz="1000" dirty="0" err="1">
                <a:latin typeface="+mn-ea"/>
                <a:ea typeface="+mn-ea"/>
              </a:rPr>
              <a:t>단자대</a:t>
            </a:r>
            <a:r>
              <a:rPr lang="ko-KR" altLang="en-US" sz="1000" dirty="0">
                <a:latin typeface="+mn-ea"/>
                <a:ea typeface="+mn-ea"/>
              </a:rPr>
              <a:t> 고정</a:t>
            </a:r>
            <a:r>
              <a:rPr lang="en-US" altLang="ko-KR" sz="1000" dirty="0">
                <a:latin typeface="+mn-ea"/>
                <a:ea typeface="+mn-ea"/>
              </a:rPr>
              <a:t>BOLT</a:t>
            </a:r>
            <a:r>
              <a:rPr lang="ko-KR" altLang="en-US" sz="1000" dirty="0">
                <a:latin typeface="+mn-ea"/>
                <a:ea typeface="+mn-ea"/>
              </a:rPr>
              <a:t>도 전부 고정한다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pic>
        <p:nvPicPr>
          <p:cNvPr id="7" name="그림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42" y="4077073"/>
            <a:ext cx="4608512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3.4.1.2</a:t>
            </a:r>
            <a:r>
              <a:rPr lang="en-US" altLang="ko-KR" sz="1000" dirty="0">
                <a:latin typeface="+mn-ea"/>
                <a:ea typeface="+mn-ea"/>
              </a:rPr>
              <a:t>. CABLE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가 움직이는 설비에는 용도에 맞는 유동 전용케이블을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②입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출력용 전선은 </a:t>
            </a:r>
            <a:r>
              <a:rPr lang="ko-KR" altLang="en-US" sz="1000" dirty="0" err="1">
                <a:latin typeface="+mn-ea"/>
                <a:ea typeface="+mn-ea"/>
              </a:rPr>
              <a:t>다심단색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0.5㎟ </a:t>
            </a:r>
            <a:r>
              <a:rPr lang="ko-KR" altLang="en-US" sz="1000" dirty="0">
                <a:latin typeface="+mn-ea"/>
                <a:ea typeface="+mn-ea"/>
              </a:rPr>
              <a:t>이상 전선을 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③입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출력용 전선은 </a:t>
            </a:r>
            <a:r>
              <a:rPr lang="ko-KR" altLang="en-US" sz="1000" dirty="0" err="1">
                <a:latin typeface="+mn-ea"/>
                <a:ea typeface="+mn-ea"/>
              </a:rPr>
              <a:t>다심단색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0.75SQ </a:t>
            </a:r>
            <a:r>
              <a:rPr lang="ko-KR" altLang="en-US" sz="1000" dirty="0">
                <a:latin typeface="+mn-ea"/>
                <a:ea typeface="+mn-ea"/>
              </a:rPr>
              <a:t>전선을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④</a:t>
            </a:r>
            <a:r>
              <a:rPr lang="en-US" altLang="ko-KR" sz="1000" dirty="0" smtClean="0">
                <a:latin typeface="+mn-ea"/>
                <a:ea typeface="+mn-ea"/>
              </a:rPr>
              <a:t>LOCAL</a:t>
            </a:r>
            <a:r>
              <a:rPr lang="ko-KR" altLang="en-US" sz="1000" dirty="0">
                <a:latin typeface="+mn-ea"/>
                <a:ea typeface="+mn-ea"/>
              </a:rPr>
              <a:t>배선용 전선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ko-KR" altLang="en-US" sz="1000" dirty="0">
                <a:latin typeface="+mn-ea"/>
                <a:ea typeface="+mn-ea"/>
              </a:rPr>
              <a:t>爐 설비의 경우 </a:t>
            </a:r>
            <a:r>
              <a:rPr lang="ko-KR" altLang="en-US" sz="1000" dirty="0" err="1">
                <a:latin typeface="+mn-ea"/>
                <a:ea typeface="+mn-ea"/>
              </a:rPr>
              <a:t>주변온도를</a:t>
            </a:r>
            <a:r>
              <a:rPr lang="ko-KR" altLang="en-US" sz="1000" dirty="0">
                <a:latin typeface="+mn-ea"/>
                <a:ea typeface="+mn-ea"/>
              </a:rPr>
              <a:t> 고려한 내열 및 </a:t>
            </a:r>
            <a:r>
              <a:rPr lang="ko-KR" altLang="en-US" sz="1000" dirty="0" err="1">
                <a:latin typeface="+mn-ea"/>
                <a:ea typeface="+mn-ea"/>
              </a:rPr>
              <a:t>난연</a:t>
            </a:r>
            <a:r>
              <a:rPr lang="ko-KR" altLang="en-US" sz="1000" dirty="0">
                <a:latin typeface="+mn-ea"/>
                <a:ea typeface="+mn-ea"/>
              </a:rPr>
              <a:t> 전선 사용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* SENSOR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내열온도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75℃, 0.5㎟ TWIST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* SOLENOID </a:t>
            </a:r>
            <a:r>
              <a:rPr lang="en-US" altLang="ko-KR" sz="1000" dirty="0">
                <a:latin typeface="+mn-ea"/>
                <a:ea typeface="+mn-ea"/>
              </a:rPr>
              <a:t>VALVE : </a:t>
            </a:r>
            <a:r>
              <a:rPr lang="ko-KR" altLang="en-US" sz="1000" dirty="0" err="1">
                <a:latin typeface="+mn-ea"/>
                <a:ea typeface="+mn-ea"/>
              </a:rPr>
              <a:t>내열온도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75℃, 0.5㎟ TWIST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* MOTOR </a:t>
            </a:r>
            <a:r>
              <a:rPr lang="en-US" altLang="ko-KR" sz="1000" dirty="0">
                <a:latin typeface="+mn-ea"/>
                <a:ea typeface="+mn-ea"/>
              </a:rPr>
              <a:t>: MOTOR </a:t>
            </a:r>
            <a:r>
              <a:rPr lang="ko-KR" altLang="en-US" sz="1000" dirty="0" err="1">
                <a:latin typeface="+mn-ea"/>
                <a:ea typeface="+mn-ea"/>
              </a:rPr>
              <a:t>정격용량의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1.2</a:t>
            </a:r>
            <a:r>
              <a:rPr lang="ko-KR" altLang="en-US" sz="1000" dirty="0">
                <a:latin typeface="+mn-ea"/>
                <a:ea typeface="+mn-ea"/>
              </a:rPr>
              <a:t>배 이상의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심 </a:t>
            </a:r>
            <a:r>
              <a:rPr lang="ko-KR" altLang="en-US" sz="1000" dirty="0" err="1">
                <a:latin typeface="+mn-ea"/>
                <a:ea typeface="+mn-ea"/>
              </a:rPr>
              <a:t>난연성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CABLE</a:t>
            </a:r>
            <a:r>
              <a:rPr lang="ko-KR" altLang="en-US" sz="1000" dirty="0" smtClean="0">
                <a:latin typeface="+mn-ea"/>
                <a:ea typeface="+mn-ea"/>
              </a:rPr>
              <a:t>를 사용한다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LOCAL </a:t>
            </a:r>
            <a:r>
              <a:rPr lang="ko-KR" altLang="en-US" sz="1000" dirty="0">
                <a:latin typeface="+mn-ea"/>
                <a:ea typeface="+mn-ea"/>
              </a:rPr>
              <a:t>전원用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는 전압강하가 </a:t>
            </a:r>
            <a:r>
              <a:rPr lang="en-US" altLang="ko-KR" sz="1000" dirty="0">
                <a:latin typeface="+mn-ea"/>
                <a:ea typeface="+mn-ea"/>
              </a:rPr>
              <a:t>1V</a:t>
            </a:r>
            <a:r>
              <a:rPr lang="ko-KR" altLang="en-US" sz="1000" dirty="0">
                <a:latin typeface="+mn-ea"/>
                <a:ea typeface="+mn-ea"/>
              </a:rPr>
              <a:t>를 넘지 않도록 선정한다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</a:t>
            </a:r>
            <a:r>
              <a:rPr lang="en-US" altLang="ko-KR" sz="1000" dirty="0" smtClean="0">
                <a:latin typeface="+mn-ea"/>
                <a:ea typeface="+mn-ea"/>
              </a:rPr>
              <a:t>Clean </a:t>
            </a:r>
            <a:r>
              <a:rPr lang="en-US" altLang="ko-KR" sz="1000" dirty="0">
                <a:latin typeface="+mn-ea"/>
                <a:ea typeface="+mn-ea"/>
              </a:rPr>
              <a:t>Room </a:t>
            </a:r>
            <a:r>
              <a:rPr lang="ko-KR" altLang="en-US" sz="1000" dirty="0">
                <a:latin typeface="+mn-ea"/>
                <a:ea typeface="+mn-ea"/>
              </a:rPr>
              <a:t>내부의 케이블 </a:t>
            </a:r>
            <a:r>
              <a:rPr lang="ko-KR" altLang="en-US" sz="1000" dirty="0" err="1">
                <a:latin typeface="+mn-ea"/>
                <a:ea typeface="+mn-ea"/>
              </a:rPr>
              <a:t>베어용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유동부위</a:t>
            </a:r>
            <a:r>
              <a:rPr lang="ko-KR" altLang="en-US" sz="1000" dirty="0">
                <a:latin typeface="+mn-ea"/>
                <a:ea typeface="+mn-ea"/>
              </a:rPr>
              <a:t> 케이블은 마찰계수가 적은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en-US" altLang="ko-KR" sz="1000" dirty="0">
                <a:latin typeface="+mn-ea"/>
                <a:ea typeface="+mn-ea"/>
              </a:rPr>
              <a:t>Clean Room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가동용으로</a:t>
            </a:r>
            <a:r>
              <a:rPr lang="ko-KR" altLang="en-US" sz="1000" dirty="0">
                <a:latin typeface="+mn-ea"/>
                <a:ea typeface="+mn-ea"/>
              </a:rPr>
              <a:t> 사용하고 </a:t>
            </a:r>
            <a:r>
              <a:rPr lang="ko-KR" altLang="en-US" sz="1000" dirty="0" err="1">
                <a:latin typeface="+mn-ea"/>
                <a:ea typeface="+mn-ea"/>
              </a:rPr>
              <a:t>곡률반경은</a:t>
            </a:r>
            <a:r>
              <a:rPr lang="ko-KR" altLang="en-US" sz="1000" dirty="0">
                <a:latin typeface="+mn-ea"/>
                <a:ea typeface="+mn-ea"/>
              </a:rPr>
              <a:t> 사용하는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케이블 </a:t>
            </a:r>
            <a:r>
              <a:rPr lang="ko-KR" altLang="en-US" sz="1000" dirty="0" err="1">
                <a:latin typeface="+mn-ea"/>
                <a:ea typeface="+mn-ea"/>
              </a:rPr>
              <a:t>베어의</a:t>
            </a:r>
            <a:r>
              <a:rPr lang="en-US" altLang="ko-KR" sz="1000" dirty="0">
                <a:latin typeface="+mn-ea"/>
                <a:ea typeface="+mn-ea"/>
              </a:rPr>
              <a:t>70% </a:t>
            </a:r>
            <a:r>
              <a:rPr lang="ko-KR" altLang="en-US" sz="1000" dirty="0">
                <a:latin typeface="+mn-ea"/>
                <a:ea typeface="+mn-ea"/>
              </a:rPr>
              <a:t>이하의 </a:t>
            </a:r>
            <a:r>
              <a:rPr lang="ko-KR" altLang="en-US" sz="1000" dirty="0" err="1">
                <a:latin typeface="+mn-ea"/>
                <a:ea typeface="+mn-ea"/>
              </a:rPr>
              <a:t>곡률반경을</a:t>
            </a:r>
            <a:r>
              <a:rPr lang="ko-KR" altLang="en-US" sz="1000" dirty="0">
                <a:latin typeface="+mn-ea"/>
                <a:ea typeface="+mn-ea"/>
              </a:rPr>
              <a:t> 확보해야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en-US" altLang="ko-KR" sz="1000" dirty="0">
                <a:latin typeface="+mn-ea"/>
                <a:ea typeface="+mn-ea"/>
              </a:rPr>
              <a:t>ex:</a:t>
            </a:r>
            <a:r>
              <a:rPr lang="ko-KR" altLang="en-US" sz="1000" dirty="0">
                <a:latin typeface="+mn-ea"/>
                <a:ea typeface="+mn-ea"/>
              </a:rPr>
              <a:t>케이블 베어 </a:t>
            </a:r>
            <a:r>
              <a:rPr lang="en-US" altLang="ko-KR" sz="1000" dirty="0">
                <a:latin typeface="+mn-ea"/>
                <a:ea typeface="+mn-ea"/>
              </a:rPr>
              <a:t>150R </a:t>
            </a:r>
            <a:r>
              <a:rPr lang="ko-KR" altLang="en-US" sz="1000" dirty="0">
                <a:latin typeface="+mn-ea"/>
                <a:ea typeface="+mn-ea"/>
              </a:rPr>
              <a:t>설치 시 케이블 </a:t>
            </a:r>
            <a:r>
              <a:rPr lang="ko-KR" altLang="en-US" sz="1000" dirty="0" err="1">
                <a:latin typeface="+mn-ea"/>
                <a:ea typeface="+mn-ea"/>
              </a:rPr>
              <a:t>곡률반경은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105R </a:t>
            </a:r>
            <a:r>
              <a:rPr lang="ko-KR" altLang="en-US" sz="1000" dirty="0">
                <a:latin typeface="+mn-ea"/>
                <a:ea typeface="+mn-ea"/>
              </a:rPr>
              <a:t>이하 사용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가 움직이는 설비에는 용도에 맞는 </a:t>
            </a:r>
            <a:r>
              <a:rPr lang="ko-KR" altLang="en-US" sz="1000" dirty="0" err="1">
                <a:latin typeface="+mn-ea"/>
                <a:ea typeface="+mn-ea"/>
              </a:rPr>
              <a:t>유동부위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전용케이블을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</a:t>
            </a:r>
            <a:r>
              <a:rPr lang="en-US" altLang="ko-KR" sz="1000" dirty="0" smtClean="0">
                <a:latin typeface="+mn-ea"/>
                <a:ea typeface="+mn-ea"/>
              </a:rPr>
              <a:t>UNITRONIC </a:t>
            </a:r>
            <a:r>
              <a:rPr lang="en-US" altLang="ko-KR" sz="1000" dirty="0">
                <a:latin typeface="+mn-ea"/>
                <a:ea typeface="+mn-ea"/>
              </a:rPr>
              <a:t>FD (</a:t>
            </a:r>
            <a:r>
              <a:rPr lang="ko-KR" altLang="en-US" sz="1000" dirty="0" err="1">
                <a:latin typeface="+mn-ea"/>
                <a:ea typeface="+mn-ea"/>
              </a:rPr>
              <a:t>조립공정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사용 권장한다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</a:t>
            </a:r>
            <a:r>
              <a:rPr lang="en-US" altLang="ko-KR" sz="1000" dirty="0" smtClean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중 기존 </a:t>
            </a:r>
            <a:r>
              <a:rPr lang="en-US" altLang="ko-KR" sz="1000" dirty="0">
                <a:latin typeface="+mn-ea"/>
                <a:ea typeface="+mn-ea"/>
              </a:rPr>
              <a:t>CV, CVV TYPE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ko-KR" altLang="en-US" sz="1000" dirty="0" err="1">
                <a:latin typeface="+mn-ea"/>
                <a:ea typeface="+mn-ea"/>
              </a:rPr>
              <a:t>난연성</a:t>
            </a:r>
            <a:r>
              <a:rPr lang="ko-KR" altLang="en-US" sz="1000" dirty="0">
                <a:latin typeface="+mn-ea"/>
                <a:ea typeface="+mn-ea"/>
              </a:rPr>
              <a:t> 케이블을 사용한다</a:t>
            </a:r>
            <a:r>
              <a:rPr lang="en-US" altLang="ko-KR" sz="1000" dirty="0">
                <a:latin typeface="+mn-ea"/>
                <a:ea typeface="+mn-ea"/>
              </a:rPr>
              <a:t>(F-CV, F-CVV)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3.4.1.3</a:t>
            </a:r>
            <a:r>
              <a:rPr lang="en-US" altLang="ko-KR" sz="1000" dirty="0">
                <a:latin typeface="+mn-ea"/>
                <a:ea typeface="+mn-ea"/>
              </a:rPr>
              <a:t>. LOCAL DUCT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자립식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제어함의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차에서는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로 배선하는 것을 원칙으로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의 선정은 </a:t>
            </a:r>
            <a:r>
              <a:rPr lang="ko-KR" altLang="en-US" sz="1000" dirty="0" err="1">
                <a:latin typeface="+mn-ea"/>
                <a:ea typeface="+mn-ea"/>
              </a:rPr>
              <a:t>배선량과</a:t>
            </a:r>
            <a:r>
              <a:rPr lang="ko-KR" altLang="en-US" sz="1000" dirty="0">
                <a:latin typeface="+mn-ea"/>
                <a:ea typeface="+mn-ea"/>
              </a:rPr>
              <a:t> 전선에 인가된 전압의 종류에 의해 선정한다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③자체 </a:t>
            </a:r>
            <a:r>
              <a:rPr lang="ko-KR" altLang="en-US" sz="1000" dirty="0">
                <a:latin typeface="+mn-ea"/>
                <a:ea typeface="+mn-ea"/>
              </a:rPr>
              <a:t>제작용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의 재질은 </a:t>
            </a:r>
            <a:r>
              <a:rPr lang="en-US" altLang="ko-KR" sz="1000" dirty="0">
                <a:latin typeface="+mn-ea"/>
                <a:ea typeface="+mn-ea"/>
              </a:rPr>
              <a:t>AL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SUS,STEEL 2t</a:t>
            </a:r>
            <a:r>
              <a:rPr lang="ko-KR" altLang="en-US" sz="1000" dirty="0">
                <a:latin typeface="+mn-ea"/>
                <a:ea typeface="+mn-ea"/>
              </a:rPr>
              <a:t>이상을 사용하여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제작한다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en-US" altLang="ko-KR" sz="1000" dirty="0" smtClean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가 있어야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용적률 </a:t>
            </a:r>
            <a:r>
              <a:rPr lang="en-US" altLang="ko-KR" sz="1000" dirty="0">
                <a:latin typeface="+mn-ea"/>
                <a:ea typeface="+mn-ea"/>
              </a:rPr>
              <a:t>70%</a:t>
            </a:r>
            <a:r>
              <a:rPr lang="ko-KR" altLang="en-US" sz="1000" dirty="0">
                <a:latin typeface="+mn-ea"/>
                <a:ea typeface="+mn-ea"/>
              </a:rPr>
              <a:t>를 넘지 않아야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ko-KR" altLang="en-US" sz="1000" dirty="0" err="1" smtClean="0">
                <a:latin typeface="+mn-ea"/>
                <a:ea typeface="+mn-ea"/>
              </a:rPr>
              <a:t>동력선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전원선은 통신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제어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계측전선과</a:t>
            </a:r>
            <a:r>
              <a:rPr lang="ko-KR" altLang="en-US" sz="1000" dirty="0">
                <a:latin typeface="+mn-ea"/>
                <a:ea typeface="+mn-ea"/>
              </a:rPr>
              <a:t> 별도 구분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</a:t>
            </a:r>
            <a:r>
              <a:rPr lang="ko-KR" altLang="en-US" sz="1000" dirty="0" err="1" smtClean="0">
                <a:latin typeface="+mn-ea"/>
                <a:ea typeface="+mn-ea"/>
              </a:rPr>
              <a:t>동력선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와 통신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제어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계측전선의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는 상하로 설치하는 것은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금지함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⑦</a:t>
            </a:r>
            <a:r>
              <a:rPr lang="ko-KR" altLang="en-US" sz="1000" dirty="0" err="1" smtClean="0">
                <a:latin typeface="+mn-ea"/>
                <a:ea typeface="+mn-ea"/>
              </a:rPr>
              <a:t>연결부는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GROUND</a:t>
            </a:r>
            <a:r>
              <a:rPr lang="ko-KR" altLang="en-US" sz="1000" dirty="0">
                <a:latin typeface="+mn-ea"/>
                <a:ea typeface="+mn-ea"/>
              </a:rPr>
              <a:t>하며</a:t>
            </a:r>
            <a:r>
              <a:rPr lang="en-US" altLang="ko-KR" sz="1000" dirty="0">
                <a:latin typeface="+mn-ea"/>
                <a:ea typeface="+mn-ea"/>
              </a:rPr>
              <a:t>, CABLE </a:t>
            </a:r>
            <a:r>
              <a:rPr lang="ko-KR" altLang="en-US" sz="1000" dirty="0">
                <a:latin typeface="+mn-ea"/>
                <a:ea typeface="+mn-ea"/>
              </a:rPr>
              <a:t>연결은 전용 </a:t>
            </a:r>
            <a:r>
              <a:rPr lang="en-US" altLang="ko-KR" sz="1000" dirty="0">
                <a:latin typeface="+mn-ea"/>
                <a:ea typeface="+mn-ea"/>
              </a:rPr>
              <a:t>BOLT, NUT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</a:t>
            </a:r>
            <a:r>
              <a:rPr lang="en-US" altLang="ko-KR" sz="1000" dirty="0" smtClean="0">
                <a:latin typeface="+mn-ea"/>
                <a:ea typeface="+mn-ea"/>
              </a:rPr>
              <a:t>DUCT </a:t>
            </a:r>
            <a:r>
              <a:rPr lang="ko-KR" altLang="en-US" sz="1000" dirty="0">
                <a:latin typeface="+mn-ea"/>
                <a:ea typeface="+mn-ea"/>
              </a:rPr>
              <a:t>설치時 </a:t>
            </a:r>
            <a:r>
              <a:rPr lang="ko-KR" altLang="en-US" sz="1000" dirty="0" err="1">
                <a:latin typeface="+mn-ea"/>
                <a:ea typeface="+mn-ea"/>
              </a:rPr>
              <a:t>바닥면</a:t>
            </a:r>
            <a:r>
              <a:rPr lang="en-US" altLang="ko-KR" sz="1000" dirty="0">
                <a:latin typeface="+mn-ea"/>
                <a:ea typeface="+mn-ea"/>
              </a:rPr>
              <a:t>(FLOOR)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 smtClean="0">
                <a:latin typeface="+mn-ea"/>
                <a:ea typeface="+mn-ea"/>
              </a:rPr>
              <a:t>50mm </a:t>
            </a:r>
            <a:r>
              <a:rPr lang="ko-KR" altLang="en-US" sz="1000" dirty="0">
                <a:latin typeface="+mn-ea"/>
                <a:ea typeface="+mn-ea"/>
              </a:rPr>
              <a:t>이상 </a:t>
            </a:r>
            <a:r>
              <a:rPr lang="ko-KR" altLang="en-US" sz="1000" dirty="0" err="1">
                <a:latin typeface="+mn-ea"/>
                <a:ea typeface="+mn-ea"/>
              </a:rPr>
              <a:t>이격</a:t>
            </a:r>
            <a:r>
              <a:rPr lang="ko-KR" altLang="en-US" sz="1000" dirty="0">
                <a:latin typeface="+mn-ea"/>
                <a:ea typeface="+mn-ea"/>
              </a:rPr>
              <a:t> 시킨다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</a:t>
            </a:r>
            <a:r>
              <a:rPr lang="en-US" altLang="ko-KR" sz="1000" dirty="0" smtClean="0">
                <a:latin typeface="+mn-ea"/>
                <a:ea typeface="+mn-ea"/>
              </a:rPr>
              <a:t>DUCT </a:t>
            </a:r>
            <a:r>
              <a:rPr lang="ko-KR" altLang="en-US" sz="1000" dirty="0">
                <a:latin typeface="+mn-ea"/>
                <a:ea typeface="+mn-ea"/>
              </a:rPr>
              <a:t>종단 부분은 케이블의 </a:t>
            </a:r>
            <a:r>
              <a:rPr lang="ko-KR" altLang="en-US" sz="1000" dirty="0" err="1">
                <a:latin typeface="+mn-ea"/>
                <a:ea typeface="+mn-ea"/>
              </a:rPr>
              <a:t>꺽임이</a:t>
            </a:r>
            <a:r>
              <a:rPr lang="ko-KR" altLang="en-US" sz="1000" dirty="0">
                <a:latin typeface="+mn-ea"/>
                <a:ea typeface="+mn-ea"/>
              </a:rPr>
              <a:t> 없어야 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도출된 부분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마감처리 </a:t>
            </a:r>
            <a:r>
              <a:rPr lang="ko-KR" altLang="en-US" sz="1000" dirty="0">
                <a:latin typeface="+mn-ea"/>
                <a:ea typeface="+mn-ea"/>
              </a:rPr>
              <a:t>할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92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 smtClean="0">
                <a:latin typeface="+mn-ea"/>
              </a:rPr>
              <a:t> ⑩</a:t>
            </a:r>
            <a:r>
              <a:rPr lang="ko-KR" altLang="en-US" sz="1000" dirty="0" err="1">
                <a:latin typeface="+mn-ea"/>
              </a:rPr>
              <a:t>동력선은</a:t>
            </a:r>
            <a:r>
              <a:rPr lang="ko-KR" altLang="en-US" sz="1000" dirty="0">
                <a:latin typeface="+mn-ea"/>
              </a:rPr>
              <a:t> 제어선과 다른 </a:t>
            </a:r>
            <a:r>
              <a:rPr lang="en-US" altLang="ko-KR" sz="1000" dirty="0">
                <a:latin typeface="+mn-ea"/>
              </a:rPr>
              <a:t>DUCT </a:t>
            </a:r>
            <a:r>
              <a:rPr lang="ko-KR" altLang="en-US" sz="1000" dirty="0">
                <a:latin typeface="+mn-ea"/>
              </a:rPr>
              <a:t>또는 </a:t>
            </a:r>
            <a:r>
              <a:rPr lang="ko-KR" altLang="en-US" sz="1000" dirty="0" err="1">
                <a:latin typeface="+mn-ea"/>
              </a:rPr>
              <a:t>분리막을</a:t>
            </a:r>
            <a:r>
              <a:rPr lang="ko-KR" altLang="en-US" sz="1000" dirty="0">
                <a:latin typeface="+mn-ea"/>
              </a:rPr>
              <a:t> 설치하여 사용하되</a:t>
            </a:r>
            <a:r>
              <a:rPr lang="en-US" altLang="ko-KR" sz="1000" dirty="0">
                <a:latin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</a:rPr>
              <a:t>              </a:t>
            </a:r>
            <a:r>
              <a:rPr lang="ko-KR" altLang="en-US" sz="1000" dirty="0">
                <a:latin typeface="+mn-ea"/>
              </a:rPr>
              <a:t>불가피하게 중첩되는 구간은 </a:t>
            </a:r>
            <a:r>
              <a:rPr lang="ko-KR" altLang="en-US" sz="1000" dirty="0" err="1">
                <a:latin typeface="+mn-ea"/>
              </a:rPr>
              <a:t>제어선을</a:t>
            </a:r>
            <a:r>
              <a:rPr lang="ko-KR" altLang="en-US" sz="1000" dirty="0">
                <a:latin typeface="+mn-ea"/>
              </a:rPr>
              <a:t> </a:t>
            </a:r>
            <a:r>
              <a:rPr lang="ko-KR" altLang="en-US" sz="1000" dirty="0" err="1">
                <a:latin typeface="+mn-ea"/>
              </a:rPr>
              <a:t>노이즈</a:t>
            </a:r>
            <a:r>
              <a:rPr lang="ko-KR" altLang="en-US" sz="1000" dirty="0">
                <a:latin typeface="+mn-ea"/>
              </a:rPr>
              <a:t> 차단용 </a:t>
            </a:r>
            <a:r>
              <a:rPr lang="ko-KR" altLang="en-US" sz="1000" dirty="0" err="1">
                <a:latin typeface="+mn-ea"/>
              </a:rPr>
              <a:t>후크밴드를</a:t>
            </a:r>
            <a:r>
              <a:rPr lang="ko-KR" altLang="en-US" sz="1000" dirty="0">
                <a:latin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</a:rPr>
              <a:t>             설치하여  분리한다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</a:rPr>
              <a:t>    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⑪ </a:t>
            </a:r>
            <a:r>
              <a:rPr lang="en-US" altLang="ko-KR" sz="1000" dirty="0">
                <a:latin typeface="+mn-ea"/>
              </a:rPr>
              <a:t>DUCT</a:t>
            </a:r>
            <a:r>
              <a:rPr lang="ko-KR" altLang="en-US" sz="1000" dirty="0" err="1">
                <a:latin typeface="+mn-ea"/>
              </a:rPr>
              <a:t>이음부는</a:t>
            </a:r>
            <a:r>
              <a:rPr lang="ko-KR" altLang="en-US" sz="1000" dirty="0">
                <a:latin typeface="+mn-ea"/>
              </a:rPr>
              <a:t> 최소 </a:t>
            </a:r>
            <a:r>
              <a:rPr lang="ko-KR" altLang="en-US" sz="1000" dirty="0" err="1">
                <a:latin typeface="+mn-ea"/>
              </a:rPr>
              <a:t>한면이상</a:t>
            </a:r>
            <a:r>
              <a:rPr lang="ko-KR" altLang="en-US" sz="1000" dirty="0">
                <a:latin typeface="+mn-ea"/>
              </a:rPr>
              <a:t> 녹색 </a:t>
            </a:r>
            <a:r>
              <a:rPr lang="en-US" altLang="ko-KR" sz="1000" dirty="0">
                <a:latin typeface="+mn-ea"/>
              </a:rPr>
              <a:t>CABLE </a:t>
            </a:r>
            <a:r>
              <a:rPr lang="ko-KR" altLang="en-US" sz="1000" dirty="0" err="1">
                <a:latin typeface="+mn-ea"/>
              </a:rPr>
              <a:t>접지시공한다</a:t>
            </a:r>
            <a:r>
              <a:rPr lang="en-US" altLang="ko-KR" sz="1000" dirty="0">
                <a:latin typeface="+mn-ea"/>
              </a:rPr>
              <a:t>.(</a:t>
            </a:r>
            <a:r>
              <a:rPr lang="ko-KR" altLang="en-US" sz="1000" dirty="0" err="1">
                <a:latin typeface="+mn-ea"/>
              </a:rPr>
              <a:t>와셔</a:t>
            </a:r>
            <a:r>
              <a:rPr lang="en-US" altLang="ko-KR" sz="1000" dirty="0">
                <a:latin typeface="+mn-ea"/>
              </a:rPr>
              <a:t>,SPRING,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</a:rPr>
              <a:t>    </a:t>
            </a:r>
            <a:r>
              <a:rPr lang="en-US" altLang="ko-KR" sz="1000" dirty="0" smtClean="0">
                <a:latin typeface="+mn-ea"/>
              </a:rPr>
              <a:t>     </a:t>
            </a:r>
            <a:r>
              <a:rPr lang="en-US" altLang="ko-KR" sz="1000" dirty="0">
                <a:latin typeface="+mn-ea"/>
              </a:rPr>
              <a:t>I-MARK)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3.4.1.4</a:t>
            </a:r>
            <a:r>
              <a:rPr lang="en-US" altLang="ko-KR" sz="1000" dirty="0">
                <a:latin typeface="+mn-ea"/>
                <a:ea typeface="+mn-ea"/>
              </a:rPr>
              <a:t>. FLEXIBLE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①색상은 </a:t>
            </a:r>
            <a:r>
              <a:rPr lang="ko-KR" altLang="en-US" sz="1000" dirty="0">
                <a:latin typeface="+mn-ea"/>
                <a:ea typeface="+mn-ea"/>
              </a:rPr>
              <a:t>회색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검정색을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FLEXIBLE </a:t>
            </a:r>
            <a:r>
              <a:rPr lang="ko-KR" altLang="en-US" sz="1000" dirty="0">
                <a:latin typeface="+mn-ea"/>
                <a:ea typeface="+mn-ea"/>
              </a:rPr>
              <a:t>양단은 </a:t>
            </a:r>
            <a:r>
              <a:rPr lang="en-US" altLang="ko-KR" sz="1000" dirty="0">
                <a:latin typeface="+mn-ea"/>
                <a:ea typeface="+mn-ea"/>
              </a:rPr>
              <a:t>LOCKER</a:t>
            </a:r>
            <a:r>
              <a:rPr lang="ko-KR" altLang="en-US" sz="1000" dirty="0">
                <a:latin typeface="+mn-ea"/>
                <a:ea typeface="+mn-ea"/>
              </a:rPr>
              <a:t>를 사용하여 견고히 고정시킨다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③단면적의 </a:t>
            </a:r>
            <a:r>
              <a:rPr lang="en-US" altLang="ko-KR" sz="1000" dirty="0">
                <a:latin typeface="+mn-ea"/>
                <a:ea typeface="+mn-ea"/>
              </a:rPr>
              <a:t>2/3 </a:t>
            </a:r>
            <a:r>
              <a:rPr lang="ko-KR" altLang="en-US" sz="1000" dirty="0">
                <a:latin typeface="+mn-ea"/>
                <a:ea typeface="+mn-ea"/>
              </a:rPr>
              <a:t>이상 전선이 차지할 수 </a:t>
            </a:r>
            <a:r>
              <a:rPr lang="ko-KR" altLang="en-US" sz="1000" dirty="0" smtClean="0">
                <a:latin typeface="+mn-ea"/>
                <a:ea typeface="+mn-ea"/>
              </a:rPr>
              <a:t>없다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④약품을 </a:t>
            </a:r>
            <a:r>
              <a:rPr lang="ko-KR" altLang="en-US" sz="1000" dirty="0">
                <a:latin typeface="+mn-ea"/>
                <a:ea typeface="+mn-ea"/>
              </a:rPr>
              <a:t>사용하는 구간의 </a:t>
            </a:r>
            <a:r>
              <a:rPr lang="en-US" altLang="ko-KR" sz="1000" dirty="0">
                <a:latin typeface="+mn-ea"/>
                <a:ea typeface="+mn-ea"/>
              </a:rPr>
              <a:t>FLEXIBLE</a:t>
            </a:r>
            <a:r>
              <a:rPr lang="ko-KR" altLang="en-US" sz="1000" dirty="0">
                <a:latin typeface="+mn-ea"/>
                <a:ea typeface="+mn-ea"/>
              </a:rPr>
              <a:t>은 약품에 반응하지 않는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사용한다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3.4.1.5</a:t>
            </a:r>
            <a:r>
              <a:rPr lang="en-US" altLang="ko-KR" sz="1000" dirty="0">
                <a:latin typeface="+mn-ea"/>
                <a:ea typeface="+mn-ea"/>
              </a:rPr>
              <a:t>. NUMBERING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TAG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LOCAL</a:t>
            </a:r>
            <a:r>
              <a:rPr lang="ko-KR" altLang="en-US" sz="1000" dirty="0">
                <a:latin typeface="+mn-ea"/>
                <a:ea typeface="+mn-ea"/>
              </a:rPr>
              <a:t>배선</a:t>
            </a:r>
            <a:r>
              <a:rPr lang="en-US" altLang="ko-KR" sz="1000" dirty="0">
                <a:latin typeface="+mn-ea"/>
                <a:ea typeface="+mn-ea"/>
              </a:rPr>
              <a:t>,AIR HOSE</a:t>
            </a:r>
            <a:r>
              <a:rPr lang="ko-KR" altLang="en-US" sz="1000" dirty="0">
                <a:latin typeface="+mn-ea"/>
                <a:ea typeface="+mn-ea"/>
              </a:rPr>
              <a:t>에는 양단에 </a:t>
            </a:r>
            <a:r>
              <a:rPr lang="en-US" altLang="ko-KR" sz="1000" dirty="0">
                <a:latin typeface="+mn-ea"/>
                <a:ea typeface="+mn-ea"/>
              </a:rPr>
              <a:t>Numbering</a:t>
            </a:r>
            <a:r>
              <a:rPr lang="ko-KR" altLang="en-US" sz="1000" dirty="0">
                <a:latin typeface="+mn-ea"/>
                <a:ea typeface="+mn-ea"/>
              </a:rPr>
              <a:t>를 부착하고 도면에도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smtClean="0">
                <a:latin typeface="+mn-ea"/>
                <a:ea typeface="+mn-ea"/>
              </a:rPr>
              <a:t>표시한다</a:t>
            </a:r>
            <a:r>
              <a:rPr lang="en-US" altLang="ko-KR" sz="1000" smtClean="0">
                <a:latin typeface="+mn-ea"/>
                <a:ea typeface="+mn-ea"/>
              </a:rPr>
              <a:t>.</a:t>
            </a:r>
            <a:r>
              <a:rPr lang="en-US" altLang="ko-KR" sz="1000" smtClean="0">
                <a:latin typeface="+mn-ea"/>
                <a:ea typeface="+mn-ea"/>
              </a:rPr>
              <a:t>            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☞ </a:t>
            </a:r>
            <a:r>
              <a:rPr lang="ko-KR" altLang="en-US" sz="1000" dirty="0" err="1">
                <a:latin typeface="+mn-ea"/>
                <a:ea typeface="+mn-ea"/>
              </a:rPr>
              <a:t>전선번호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LOCAL</a:t>
            </a:r>
            <a:r>
              <a:rPr lang="ko-KR" altLang="en-US" sz="1000" dirty="0">
                <a:latin typeface="+mn-ea"/>
                <a:ea typeface="+mn-ea"/>
              </a:rPr>
              <a:t>에 사용된 </a:t>
            </a:r>
            <a:r>
              <a:rPr lang="en-US" altLang="ko-KR" sz="1000" dirty="0">
                <a:latin typeface="+mn-ea"/>
                <a:ea typeface="+mn-ea"/>
              </a:rPr>
              <a:t>I/0,OP,TB_BOX</a:t>
            </a:r>
            <a:r>
              <a:rPr lang="ko-KR" altLang="en-US" sz="1000" dirty="0">
                <a:latin typeface="+mn-ea"/>
                <a:ea typeface="+mn-ea"/>
              </a:rPr>
              <a:t>번호 또는 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등의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               번호 </a:t>
            </a:r>
            <a:r>
              <a:rPr lang="ko-KR" altLang="en-US" sz="1000" dirty="0">
                <a:latin typeface="+mn-ea"/>
                <a:ea typeface="+mn-ea"/>
              </a:rPr>
              <a:t>표기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smtClean="0">
                <a:latin typeface="+mn-ea"/>
                <a:ea typeface="+mn-ea"/>
              </a:rPr>
              <a:t>Numbering </a:t>
            </a:r>
            <a:r>
              <a:rPr lang="ko-KR" altLang="en-US" sz="1000" smtClean="0">
                <a:latin typeface="+mn-ea"/>
                <a:ea typeface="+mn-ea"/>
              </a:rPr>
              <a:t>표기시</a:t>
            </a: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백색</a:t>
            </a:r>
            <a:r>
              <a:rPr lang="en-US" altLang="ko-KR" sz="1000" smtClean="0">
                <a:latin typeface="+mn-ea"/>
                <a:ea typeface="+mn-ea"/>
              </a:rPr>
              <a:t>TUBE</a:t>
            </a:r>
            <a:r>
              <a:rPr lang="ko-KR" altLang="en-US" sz="1000" dirty="0">
                <a:latin typeface="+mn-ea"/>
                <a:ea typeface="+mn-ea"/>
              </a:rPr>
              <a:t>에 전압 및 그 용도가 명시되도록 한다</a:t>
            </a:r>
            <a:r>
              <a:rPr lang="en-US" altLang="ko-KR" sz="1000">
                <a:latin typeface="+mn-ea"/>
                <a:ea typeface="+mn-ea"/>
              </a:rPr>
              <a:t>.  </a:t>
            </a:r>
            <a:endParaRPr lang="en-US" altLang="ko-KR" sz="100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latin typeface="+mn-ea"/>
                <a:ea typeface="+mn-ea"/>
              </a:rPr>
              <a:t> </a:t>
            </a:r>
            <a:r>
              <a:rPr lang="en-US" altLang="ko-KR" sz="1000" smtClean="0">
                <a:latin typeface="+mn-ea"/>
                <a:ea typeface="+mn-ea"/>
              </a:rPr>
              <a:t>            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※ PLC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다중화설비의 경우 담당자 협의하에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TUBE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색상 변경 구분할 수</a:t>
            </a:r>
            <a:endParaRPr lang="en-US" altLang="ko-KR" sz="1000" smtClean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>
                <a:solidFill>
                  <a:srgbClr val="0000FF"/>
                </a:solidFill>
                <a:latin typeface="+mn-ea"/>
                <a:ea typeface="+mn-ea"/>
              </a:rPr>
              <a:t> </a:t>
            </a:r>
            <a:r>
              <a:rPr lang="en-US" altLang="ko-KR" sz="1000" smtClean="0">
                <a:solidFill>
                  <a:srgbClr val="0000FF"/>
                </a:solidFill>
                <a:latin typeface="+mn-ea"/>
                <a:ea typeface="+mn-ea"/>
              </a:rPr>
              <a:t>                </a:t>
            </a:r>
            <a:r>
              <a:rPr lang="ko-KR" altLang="en-US" sz="1000" smtClean="0">
                <a:solidFill>
                  <a:srgbClr val="0000FF"/>
                </a:solidFill>
                <a:latin typeface="+mn-ea"/>
                <a:ea typeface="+mn-ea"/>
              </a:rPr>
              <a:t>있음</a:t>
            </a:r>
            <a:endParaRPr lang="en-US" altLang="ko-KR" sz="1000" dirty="0">
              <a:solidFill>
                <a:srgbClr val="0000FF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ko-KR" altLang="en-US" sz="1000" dirty="0" err="1" smtClean="0">
                <a:latin typeface="+mn-ea"/>
                <a:ea typeface="+mn-ea"/>
              </a:rPr>
              <a:t>동일설비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內에 </a:t>
            </a:r>
            <a:r>
              <a:rPr lang="en-US" altLang="ko-KR" sz="1000" dirty="0">
                <a:latin typeface="+mn-ea"/>
                <a:ea typeface="+mn-ea"/>
              </a:rPr>
              <a:t>Multi PLC </a:t>
            </a:r>
            <a:r>
              <a:rPr lang="ko-KR" altLang="en-US" sz="1000" dirty="0">
                <a:latin typeface="+mn-ea"/>
                <a:ea typeface="+mn-ea"/>
              </a:rPr>
              <a:t>사용시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r>
              <a:rPr lang="en-US" altLang="ko-KR" sz="1000" dirty="0">
                <a:latin typeface="+mn-ea"/>
                <a:ea typeface="+mn-ea"/>
              </a:rPr>
              <a:t>I/O Tube </a:t>
            </a:r>
            <a:r>
              <a:rPr lang="ko-KR" altLang="en-US" sz="1000" dirty="0">
                <a:latin typeface="+mn-ea"/>
                <a:ea typeface="+mn-ea"/>
              </a:rPr>
              <a:t>색상을 구분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CC-Link </a:t>
            </a:r>
            <a:r>
              <a:rPr lang="ko-KR" altLang="en-US" sz="1000" dirty="0">
                <a:latin typeface="+mn-ea"/>
                <a:ea typeface="+mn-ea"/>
              </a:rPr>
              <a:t>통신 </a:t>
            </a:r>
            <a:r>
              <a:rPr lang="en-US" altLang="ko-KR" sz="1000" dirty="0">
                <a:latin typeface="+mn-ea"/>
                <a:ea typeface="+mn-ea"/>
              </a:rPr>
              <a:t>CABLE Numbering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To/From </a:t>
            </a:r>
            <a:r>
              <a:rPr lang="ko-KR" altLang="en-US" sz="1000" dirty="0">
                <a:latin typeface="+mn-ea"/>
                <a:ea typeface="+mn-ea"/>
              </a:rPr>
              <a:t>명확하게 표시 부착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→ </a:t>
            </a:r>
            <a:r>
              <a:rPr lang="ko-KR" altLang="en-US" sz="1000" dirty="0" err="1">
                <a:latin typeface="+mn-ea"/>
                <a:ea typeface="+mn-ea"/>
              </a:rPr>
              <a:t>제어부</a:t>
            </a:r>
            <a:r>
              <a:rPr lang="ko-KR" altLang="en-US" sz="1000" dirty="0">
                <a:latin typeface="+mn-ea"/>
                <a:ea typeface="+mn-ea"/>
              </a:rPr>
              <a:t> 도면에도 표시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⑤모든 </a:t>
            </a:r>
            <a:r>
              <a:rPr lang="en-US" altLang="ko-KR" sz="1000" dirty="0">
                <a:latin typeface="+mn-ea"/>
                <a:ea typeface="+mn-ea"/>
              </a:rPr>
              <a:t>LOCAL</a:t>
            </a:r>
            <a:r>
              <a:rPr lang="ko-KR" altLang="en-US" sz="1000" dirty="0">
                <a:latin typeface="+mn-ea"/>
                <a:ea typeface="+mn-ea"/>
              </a:rPr>
              <a:t>배선에는 일정한 간격으로 </a:t>
            </a:r>
            <a:r>
              <a:rPr lang="ko-KR" altLang="en-US" sz="1000" dirty="0" err="1">
                <a:latin typeface="+mn-ea"/>
                <a:ea typeface="+mn-ea"/>
              </a:rPr>
              <a:t>전선번호를</a:t>
            </a:r>
            <a:r>
              <a:rPr lang="ko-KR" altLang="en-US" sz="1000" dirty="0">
                <a:latin typeface="+mn-ea"/>
                <a:ea typeface="+mn-ea"/>
              </a:rPr>
              <a:t> 표시하여 보전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작업자가 </a:t>
            </a:r>
            <a:r>
              <a:rPr lang="ko-KR" altLang="en-US" sz="1000" dirty="0">
                <a:latin typeface="+mn-ea"/>
                <a:ea typeface="+mn-ea"/>
              </a:rPr>
              <a:t>식별이 용이하게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☞ </a:t>
            </a:r>
            <a:r>
              <a:rPr lang="ko-KR" altLang="en-US" sz="1000" dirty="0" err="1">
                <a:latin typeface="+mn-ea"/>
                <a:ea typeface="+mn-ea"/>
              </a:rPr>
              <a:t>전선번호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LOCAL</a:t>
            </a:r>
            <a:r>
              <a:rPr lang="ko-KR" altLang="en-US" sz="1000" dirty="0">
                <a:latin typeface="+mn-ea"/>
                <a:ea typeface="+mn-ea"/>
              </a:rPr>
              <a:t>에 사용된 </a:t>
            </a:r>
            <a:r>
              <a:rPr lang="en-US" altLang="ko-KR" sz="1000" dirty="0">
                <a:latin typeface="+mn-ea"/>
                <a:ea typeface="+mn-ea"/>
              </a:rPr>
              <a:t>OP/TB</a:t>
            </a:r>
            <a:r>
              <a:rPr lang="ko-KR" altLang="en-US" sz="1000" dirty="0">
                <a:latin typeface="+mn-ea"/>
                <a:ea typeface="+mn-ea"/>
              </a:rPr>
              <a:t>번호 또는 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등의 번호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NUMBERING </a:t>
            </a:r>
            <a:r>
              <a:rPr lang="ko-KR" altLang="en-US" sz="1000" err="1">
                <a:latin typeface="+mn-ea"/>
                <a:ea typeface="+mn-ea"/>
              </a:rPr>
              <a:t>표기시</a:t>
            </a:r>
            <a:r>
              <a:rPr lang="ko-KR" altLang="en-US" sz="100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백색</a:t>
            </a:r>
            <a:r>
              <a:rPr lang="en-US" altLang="ko-KR" sz="1000" smtClean="0">
                <a:latin typeface="+mn-ea"/>
                <a:ea typeface="+mn-ea"/>
              </a:rPr>
              <a:t>TUBE</a:t>
            </a:r>
            <a:r>
              <a:rPr lang="ko-KR" altLang="en-US" sz="1000" dirty="0">
                <a:latin typeface="+mn-ea"/>
                <a:ea typeface="+mn-ea"/>
              </a:rPr>
              <a:t>에 전압 및 그 용도가 명시되도록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NUMBERING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TAG</a:t>
            </a:r>
            <a:r>
              <a:rPr lang="ko-KR" altLang="en-US" sz="1000" dirty="0">
                <a:latin typeface="+mn-ea"/>
                <a:ea typeface="+mn-ea"/>
              </a:rPr>
              <a:t>는 잘 보이도록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3.4.1.6</a:t>
            </a:r>
            <a:r>
              <a:rPr lang="en-US" altLang="ko-KR" sz="1000" dirty="0">
                <a:latin typeface="+mn-ea"/>
                <a:ea typeface="+mn-ea"/>
              </a:rPr>
              <a:t>. CONNECTOR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①반드시 </a:t>
            </a:r>
            <a:r>
              <a:rPr lang="ko-KR" altLang="en-US" sz="1000" dirty="0">
                <a:latin typeface="+mn-ea"/>
                <a:ea typeface="+mn-ea"/>
              </a:rPr>
              <a:t>양측</a:t>
            </a:r>
            <a:r>
              <a:rPr lang="en-US" altLang="ko-KR" sz="1000" dirty="0">
                <a:latin typeface="+mn-ea"/>
                <a:ea typeface="+mn-ea"/>
              </a:rPr>
              <a:t>(♂ ♀)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PIN </a:t>
            </a:r>
            <a:r>
              <a:rPr lang="ko-KR" altLang="en-US" sz="1000" dirty="0">
                <a:latin typeface="+mn-ea"/>
                <a:ea typeface="+mn-ea"/>
              </a:rPr>
              <a:t>번호와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접속도를</a:t>
            </a:r>
            <a:r>
              <a:rPr lang="ko-KR" altLang="en-US" sz="1000" dirty="0">
                <a:latin typeface="+mn-ea"/>
                <a:ea typeface="+mn-ea"/>
              </a:rPr>
              <a:t> 제출한다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    ②빈번한 </a:t>
            </a:r>
            <a:r>
              <a:rPr lang="ko-KR" altLang="en-US" sz="1000" dirty="0" err="1">
                <a:latin typeface="+mn-ea"/>
                <a:ea typeface="+mn-ea"/>
              </a:rPr>
              <a:t>착탈이</a:t>
            </a:r>
            <a:r>
              <a:rPr lang="ko-KR" altLang="en-US" sz="1000" dirty="0">
                <a:latin typeface="+mn-ea"/>
                <a:ea typeface="+mn-ea"/>
              </a:rPr>
              <a:t> 필요한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의 접속에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SCREW </a:t>
            </a:r>
            <a:r>
              <a:rPr lang="ko-KR" altLang="en-US" sz="1000" dirty="0">
                <a:latin typeface="+mn-ea"/>
                <a:ea typeface="+mn-ea"/>
              </a:rPr>
              <a:t>형식으로 고정할 수 있는 것을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④</a:t>
            </a:r>
            <a:r>
              <a:rPr lang="ko-KR" altLang="en-US" sz="1000" dirty="0" err="1" smtClean="0">
                <a:latin typeface="+mn-ea"/>
                <a:ea typeface="+mn-ea"/>
              </a:rPr>
              <a:t>동일형태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여러 개의 </a:t>
            </a:r>
            <a:r>
              <a:rPr lang="en-US" altLang="ko-KR" sz="1000" dirty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가 나열되는 경우 ♂ ♀로 번갈아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가며 </a:t>
            </a:r>
            <a:r>
              <a:rPr lang="ko-KR" altLang="en-US" sz="1000" dirty="0">
                <a:latin typeface="+mn-ea"/>
                <a:ea typeface="+mn-ea"/>
              </a:rPr>
              <a:t>설치한다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양측에 명판을 견고히 부착한다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ko-KR" altLang="en-US" sz="1000" dirty="0" err="1" smtClean="0">
                <a:latin typeface="+mn-ea"/>
                <a:ea typeface="+mn-ea"/>
              </a:rPr>
              <a:t>로보트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핸드부</a:t>
            </a:r>
            <a:r>
              <a:rPr lang="ko-KR" altLang="en-US" sz="1000" dirty="0">
                <a:latin typeface="+mn-ea"/>
                <a:ea typeface="+mn-ea"/>
              </a:rPr>
              <a:t> 또한 </a:t>
            </a:r>
            <a:r>
              <a:rPr lang="ko-KR" altLang="en-US" sz="1000" dirty="0" err="1">
                <a:latin typeface="+mn-ea"/>
                <a:ea typeface="+mn-ea"/>
              </a:rPr>
              <a:t>단자대</a:t>
            </a:r>
            <a:r>
              <a:rPr lang="ko-KR" altLang="en-US" sz="1000" dirty="0">
                <a:latin typeface="+mn-ea"/>
                <a:ea typeface="+mn-ea"/>
              </a:rPr>
              <a:t> 사용을 기본으로 한다</a:t>
            </a:r>
          </a:p>
        </p:txBody>
      </p:sp>
    </p:spTree>
    <p:extLst>
      <p:ext uri="{BB962C8B-B14F-4D97-AF65-F5344CB8AC3E}">
        <p14:creationId xmlns:p14="http://schemas.microsoft.com/office/powerpoint/2010/main" val="29464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927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3.4.1.7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배선 시 주의사항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①</a:t>
            </a:r>
            <a:r>
              <a:rPr lang="en-US" altLang="ko-KR" sz="1000" dirty="0" smtClean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개의 터미널 단자에는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초과 단자를 접속할 수 없다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TB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에서의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 배선 </a:t>
            </a:r>
            <a:r>
              <a:rPr lang="en-US" altLang="ko-KR" sz="1000" dirty="0">
                <a:latin typeface="+mn-ea"/>
                <a:ea typeface="+mn-ea"/>
              </a:rPr>
              <a:t>3M</a:t>
            </a:r>
            <a:r>
              <a:rPr lang="ko-KR" altLang="en-US" sz="1000" dirty="0">
                <a:latin typeface="+mn-ea"/>
                <a:ea typeface="+mn-ea"/>
              </a:rPr>
              <a:t>를 넘을 수 없다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배선은 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1M</a:t>
            </a:r>
            <a:r>
              <a:rPr lang="ko-KR" altLang="en-US" sz="1000" dirty="0">
                <a:latin typeface="+mn-ea"/>
                <a:ea typeface="+mn-ea"/>
              </a:rPr>
              <a:t>이내에 </a:t>
            </a:r>
            <a:r>
              <a:rPr lang="ko-KR" altLang="en-US" sz="1000" dirty="0" err="1">
                <a:latin typeface="+mn-ea"/>
                <a:ea typeface="+mn-ea"/>
              </a:rPr>
              <a:t>단자함을</a:t>
            </a:r>
            <a:r>
              <a:rPr lang="ko-KR" altLang="en-US" sz="1000" dirty="0">
                <a:latin typeface="+mn-ea"/>
                <a:ea typeface="+mn-ea"/>
              </a:rPr>
              <a:t> 부착한다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 err="1">
                <a:latin typeface="+mn-ea"/>
                <a:ea typeface="+mn-ea"/>
              </a:rPr>
              <a:t>층구조</a:t>
            </a:r>
            <a:r>
              <a:rPr lang="ko-KR" altLang="en-US" sz="1000" dirty="0">
                <a:latin typeface="+mn-ea"/>
                <a:ea typeface="+mn-ea"/>
              </a:rPr>
              <a:t> 사용금지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④전선의 </a:t>
            </a:r>
            <a:r>
              <a:rPr lang="ko-KR" altLang="en-US" sz="1000" dirty="0">
                <a:latin typeface="+mn-ea"/>
                <a:ea typeface="+mn-ea"/>
              </a:rPr>
              <a:t>접속은 </a:t>
            </a:r>
            <a:r>
              <a:rPr lang="ko-KR" altLang="en-US" sz="1000" dirty="0" err="1">
                <a:latin typeface="+mn-ea"/>
                <a:ea typeface="+mn-ea"/>
              </a:rPr>
              <a:t>단자함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차에서만 가능하다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⑤</a:t>
            </a:r>
            <a:r>
              <a:rPr lang="en-US" altLang="ko-KR" sz="1000" dirty="0" smtClean="0">
                <a:latin typeface="+mn-ea"/>
                <a:ea typeface="+mn-ea"/>
              </a:rPr>
              <a:t>INTERFACE </a:t>
            </a:r>
            <a:r>
              <a:rPr lang="ko-KR" altLang="en-US" sz="1000" dirty="0">
                <a:latin typeface="+mn-ea"/>
                <a:ea typeface="+mn-ea"/>
              </a:rPr>
              <a:t>전선 등 중요한 </a:t>
            </a:r>
            <a:r>
              <a:rPr lang="ko-KR" altLang="en-US" sz="1000" dirty="0" err="1">
                <a:latin typeface="+mn-ea"/>
                <a:ea typeface="+mn-ea"/>
              </a:rPr>
              <a:t>통신기능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계측용</a:t>
            </a:r>
            <a:r>
              <a:rPr lang="ko-KR" altLang="en-US" sz="1000" dirty="0">
                <a:latin typeface="+mn-ea"/>
                <a:ea typeface="+mn-ea"/>
              </a:rPr>
              <a:t> 전선은 전용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혹은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en-US" altLang="ko-KR" sz="1000" dirty="0">
                <a:latin typeface="+mn-ea"/>
                <a:ea typeface="+mn-ea"/>
              </a:rPr>
              <a:t>TWIST </a:t>
            </a:r>
            <a:r>
              <a:rPr lang="ko-KR" altLang="en-US" sz="1000" dirty="0" err="1">
                <a:latin typeface="+mn-ea"/>
                <a:ea typeface="+mn-ea"/>
              </a:rPr>
              <a:t>차폐전선을</a:t>
            </a:r>
            <a:r>
              <a:rPr lang="ko-KR" altLang="en-US" sz="1000" dirty="0">
                <a:latin typeface="+mn-ea"/>
                <a:ea typeface="+mn-ea"/>
              </a:rPr>
              <a:t> 사용한다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⑥</a:t>
            </a:r>
            <a:r>
              <a:rPr lang="en-US" altLang="ko-KR" sz="1000" dirty="0" smtClean="0">
                <a:latin typeface="+mn-ea"/>
                <a:ea typeface="+mn-ea"/>
              </a:rPr>
              <a:t>DUCT </a:t>
            </a:r>
            <a:r>
              <a:rPr lang="ko-KR" altLang="en-US" sz="1000" dirty="0">
                <a:latin typeface="+mn-ea"/>
                <a:ea typeface="+mn-ea"/>
              </a:rPr>
              <a:t>내부에서 전선 결속은 할 수 없다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⑦</a:t>
            </a:r>
            <a:r>
              <a:rPr lang="en-US" altLang="ko-KR" sz="1000" dirty="0" smtClean="0">
                <a:latin typeface="+mn-ea"/>
                <a:ea typeface="+mn-ea"/>
              </a:rPr>
              <a:t>SOLENOIDE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결선방법은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결선방법에</a:t>
            </a:r>
            <a:r>
              <a:rPr lang="ko-KR" altLang="en-US" sz="1000" dirty="0">
                <a:latin typeface="+mn-ea"/>
                <a:ea typeface="+mn-ea"/>
              </a:rPr>
              <a:t> 준해 시행하며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수동조작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SWITCH</a:t>
            </a:r>
            <a:r>
              <a:rPr lang="ko-KR" altLang="en-US" sz="1000" dirty="0">
                <a:latin typeface="+mn-ea"/>
                <a:ea typeface="+mn-ea"/>
              </a:rPr>
              <a:t>와 동작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>
                <a:latin typeface="+mn-ea"/>
                <a:ea typeface="+mn-ea"/>
              </a:rPr>
              <a:t>의 조작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확인이 용이하도록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⑧</a:t>
            </a:r>
            <a:r>
              <a:rPr lang="en-US" altLang="ko-KR" sz="1000" dirty="0" smtClean="0">
                <a:latin typeface="+mn-ea"/>
                <a:ea typeface="+mn-ea"/>
              </a:rPr>
              <a:t>HEATER </a:t>
            </a:r>
            <a:r>
              <a:rPr lang="ko-KR" altLang="en-US" sz="1000" dirty="0">
                <a:latin typeface="+mn-ea"/>
                <a:ea typeface="+mn-ea"/>
              </a:rPr>
              <a:t>및 대용량 </a:t>
            </a:r>
            <a:r>
              <a:rPr lang="en-US" altLang="ko-KR" sz="1000" dirty="0">
                <a:latin typeface="+mn-ea"/>
                <a:ea typeface="+mn-ea"/>
              </a:rPr>
              <a:t>MOTOR(50A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등에 사용하는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C/P</a:t>
            </a:r>
            <a:r>
              <a:rPr lang="ko-KR" altLang="en-US" sz="1000" dirty="0">
                <a:latin typeface="+mn-ea"/>
                <a:ea typeface="+mn-ea"/>
              </a:rPr>
              <a:t>측과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LOCAL</a:t>
            </a:r>
            <a:r>
              <a:rPr lang="ko-KR" altLang="en-US" sz="1000" dirty="0">
                <a:latin typeface="+mn-ea"/>
                <a:ea typeface="+mn-ea"/>
              </a:rPr>
              <a:t>단말 측에는 </a:t>
            </a:r>
            <a:r>
              <a:rPr lang="en-US" altLang="ko-KR" sz="1000" dirty="0">
                <a:latin typeface="+mn-ea"/>
                <a:ea typeface="+mn-ea"/>
              </a:rPr>
              <a:t>THERMO LABEL</a:t>
            </a:r>
            <a:r>
              <a:rPr lang="ko-KR" altLang="en-US" sz="1000" dirty="0">
                <a:latin typeface="+mn-ea"/>
                <a:ea typeface="+mn-ea"/>
              </a:rPr>
              <a:t>을 부착한다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(</a:t>
            </a:r>
            <a:r>
              <a:rPr lang="en-US" altLang="ko-KR" sz="1000" dirty="0">
                <a:latin typeface="+mn-ea"/>
                <a:ea typeface="+mn-ea"/>
              </a:rPr>
              <a:t>THERMO LABEL:</a:t>
            </a:r>
            <a:r>
              <a:rPr lang="ko-KR" altLang="en-US" sz="1000" dirty="0">
                <a:latin typeface="+mn-ea"/>
                <a:ea typeface="+mn-ea"/>
              </a:rPr>
              <a:t>온도 표시용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⑨모든 </a:t>
            </a:r>
            <a:r>
              <a:rPr lang="ko-KR" altLang="en-US" sz="1000" dirty="0" err="1">
                <a:latin typeface="+mn-ea"/>
                <a:ea typeface="+mn-ea"/>
              </a:rPr>
              <a:t>배선공사는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전용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나 </a:t>
            </a:r>
            <a:r>
              <a:rPr lang="ko-KR" altLang="en-US" sz="1000" dirty="0" err="1">
                <a:latin typeface="+mn-ea"/>
                <a:ea typeface="+mn-ea"/>
              </a:rPr>
              <a:t>전선관을</a:t>
            </a:r>
            <a:r>
              <a:rPr lang="ko-KR" altLang="en-US" sz="1000" dirty="0">
                <a:latin typeface="+mn-ea"/>
                <a:ea typeface="+mn-ea"/>
              </a:rPr>
              <a:t> 사용하되 부득이한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          경우는 </a:t>
            </a:r>
            <a:r>
              <a:rPr lang="en-US" altLang="ko-KR" sz="1000" dirty="0">
                <a:latin typeface="+mn-ea"/>
                <a:ea typeface="+mn-ea"/>
              </a:rPr>
              <a:t>FLEXIBLE</a:t>
            </a:r>
            <a:r>
              <a:rPr lang="ko-KR" altLang="en-US" sz="1000" dirty="0">
                <a:latin typeface="+mn-ea"/>
                <a:ea typeface="+mn-ea"/>
              </a:rPr>
              <a:t>를 시공하여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를 보호한다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⑩대용량 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7</a:t>
            </a:r>
            <a:r>
              <a:rPr lang="ko-KR" altLang="en-US" sz="1000" dirty="0">
                <a:latin typeface="+mn-ea"/>
                <a:ea typeface="+mn-ea"/>
              </a:rPr>
              <a:t>일 경과 후 볼트를 재조임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⑪통신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처리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         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①통신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용 </a:t>
            </a:r>
            <a:r>
              <a:rPr lang="en-US" altLang="ko-KR" sz="1000" dirty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등은 당사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보전협의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승인을 받은 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           사용한다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전용 </a:t>
            </a:r>
            <a:r>
              <a:rPr lang="en-US" altLang="ko-KR" sz="1000" dirty="0">
                <a:latin typeface="+mn-ea"/>
                <a:ea typeface="+mn-ea"/>
              </a:rPr>
              <a:t>CONNECTOR,</a:t>
            </a:r>
            <a:r>
              <a:rPr lang="ko-KR" altLang="en-US" sz="1000" dirty="0">
                <a:latin typeface="+mn-ea"/>
                <a:ea typeface="+mn-ea"/>
              </a:rPr>
              <a:t>전용 압착기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전용</a:t>
            </a:r>
            <a:r>
              <a:rPr lang="en-US" altLang="ko-KR" sz="1000" dirty="0">
                <a:latin typeface="+mn-ea"/>
                <a:ea typeface="+mn-ea"/>
              </a:rPr>
              <a:t>CABLE)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″</a:t>
            </a:r>
            <a:r>
              <a:rPr lang="en-US" altLang="ko-KR" sz="1000" dirty="0">
                <a:latin typeface="+mn-ea"/>
                <a:ea typeface="+mn-ea"/>
              </a:rPr>
              <a:t>T″</a:t>
            </a:r>
            <a:r>
              <a:rPr lang="ko-KR" altLang="en-US" sz="1000" dirty="0">
                <a:latin typeface="+mn-ea"/>
                <a:ea typeface="+mn-ea"/>
              </a:rPr>
              <a:t>자형 </a:t>
            </a:r>
            <a:r>
              <a:rPr lang="en-US" altLang="ko-KR" sz="1000" dirty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는 조립식이 아닌 일체형을 사용한다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③모든 </a:t>
            </a:r>
            <a:r>
              <a:rPr lang="ko-KR" altLang="en-US" sz="1000" dirty="0">
                <a:latin typeface="+mn-ea"/>
                <a:ea typeface="+mn-ea"/>
              </a:rPr>
              <a:t>통신 </a:t>
            </a:r>
            <a:r>
              <a:rPr lang="en-US" altLang="ko-KR" sz="1000" dirty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등은 </a:t>
            </a:r>
            <a:r>
              <a:rPr lang="en-US" altLang="ko-KR" sz="1000" dirty="0">
                <a:latin typeface="+mn-ea"/>
                <a:ea typeface="+mn-ea"/>
              </a:rPr>
              <a:t>SHIELD</a:t>
            </a:r>
            <a:r>
              <a:rPr lang="ko-KR" altLang="en-US" sz="1000" dirty="0">
                <a:latin typeface="+mn-ea"/>
                <a:ea typeface="+mn-ea"/>
              </a:rPr>
              <a:t>선 처리를 규격에 </a:t>
            </a:r>
            <a:r>
              <a:rPr lang="ko-KR" altLang="en-US" sz="1000" dirty="0" smtClean="0">
                <a:latin typeface="+mn-ea"/>
                <a:ea typeface="+mn-ea"/>
              </a:rPr>
              <a:t>의하여 시행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</a:t>
            </a:r>
            <a:r>
              <a:rPr lang="ko-KR" altLang="en-US" sz="1000" dirty="0" smtClean="0">
                <a:latin typeface="+mn-ea"/>
                <a:ea typeface="+mn-ea"/>
              </a:rPr>
              <a:t>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부에 </a:t>
            </a:r>
            <a:r>
              <a:rPr lang="en-US" altLang="ko-KR" sz="1000" dirty="0">
                <a:latin typeface="+mn-ea"/>
                <a:ea typeface="+mn-ea"/>
              </a:rPr>
              <a:t>NOISE</a:t>
            </a:r>
            <a:r>
              <a:rPr lang="ko-KR" altLang="en-US" sz="1000" dirty="0">
                <a:latin typeface="+mn-ea"/>
                <a:ea typeface="+mn-ea"/>
              </a:rPr>
              <a:t>방지를 위한 차폐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CONNECTOR</a:t>
            </a:r>
            <a:r>
              <a:rPr lang="ko-KR" altLang="en-US" sz="1000" dirty="0">
                <a:latin typeface="+mn-ea"/>
                <a:ea typeface="+mn-ea"/>
              </a:rPr>
              <a:t>의 처짐을 방지하기위해 지지대를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⑤통신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페라이트</a:t>
            </a:r>
            <a:r>
              <a:rPr lang="ko-KR" altLang="en-US" sz="1000" dirty="0">
                <a:latin typeface="+mn-ea"/>
                <a:ea typeface="+mn-ea"/>
              </a:rPr>
              <a:t> 코어를 설치하여 </a:t>
            </a:r>
            <a:r>
              <a:rPr lang="en-US" altLang="ko-KR" sz="1000" dirty="0">
                <a:latin typeface="+mn-ea"/>
                <a:ea typeface="+mn-ea"/>
              </a:rPr>
              <a:t>NOISE</a:t>
            </a:r>
            <a:r>
              <a:rPr lang="ko-KR" altLang="en-US" sz="1000" dirty="0">
                <a:latin typeface="+mn-ea"/>
                <a:ea typeface="+mn-ea"/>
              </a:rPr>
              <a:t>을 차단한다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⑪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ko-KR" altLang="en-US" sz="1000" dirty="0" err="1" smtClean="0">
                <a:latin typeface="+mn-ea"/>
                <a:ea typeface="+mn-ea"/>
              </a:rPr>
              <a:t>유동부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CC</a:t>
            </a:r>
            <a:r>
              <a:rPr lang="ko-KR" altLang="en-US" sz="1000" dirty="0">
                <a:latin typeface="+mn-ea"/>
                <a:ea typeface="+mn-ea"/>
              </a:rPr>
              <a:t>링크 </a:t>
            </a:r>
            <a:r>
              <a:rPr lang="ko-KR" altLang="en-US" sz="1000" dirty="0" err="1">
                <a:latin typeface="+mn-ea"/>
                <a:ea typeface="+mn-ea"/>
              </a:rPr>
              <a:t>이더넷</a:t>
            </a:r>
            <a:r>
              <a:rPr lang="ko-KR" altLang="en-US" sz="1000" dirty="0">
                <a:latin typeface="+mn-ea"/>
                <a:ea typeface="+mn-ea"/>
              </a:rPr>
              <a:t> 케이블 유동형 케이블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⑫각종 </a:t>
            </a:r>
            <a:r>
              <a:rPr lang="ko-KR" altLang="en-US" sz="1000" dirty="0">
                <a:latin typeface="+mn-ea"/>
                <a:ea typeface="+mn-ea"/>
              </a:rPr>
              <a:t>급전 </a:t>
            </a:r>
            <a:r>
              <a:rPr lang="en-US" altLang="ko-KR" sz="1000" dirty="0">
                <a:latin typeface="+mn-ea"/>
                <a:ea typeface="+mn-ea"/>
              </a:rPr>
              <a:t>RAIL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BRUSH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배선고정은</a:t>
            </a:r>
            <a:r>
              <a:rPr lang="ko-KR" altLang="en-US" sz="1000" dirty="0">
                <a:latin typeface="+mn-ea"/>
                <a:ea typeface="+mn-ea"/>
              </a:rPr>
              <a:t> 최소한 </a:t>
            </a:r>
            <a:r>
              <a:rPr lang="en-US" altLang="ko-KR" sz="1000" dirty="0">
                <a:latin typeface="+mn-ea"/>
                <a:ea typeface="+mn-ea"/>
              </a:rPr>
              <a:t>1LINE</a:t>
            </a:r>
            <a:r>
              <a:rPr lang="ko-KR" altLang="en-US" sz="1000" dirty="0">
                <a:latin typeface="+mn-ea"/>
                <a:ea typeface="+mn-ea"/>
              </a:rPr>
              <a:t>당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개소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이상으로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⑬</a:t>
            </a:r>
            <a:r>
              <a:rPr lang="ko-KR" altLang="en-US" sz="1000" dirty="0" err="1" smtClean="0">
                <a:latin typeface="+mn-ea"/>
                <a:ea typeface="+mn-ea"/>
              </a:rPr>
              <a:t>물류부분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가대차류</a:t>
            </a:r>
            <a:r>
              <a:rPr lang="ko-KR" altLang="en-US" sz="1000" dirty="0">
                <a:latin typeface="+mn-ea"/>
                <a:ea typeface="+mn-ea"/>
              </a:rPr>
              <a:t> 등 이동이 많은 장소의 </a:t>
            </a:r>
            <a:r>
              <a:rPr lang="en-US" altLang="ko-KR" sz="1000" dirty="0">
                <a:latin typeface="+mn-ea"/>
                <a:ea typeface="+mn-ea"/>
              </a:rPr>
              <a:t>C/P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ko-KR" altLang="en-US" sz="1000" dirty="0" err="1">
                <a:latin typeface="+mn-ea"/>
                <a:ea typeface="+mn-ea"/>
              </a:rPr>
              <a:t>매입형</a:t>
            </a:r>
            <a:r>
              <a:rPr lang="ko-KR" altLang="en-US" sz="1000" dirty="0">
                <a:latin typeface="+mn-ea"/>
                <a:ea typeface="+mn-ea"/>
              </a:rPr>
              <a:t> 구조로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⑭조작 </a:t>
            </a:r>
            <a:r>
              <a:rPr lang="en-US" altLang="ko-KR" sz="1000" dirty="0">
                <a:latin typeface="+mn-ea"/>
                <a:ea typeface="+mn-ea"/>
              </a:rPr>
              <a:t>SWITCH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작업성을</a:t>
            </a:r>
            <a:r>
              <a:rPr lang="ko-KR" altLang="en-US" sz="1000" dirty="0">
                <a:latin typeface="+mn-ea"/>
                <a:ea typeface="+mn-ea"/>
              </a:rPr>
              <a:t> 고려하여 </a:t>
            </a:r>
            <a:r>
              <a:rPr lang="en-US" altLang="ko-KR" sz="1000" dirty="0">
                <a:latin typeface="+mn-ea"/>
                <a:ea typeface="+mn-ea"/>
              </a:rPr>
              <a:t>700mm </a:t>
            </a:r>
            <a:r>
              <a:rPr lang="ko-KR" altLang="en-US" sz="1000" dirty="0" err="1">
                <a:latin typeface="+mn-ea"/>
                <a:ea typeface="+mn-ea"/>
              </a:rPr>
              <a:t>이상되는</a:t>
            </a:r>
            <a:r>
              <a:rPr lang="ko-KR" altLang="en-US" sz="1000" dirty="0">
                <a:latin typeface="+mn-ea"/>
                <a:ea typeface="+mn-ea"/>
              </a:rPr>
              <a:t> 곳에 설치한다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⑮모든 </a:t>
            </a:r>
            <a:r>
              <a:rPr lang="ko-KR" altLang="en-US" sz="1000" dirty="0">
                <a:latin typeface="+mn-ea"/>
                <a:ea typeface="+mn-ea"/>
              </a:rPr>
              <a:t>배선은 직각과 평행이 되도록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중간에 연결되어서는 </a:t>
            </a:r>
            <a:r>
              <a:rPr lang="ko-KR" altLang="en-US" sz="1000" dirty="0" smtClean="0">
                <a:latin typeface="+mn-ea"/>
                <a:ea typeface="+mn-ea"/>
              </a:rPr>
              <a:t>안된다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err="1" smtClean="0">
                <a:latin typeface="+mn-ea"/>
                <a:ea typeface="+mn-ea"/>
              </a:rPr>
              <a:t>압착단자는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14㎟ </a:t>
            </a:r>
            <a:r>
              <a:rPr lang="ko-KR" altLang="en-US" sz="1000" dirty="0">
                <a:latin typeface="+mn-ea"/>
                <a:ea typeface="+mn-ea"/>
              </a:rPr>
              <a:t>이상은 </a:t>
            </a:r>
            <a:r>
              <a:rPr lang="ko-KR" altLang="en-US" sz="1000" dirty="0" err="1">
                <a:latin typeface="+mn-ea"/>
                <a:ea typeface="+mn-ea"/>
              </a:rPr>
              <a:t>동관단자를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          (</a:t>
            </a:r>
            <a:r>
              <a:rPr lang="ko-KR" altLang="en-US" sz="1000" dirty="0" err="1">
                <a:latin typeface="+mn-ea"/>
                <a:ea typeface="+mn-ea"/>
              </a:rPr>
              <a:t>동관단자</a:t>
            </a:r>
            <a:r>
              <a:rPr lang="ko-KR" altLang="en-US" sz="1000" dirty="0">
                <a:latin typeface="+mn-ea"/>
                <a:ea typeface="+mn-ea"/>
              </a:rPr>
              <a:t> 사용시 전용 압착기 사용할 것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800" dirty="0" smtClean="0">
                <a:latin typeface="MS Gothic" panose="020B0609070205080204" pitchFamily="49" charset="-128"/>
                <a:ea typeface="+mn-ea"/>
              </a:rPr>
              <a:t>⑯</a:t>
            </a:r>
            <a:r>
              <a:rPr lang="ko-KR" altLang="en-US" sz="1000" dirty="0" err="1" smtClean="0">
                <a:latin typeface="+mn-ea"/>
                <a:ea typeface="+mn-ea"/>
              </a:rPr>
              <a:t>단자대는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20A </a:t>
            </a:r>
            <a:r>
              <a:rPr lang="ko-KR" altLang="en-US" sz="1000" dirty="0">
                <a:latin typeface="+mn-ea"/>
                <a:ea typeface="+mn-ea"/>
              </a:rPr>
              <a:t>이내는 조립식을 사용하여도 무방하나 </a:t>
            </a:r>
            <a:r>
              <a:rPr lang="en-US" altLang="ko-KR" sz="1000" dirty="0">
                <a:latin typeface="+mn-ea"/>
                <a:ea typeface="+mn-ea"/>
              </a:rPr>
              <a:t>20A</a:t>
            </a:r>
            <a:r>
              <a:rPr lang="ko-KR" altLang="en-US" sz="1000" dirty="0">
                <a:latin typeface="+mn-ea"/>
                <a:ea typeface="+mn-ea"/>
              </a:rPr>
              <a:t>이상은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고정식으로 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</a:t>
            </a:r>
            <a:r>
              <a:rPr lang="ko-KR" altLang="en-US" sz="800" dirty="0" smtClean="0">
                <a:latin typeface="MS Gothic" panose="020B0609070205080204" pitchFamily="49" charset="-128"/>
                <a:ea typeface="+mn-ea"/>
              </a:rPr>
              <a:t>⑰</a:t>
            </a:r>
            <a:r>
              <a:rPr lang="ko-KR" altLang="en-US" sz="1000" dirty="0" smtClean="0">
                <a:latin typeface="+mn-ea"/>
                <a:ea typeface="+mn-ea"/>
              </a:rPr>
              <a:t>모든 </a:t>
            </a:r>
            <a:r>
              <a:rPr lang="ko-KR" altLang="en-US" sz="1000" dirty="0">
                <a:latin typeface="+mn-ea"/>
                <a:ea typeface="+mn-ea"/>
              </a:rPr>
              <a:t>배선에는 </a:t>
            </a:r>
            <a:r>
              <a:rPr lang="en-US" altLang="ko-KR" sz="1000" dirty="0">
                <a:latin typeface="+mn-ea"/>
                <a:ea typeface="+mn-ea"/>
              </a:rPr>
              <a:t>MARKING TUBE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NUMBER</a:t>
            </a:r>
            <a:r>
              <a:rPr lang="ko-KR" altLang="en-US" sz="1000" dirty="0">
                <a:latin typeface="+mn-ea"/>
                <a:ea typeface="+mn-ea"/>
              </a:rPr>
              <a:t>를 부착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800" dirty="0" smtClean="0">
                <a:latin typeface="MS UI Gothic" panose="020B0600070205080204" pitchFamily="34" charset="-128"/>
                <a:ea typeface="+mn-ea"/>
              </a:rPr>
              <a:t>⑱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와 연결되는 부분은 </a:t>
            </a:r>
            <a:r>
              <a:rPr lang="en-US" altLang="ko-KR" sz="1000" dirty="0">
                <a:latin typeface="+mn-ea"/>
                <a:ea typeface="+mn-ea"/>
              </a:rPr>
              <a:t>TB BOX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ko-KR" altLang="en-US" sz="1000" dirty="0" err="1">
                <a:latin typeface="+mn-ea"/>
                <a:ea typeface="+mn-ea"/>
              </a:rPr>
              <a:t>단자대를</a:t>
            </a:r>
            <a:r>
              <a:rPr lang="ko-KR" altLang="en-US" sz="1000" dirty="0">
                <a:latin typeface="+mn-ea"/>
                <a:ea typeface="+mn-ea"/>
              </a:rPr>
              <a:t> 통하여 결선 한다</a:t>
            </a:r>
            <a:r>
              <a:rPr lang="en-US" altLang="ko-KR" sz="1000" dirty="0">
                <a:latin typeface="+mn-ea"/>
                <a:ea typeface="+mn-ea"/>
              </a:rPr>
              <a:t>. 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</a:t>
            </a:r>
            <a:r>
              <a:rPr lang="ko-KR" altLang="en-US" sz="800" dirty="0" smtClean="0">
                <a:latin typeface="+mn-ea"/>
                <a:ea typeface="+mn-ea"/>
              </a:rPr>
              <a:t> </a:t>
            </a:r>
            <a:r>
              <a:rPr lang="ko-KR" altLang="en-US" sz="800" dirty="0" smtClean="0">
                <a:latin typeface="MS UI Gothic" panose="020B0600070205080204" pitchFamily="34" charset="-128"/>
                <a:ea typeface="+mn-ea"/>
              </a:rPr>
              <a:t>⑲</a:t>
            </a:r>
            <a:r>
              <a:rPr lang="ko-KR" altLang="en-US" sz="1000" dirty="0" smtClean="0">
                <a:latin typeface="+mn-ea"/>
                <a:ea typeface="+mn-ea"/>
              </a:rPr>
              <a:t>모터 </a:t>
            </a:r>
            <a:r>
              <a:rPr lang="ko-KR" altLang="en-US" sz="1000" dirty="0">
                <a:latin typeface="+mn-ea"/>
                <a:ea typeface="+mn-ea"/>
              </a:rPr>
              <a:t>케이블의 경우 </a:t>
            </a:r>
            <a:r>
              <a:rPr lang="ko-KR" altLang="en-US" sz="1000" dirty="0" err="1">
                <a:latin typeface="+mn-ea"/>
                <a:ea typeface="+mn-ea"/>
              </a:rPr>
              <a:t>차단기용량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정격의 </a:t>
            </a:r>
            <a:r>
              <a:rPr lang="en-US" altLang="ko-KR" sz="1000" dirty="0">
                <a:latin typeface="+mn-ea"/>
                <a:ea typeface="+mn-ea"/>
              </a:rPr>
              <a:t>1.2</a:t>
            </a:r>
            <a:r>
              <a:rPr lang="ko-KR" altLang="en-US" sz="1000" dirty="0">
                <a:latin typeface="+mn-ea"/>
                <a:ea typeface="+mn-ea"/>
              </a:rPr>
              <a:t>배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smtClean="0">
                <a:latin typeface="+mn-ea"/>
                <a:ea typeface="+mn-ea"/>
              </a:rPr>
              <a:t>상위케이블을 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800" dirty="0">
                <a:latin typeface="MS UI Gothic" panose="020B0600070205080204" pitchFamily="34" charset="-128"/>
              </a:rPr>
              <a:t>⑳</a:t>
            </a:r>
            <a:r>
              <a:rPr lang="ko-KR" altLang="en-US" sz="1000" dirty="0" smtClean="0">
                <a:latin typeface="+mn-ea"/>
                <a:ea typeface="+mn-ea"/>
              </a:rPr>
              <a:t>계단식 </a:t>
            </a:r>
            <a:r>
              <a:rPr lang="en-US" altLang="ko-KR" sz="1000" dirty="0">
                <a:latin typeface="+mn-ea"/>
                <a:ea typeface="+mn-ea"/>
              </a:rPr>
              <a:t>Pin Box </a:t>
            </a:r>
            <a:r>
              <a:rPr lang="ko-KR" altLang="en-US" sz="1000" dirty="0">
                <a:latin typeface="+mn-ea"/>
                <a:ea typeface="+mn-ea"/>
              </a:rPr>
              <a:t>불가피 사용시에 하부를 </a:t>
            </a:r>
            <a:r>
              <a:rPr lang="en-US" altLang="ko-KR" sz="1000" dirty="0">
                <a:latin typeface="+mn-ea"/>
                <a:ea typeface="+mn-ea"/>
              </a:rPr>
              <a:t>RTB, </a:t>
            </a:r>
            <a:r>
              <a:rPr lang="ko-KR" altLang="en-US" sz="1000" dirty="0">
                <a:latin typeface="+mn-ea"/>
                <a:ea typeface="+mn-ea"/>
              </a:rPr>
              <a:t>상부를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 smtClean="0">
                <a:latin typeface="+mn-ea"/>
                <a:ea typeface="+mn-ea"/>
              </a:rPr>
              <a:t>로 결선한다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㉑</a:t>
            </a:r>
            <a:r>
              <a:rPr lang="en-US" altLang="ko-KR" sz="1000" dirty="0" smtClean="0">
                <a:latin typeface="+mn-ea"/>
                <a:ea typeface="+mn-ea"/>
              </a:rPr>
              <a:t>REMOTE</a:t>
            </a:r>
            <a:r>
              <a:rPr lang="ko-KR" altLang="en-US" sz="1000" dirty="0">
                <a:latin typeface="+mn-ea"/>
                <a:ea typeface="+mn-ea"/>
              </a:rPr>
              <a:t>전원과 </a:t>
            </a:r>
            <a:r>
              <a:rPr lang="en-US" altLang="ko-KR" sz="1000" dirty="0">
                <a:latin typeface="+mn-ea"/>
                <a:ea typeface="+mn-ea"/>
              </a:rPr>
              <a:t>I/O</a:t>
            </a:r>
            <a:r>
              <a:rPr lang="ko-KR" altLang="en-US" sz="1000" dirty="0">
                <a:latin typeface="+mn-ea"/>
                <a:ea typeface="+mn-ea"/>
              </a:rPr>
              <a:t>전원 구분 </a:t>
            </a:r>
            <a:r>
              <a:rPr lang="ko-KR" altLang="en-US" sz="1000" dirty="0" err="1">
                <a:latin typeface="+mn-ea"/>
                <a:ea typeface="+mn-ea"/>
              </a:rPr>
              <a:t>리모트용은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CP </a:t>
            </a:r>
            <a:r>
              <a:rPr lang="ko-KR" altLang="en-US" sz="1000" dirty="0">
                <a:latin typeface="+mn-ea"/>
                <a:ea typeface="+mn-ea"/>
              </a:rPr>
              <a:t>불필요</a:t>
            </a:r>
            <a:r>
              <a:rPr lang="en-US" altLang="ko-KR" sz="1000" dirty="0">
                <a:latin typeface="+mn-ea"/>
                <a:ea typeface="+mn-ea"/>
              </a:rPr>
              <a:t>, I/O</a:t>
            </a:r>
            <a:r>
              <a:rPr lang="ko-KR" altLang="en-US" sz="1000" dirty="0">
                <a:latin typeface="+mn-ea"/>
                <a:ea typeface="+mn-ea"/>
              </a:rPr>
              <a:t>만 </a:t>
            </a:r>
            <a:r>
              <a:rPr lang="ko-KR" altLang="en-US" sz="1000" dirty="0" err="1">
                <a:latin typeface="+mn-ea"/>
                <a:ea typeface="+mn-ea"/>
              </a:rPr>
              <a:t>순시형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적용한다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㉒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ko-KR" altLang="en-US" sz="1000" dirty="0" err="1">
                <a:latin typeface="+mn-ea"/>
                <a:ea typeface="+mn-ea"/>
              </a:rPr>
              <a:t>포설은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천장포설</a:t>
            </a:r>
            <a:r>
              <a:rPr lang="ko-KR" altLang="en-US" sz="1000" dirty="0">
                <a:latin typeface="+mn-ea"/>
                <a:ea typeface="+mn-ea"/>
              </a:rPr>
              <a:t> 금지할 것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부득이 설치 시 </a:t>
            </a:r>
            <a:r>
              <a:rPr lang="ko-KR" altLang="en-US" sz="1000" dirty="0" err="1">
                <a:latin typeface="+mn-ea"/>
                <a:ea typeface="+mn-ea"/>
              </a:rPr>
              <a:t>설비기술</a:t>
            </a:r>
            <a:r>
              <a:rPr lang="ko-KR" altLang="en-US" sz="1000" dirty="0">
                <a:latin typeface="+mn-ea"/>
                <a:ea typeface="+mn-ea"/>
              </a:rPr>
              <a:t> 협의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㉓</a:t>
            </a:r>
            <a:r>
              <a:rPr lang="en-US" altLang="ko-KR" sz="1000" dirty="0" smtClean="0">
                <a:latin typeface="+mn-ea"/>
                <a:ea typeface="+mn-ea"/>
              </a:rPr>
              <a:t>CC-LINK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단자대를</a:t>
            </a:r>
            <a:r>
              <a:rPr lang="ko-KR" altLang="en-US" sz="1000" dirty="0">
                <a:latin typeface="+mn-ea"/>
                <a:ea typeface="+mn-ea"/>
              </a:rPr>
              <a:t> 사용한 연장을 금지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㉔</a:t>
            </a:r>
            <a:r>
              <a:rPr lang="en-US" altLang="ko-KR" sz="1000" dirty="0" smtClean="0">
                <a:latin typeface="+mn-ea"/>
                <a:ea typeface="+mn-ea"/>
              </a:rPr>
              <a:t>HUB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LAN CABLE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라벨링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할것</a:t>
            </a:r>
            <a:r>
              <a:rPr lang="en-US" altLang="ko-KR" sz="1000" dirty="0">
                <a:latin typeface="+mn-ea"/>
                <a:ea typeface="+mn-ea"/>
              </a:rPr>
              <a:t>(HUB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MOXA</a:t>
            </a:r>
            <a:r>
              <a:rPr lang="ko-KR" altLang="en-US" sz="1000" dirty="0">
                <a:latin typeface="+mn-ea"/>
                <a:ea typeface="+mn-ea"/>
              </a:rPr>
              <a:t>제품 </a:t>
            </a:r>
            <a:r>
              <a:rPr lang="ko-KR" altLang="en-US" sz="1000" dirty="0" err="1">
                <a:latin typeface="+mn-ea"/>
                <a:ea typeface="+mn-ea"/>
              </a:rPr>
              <a:t>사용권장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㉕</a:t>
            </a:r>
            <a:r>
              <a:rPr lang="ko-KR" altLang="en-US" sz="1000" dirty="0" smtClean="0">
                <a:latin typeface="+mn-ea"/>
                <a:ea typeface="+mn-ea"/>
              </a:rPr>
              <a:t>전원</a:t>
            </a:r>
            <a:r>
              <a:rPr lang="en-US" altLang="ko-KR" sz="1000" dirty="0">
                <a:latin typeface="+mn-ea"/>
                <a:ea typeface="+mn-ea"/>
              </a:rPr>
              <a:t>CABLE/</a:t>
            </a:r>
            <a:r>
              <a:rPr lang="ko-KR" altLang="en-US" sz="1000" dirty="0">
                <a:latin typeface="+mn-ea"/>
                <a:ea typeface="+mn-ea"/>
              </a:rPr>
              <a:t>통신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은 분리 </a:t>
            </a:r>
            <a:r>
              <a:rPr lang="ko-KR" altLang="en-US" sz="1000" dirty="0" err="1">
                <a:latin typeface="+mn-ea"/>
                <a:ea typeface="+mn-ea"/>
              </a:rPr>
              <a:t>포설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㉖</a:t>
            </a:r>
            <a:r>
              <a:rPr lang="ko-KR" altLang="en-US" sz="1000" dirty="0" smtClean="0">
                <a:latin typeface="+mn-ea"/>
                <a:ea typeface="+mn-ea"/>
              </a:rPr>
              <a:t>판넬 </a:t>
            </a:r>
            <a:r>
              <a:rPr lang="ko-KR" altLang="en-US" sz="1000" dirty="0">
                <a:latin typeface="+mn-ea"/>
                <a:ea typeface="+mn-ea"/>
              </a:rPr>
              <a:t>내부의 인버터 출력 케이블은 </a:t>
            </a:r>
            <a:r>
              <a:rPr lang="ko-KR" altLang="en-US" sz="1000" dirty="0" err="1">
                <a:latin typeface="+mn-ea"/>
                <a:ea typeface="+mn-ea"/>
              </a:rPr>
              <a:t>쉴드</a:t>
            </a:r>
            <a:r>
              <a:rPr lang="ko-KR" altLang="en-US" sz="1000" dirty="0">
                <a:latin typeface="+mn-ea"/>
                <a:ea typeface="+mn-ea"/>
              </a:rPr>
              <a:t> 케이블을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㉗</a:t>
            </a:r>
            <a:r>
              <a:rPr lang="ko-KR" altLang="en-US" sz="1000" dirty="0" smtClean="0">
                <a:latin typeface="+mn-ea"/>
                <a:ea typeface="+mn-ea"/>
              </a:rPr>
              <a:t>장거리 </a:t>
            </a:r>
            <a:r>
              <a:rPr lang="en-US" altLang="ko-KR" sz="1000" dirty="0">
                <a:latin typeface="+mn-ea"/>
                <a:ea typeface="+mn-ea"/>
              </a:rPr>
              <a:t>LAN</a:t>
            </a:r>
            <a:r>
              <a:rPr lang="ko-KR" altLang="en-US" sz="1000" dirty="0">
                <a:latin typeface="+mn-ea"/>
                <a:ea typeface="+mn-ea"/>
              </a:rPr>
              <a:t>선은 단독 </a:t>
            </a:r>
            <a:r>
              <a:rPr lang="ko-KR" altLang="en-US" sz="1000" dirty="0" err="1">
                <a:latin typeface="+mn-ea"/>
                <a:ea typeface="+mn-ea"/>
              </a:rPr>
              <a:t>포설을</a:t>
            </a:r>
            <a:r>
              <a:rPr lang="ko-KR" altLang="en-US" sz="1000" dirty="0">
                <a:latin typeface="+mn-ea"/>
                <a:ea typeface="+mn-ea"/>
              </a:rPr>
              <a:t> 기본으로 하고 </a:t>
            </a:r>
            <a:r>
              <a:rPr lang="ko-KR" altLang="en-US" sz="1000" dirty="0" err="1">
                <a:latin typeface="+mn-ea"/>
                <a:ea typeface="+mn-ea"/>
              </a:rPr>
              <a:t>쉴드</a:t>
            </a:r>
            <a:r>
              <a:rPr lang="ko-KR" altLang="en-US" sz="1000" dirty="0">
                <a:latin typeface="+mn-ea"/>
                <a:ea typeface="+mn-ea"/>
              </a:rPr>
              <a:t> 선을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㉘</a:t>
            </a:r>
            <a:r>
              <a:rPr lang="ko-KR" altLang="en-US" sz="1000" dirty="0" smtClean="0">
                <a:latin typeface="+mn-ea"/>
                <a:ea typeface="+mn-ea"/>
              </a:rPr>
              <a:t>인버터는 </a:t>
            </a:r>
            <a:r>
              <a:rPr lang="ko-KR" altLang="en-US" sz="1000" dirty="0">
                <a:latin typeface="+mn-ea"/>
                <a:ea typeface="+mn-ea"/>
              </a:rPr>
              <a:t>회색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나머지는 갈색 </a:t>
            </a:r>
            <a:r>
              <a:rPr lang="en-US" altLang="ko-KR" sz="1000" dirty="0">
                <a:latin typeface="+mn-ea"/>
                <a:ea typeface="+mn-ea"/>
              </a:rPr>
              <a:t>CC</a:t>
            </a:r>
            <a:r>
              <a:rPr lang="ko-KR" altLang="en-US" sz="1000" dirty="0">
                <a:latin typeface="+mn-ea"/>
                <a:ea typeface="+mn-ea"/>
              </a:rPr>
              <a:t>링크케이블을 사용하여 색을 </a:t>
            </a:r>
            <a:r>
              <a:rPr lang="ko-KR" altLang="en-US" sz="1000" dirty="0" smtClean="0">
                <a:latin typeface="+mn-ea"/>
                <a:ea typeface="+mn-ea"/>
              </a:rPr>
              <a:t>달리한다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㉙</a:t>
            </a:r>
            <a:r>
              <a:rPr lang="en-US" altLang="ko-KR" sz="1000" dirty="0" smtClean="0">
                <a:latin typeface="+mn-ea"/>
                <a:ea typeface="+mn-ea"/>
              </a:rPr>
              <a:t>LAN </a:t>
            </a:r>
            <a:r>
              <a:rPr lang="ko-KR" altLang="en-US" sz="1000" dirty="0">
                <a:latin typeface="+mn-ea"/>
                <a:ea typeface="+mn-ea"/>
              </a:rPr>
              <a:t>케이블 제작 및 배선 사양은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일반 제작 </a:t>
            </a:r>
            <a:r>
              <a:rPr lang="ko-KR" altLang="en-US" sz="1000" dirty="0" err="1">
                <a:latin typeface="+mn-ea"/>
                <a:ea typeface="+mn-ea"/>
              </a:rPr>
              <a:t>표준서에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따른다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322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84397"/>
            <a:ext cx="4877816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3.4.2</a:t>
            </a:r>
            <a:r>
              <a:rPr lang="en-US" altLang="ko-KR" sz="1000" dirty="0">
                <a:latin typeface="+mn-ea"/>
                <a:ea typeface="+mn-ea"/>
              </a:rPr>
              <a:t>. SENSOR &amp; </a:t>
            </a:r>
            <a:r>
              <a:rPr lang="en-US" altLang="ko-KR" sz="1000" dirty="0" smtClean="0">
                <a:latin typeface="+mn-ea"/>
                <a:ea typeface="+mn-ea"/>
              </a:rPr>
              <a:t>BRACKET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3.4.2.1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결선방법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300mm</a:t>
            </a:r>
            <a:r>
              <a:rPr lang="ko-KR" altLang="en-US" sz="1000" dirty="0">
                <a:latin typeface="+mn-ea"/>
                <a:ea typeface="+mn-ea"/>
              </a:rPr>
              <a:t>이내로 전선을 절단한다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30mm</a:t>
            </a:r>
            <a:r>
              <a:rPr lang="ko-KR" altLang="en-US" sz="1000" dirty="0">
                <a:latin typeface="+mn-ea"/>
                <a:ea typeface="+mn-ea"/>
              </a:rPr>
              <a:t>이내에 지정된 </a:t>
            </a:r>
            <a:r>
              <a:rPr lang="en-US" altLang="ko-KR" sz="1000" dirty="0">
                <a:latin typeface="+mn-ea"/>
                <a:ea typeface="+mn-ea"/>
              </a:rPr>
              <a:t>TAG</a:t>
            </a:r>
            <a:r>
              <a:rPr lang="ko-KR" altLang="en-US" sz="1000" dirty="0">
                <a:latin typeface="+mn-ea"/>
                <a:ea typeface="+mn-ea"/>
              </a:rPr>
              <a:t>를 부착한다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TB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차의 전선과 결속한다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TAG </a:t>
            </a:r>
            <a:r>
              <a:rPr lang="ko-KR" altLang="en-US" sz="1000" dirty="0">
                <a:latin typeface="+mn-ea"/>
                <a:ea typeface="+mn-ea"/>
              </a:rPr>
              <a:t>이후 전선은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번 원형으로 감아서 </a:t>
            </a:r>
            <a:r>
              <a:rPr lang="en-US" altLang="ko-KR" sz="1000" dirty="0">
                <a:latin typeface="+mn-ea"/>
                <a:ea typeface="+mn-ea"/>
              </a:rPr>
              <a:t>CABLE TIE</a:t>
            </a:r>
            <a:r>
              <a:rPr lang="ko-KR" altLang="en-US" sz="1000" dirty="0">
                <a:latin typeface="+mn-ea"/>
                <a:ea typeface="+mn-ea"/>
              </a:rPr>
              <a:t>로 고정한다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ko-KR" altLang="en-US" sz="1000" dirty="0" err="1" smtClean="0">
                <a:latin typeface="+mn-ea"/>
                <a:ea typeface="+mn-ea"/>
              </a:rPr>
              <a:t>결선부위는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양측의 전선을 이용하여 </a:t>
            </a:r>
            <a:r>
              <a:rPr lang="ko-KR" altLang="en-US" sz="1000" dirty="0" smtClean="0">
                <a:latin typeface="+mn-ea"/>
                <a:ea typeface="+mn-ea"/>
              </a:rPr>
              <a:t>고정한다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⑥센서가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이상 집중되어 사용시는 </a:t>
            </a:r>
            <a:r>
              <a:rPr lang="en-US" altLang="ko-KR" sz="1000" dirty="0">
                <a:latin typeface="+mn-ea"/>
                <a:ea typeface="+mn-ea"/>
              </a:rPr>
              <a:t>TB BOX or Open</a:t>
            </a:r>
            <a:r>
              <a:rPr lang="ko-KR" altLang="en-US" sz="1000" dirty="0">
                <a:latin typeface="+mn-ea"/>
                <a:ea typeface="+mn-ea"/>
              </a:rPr>
              <a:t>형 </a:t>
            </a:r>
            <a:r>
              <a:rPr lang="ko-KR" altLang="en-US" sz="1000" dirty="0" err="1">
                <a:latin typeface="+mn-ea"/>
                <a:ea typeface="+mn-ea"/>
              </a:rPr>
              <a:t>단자대를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사용하고 </a:t>
            </a:r>
            <a:r>
              <a:rPr lang="ko-KR" altLang="en-US" sz="1000" dirty="0" err="1">
                <a:latin typeface="+mn-ea"/>
                <a:ea typeface="+mn-ea"/>
              </a:rPr>
              <a:t>투명카바를</a:t>
            </a:r>
            <a:r>
              <a:rPr lang="ko-KR" altLang="en-US" sz="1000" dirty="0">
                <a:latin typeface="+mn-ea"/>
                <a:ea typeface="+mn-ea"/>
              </a:rPr>
              <a:t> 설치하여 이물의 침투를 </a:t>
            </a:r>
            <a:r>
              <a:rPr lang="ko-KR" altLang="en-US" sz="1000" dirty="0" smtClean="0">
                <a:latin typeface="+mn-ea"/>
                <a:ea typeface="+mn-ea"/>
              </a:rPr>
              <a:t>차단한다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LOCAL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의 연결은 </a:t>
            </a:r>
            <a:r>
              <a:rPr lang="ko-KR" altLang="en-US" sz="1000" dirty="0" err="1">
                <a:latin typeface="+mn-ea"/>
                <a:ea typeface="+mn-ea"/>
              </a:rPr>
              <a:t>단자대</a:t>
            </a:r>
            <a:r>
              <a:rPr lang="ko-KR" altLang="en-US" sz="1000" dirty="0">
                <a:latin typeface="+mn-ea"/>
                <a:ea typeface="+mn-ea"/>
              </a:rPr>
              <a:t> 처리를 원칙으로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>
                <a:latin typeface="+mn-ea"/>
                <a:ea typeface="+mn-ea"/>
              </a:rPr>
              <a:t>단독으로 원거리에 있을 경우 </a:t>
            </a:r>
            <a:r>
              <a:rPr lang="ko-KR" altLang="en-US" sz="1000" dirty="0" err="1">
                <a:latin typeface="+mn-ea"/>
                <a:ea typeface="+mn-ea"/>
              </a:rPr>
              <a:t>몰렉스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컨넥터를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3.4.2.2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센서선정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①</a:t>
            </a:r>
            <a:r>
              <a:rPr lang="en-US" altLang="ko-KR" sz="1000" dirty="0" smtClean="0">
                <a:latin typeface="+mn-ea"/>
                <a:ea typeface="+mn-ea"/>
              </a:rPr>
              <a:t>CAM </a:t>
            </a:r>
            <a:r>
              <a:rPr lang="en-US" altLang="ko-KR" sz="1000" dirty="0">
                <a:latin typeface="+mn-ea"/>
                <a:ea typeface="+mn-ea"/>
              </a:rPr>
              <a:t>SWITCH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무접점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근접 </a:t>
            </a:r>
            <a:r>
              <a:rPr lang="en-US" altLang="ko-KR" sz="1000" dirty="0">
                <a:latin typeface="+mn-ea"/>
                <a:ea typeface="+mn-ea"/>
              </a:rPr>
              <a:t>SENSOR) TYPE</a:t>
            </a:r>
            <a:r>
              <a:rPr lang="ko-KR" altLang="en-US" sz="1000" dirty="0">
                <a:latin typeface="+mn-ea"/>
                <a:ea typeface="+mn-ea"/>
              </a:rPr>
              <a:t>으로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②모든 </a:t>
            </a:r>
            <a:r>
              <a:rPr lang="ko-KR" altLang="en-US" sz="1000" dirty="0" err="1">
                <a:latin typeface="+mn-ea"/>
                <a:ea typeface="+mn-ea"/>
              </a:rPr>
              <a:t>기구부의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동작확인은</a:t>
            </a:r>
            <a:r>
              <a:rPr lang="ko-KR" altLang="en-US" sz="1000" dirty="0">
                <a:latin typeface="+mn-ea"/>
                <a:ea typeface="+mn-ea"/>
              </a:rPr>
              <a:t> 근접 </a:t>
            </a:r>
            <a:r>
              <a:rPr lang="en-US" altLang="ko-KR" sz="1000" dirty="0">
                <a:latin typeface="+mn-ea"/>
                <a:ea typeface="+mn-ea"/>
              </a:rPr>
              <a:t>( or </a:t>
            </a:r>
            <a:r>
              <a:rPr lang="ko-KR" altLang="en-US" sz="1000" dirty="0" err="1">
                <a:latin typeface="+mn-ea"/>
                <a:ea typeface="+mn-ea"/>
              </a:rPr>
              <a:t>말굽형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PHOTO SENSOR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사용하는 원칙으로 </a:t>
            </a:r>
            <a:r>
              <a:rPr lang="ko-KR" altLang="en-US" sz="1000" dirty="0">
                <a:latin typeface="+mn-ea"/>
                <a:ea typeface="+mn-ea"/>
              </a:rPr>
              <a:t>하되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불가피할 경우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 합의를 </a:t>
            </a:r>
            <a:r>
              <a:rPr lang="ko-KR" altLang="en-US" sz="1000" dirty="0" smtClean="0">
                <a:latin typeface="+mn-ea"/>
                <a:ea typeface="+mn-ea"/>
              </a:rPr>
              <a:t>득한다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ko-KR" altLang="en-US" sz="1000" dirty="0" err="1" smtClean="0">
                <a:latin typeface="+mn-ea"/>
                <a:ea typeface="+mn-ea"/>
              </a:rPr>
              <a:t>특수형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 후 선정한다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④용도가 </a:t>
            </a:r>
            <a:r>
              <a:rPr lang="ko-KR" altLang="en-US" sz="1000" dirty="0">
                <a:latin typeface="+mn-ea"/>
                <a:ea typeface="+mn-ea"/>
              </a:rPr>
              <a:t>같은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는 전 </a:t>
            </a:r>
            <a:r>
              <a:rPr lang="ko-KR" altLang="en-US" sz="1000" dirty="0" err="1">
                <a:latin typeface="+mn-ea"/>
                <a:ea typeface="+mn-ea"/>
              </a:rPr>
              <a:t>설비동일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가지 이상의 </a:t>
            </a:r>
            <a:r>
              <a:rPr lang="en-US" altLang="ko-KR" sz="1000" dirty="0">
                <a:latin typeface="+mn-ea"/>
                <a:ea typeface="+mn-ea"/>
              </a:rPr>
              <a:t>MAKER </a:t>
            </a:r>
            <a:r>
              <a:rPr lang="en-US" altLang="ko-KR" sz="1000" dirty="0" smtClean="0">
                <a:latin typeface="+mn-ea"/>
                <a:ea typeface="+mn-ea"/>
              </a:rPr>
              <a:t>SENSOR</a:t>
            </a:r>
            <a:r>
              <a:rPr lang="ko-KR" altLang="en-US" sz="1000" dirty="0" smtClean="0">
                <a:latin typeface="+mn-ea"/>
                <a:ea typeface="+mn-ea"/>
              </a:rPr>
              <a:t>를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사용하지 </a:t>
            </a:r>
            <a:r>
              <a:rPr lang="ko-KR" altLang="en-US" sz="1000" dirty="0">
                <a:latin typeface="+mn-ea"/>
                <a:ea typeface="+mn-ea"/>
              </a:rPr>
              <a:t>않는다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⑤</a:t>
            </a:r>
            <a:r>
              <a:rPr lang="ko-KR" altLang="en-US" sz="1000" dirty="0" err="1" smtClean="0">
                <a:latin typeface="+mn-ea"/>
                <a:ea typeface="+mn-ea"/>
              </a:rPr>
              <a:t>광센서의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경우 광량 표시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PHOTO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는 일체형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를 사용하며</a:t>
            </a:r>
            <a:r>
              <a:rPr lang="en-US" altLang="ko-KR" sz="1000" dirty="0">
                <a:latin typeface="+mn-ea"/>
                <a:ea typeface="+mn-ea"/>
              </a:rPr>
              <a:t>, CONNECTOR TYPE</a:t>
            </a:r>
            <a:r>
              <a:rPr lang="ko-KR" altLang="en-US" sz="1000" dirty="0" smtClean="0">
                <a:latin typeface="+mn-ea"/>
                <a:ea typeface="+mn-ea"/>
              </a:rPr>
              <a:t>는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   사용하지 </a:t>
            </a:r>
            <a:r>
              <a:rPr lang="ko-KR" altLang="en-US" sz="1000" dirty="0">
                <a:latin typeface="+mn-ea"/>
                <a:ea typeface="+mn-ea"/>
              </a:rPr>
              <a:t>않는다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⑦실린더 </a:t>
            </a:r>
            <a:r>
              <a:rPr lang="ko-KR" altLang="en-US" sz="1000" dirty="0">
                <a:latin typeface="+mn-ea"/>
                <a:ea typeface="+mn-ea"/>
              </a:rPr>
              <a:t>센서는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선식을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⑧</a:t>
            </a:r>
            <a:r>
              <a:rPr lang="ko-KR" altLang="en-US" sz="1000" dirty="0" err="1" smtClean="0">
                <a:latin typeface="+mn-ea"/>
                <a:ea typeface="+mn-ea"/>
              </a:rPr>
              <a:t>서보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Limit, </a:t>
            </a:r>
            <a:r>
              <a:rPr lang="ko-KR" altLang="en-US" sz="1000" dirty="0">
                <a:latin typeface="+mn-ea"/>
                <a:ea typeface="+mn-ea"/>
              </a:rPr>
              <a:t>원점 센서는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선식 센서를 사용한다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⑨하부 </a:t>
            </a:r>
            <a:r>
              <a:rPr lang="ko-KR" altLang="en-US" sz="1000" dirty="0">
                <a:latin typeface="+mn-ea"/>
                <a:ea typeface="+mn-ea"/>
              </a:rPr>
              <a:t>직접 </a:t>
            </a:r>
            <a:r>
              <a:rPr lang="ko-KR" altLang="en-US" sz="1000" dirty="0" err="1">
                <a:latin typeface="+mn-ea"/>
                <a:ea typeface="+mn-ea"/>
              </a:rPr>
              <a:t>반사형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의 센서는 사용 금지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⑩</a:t>
            </a:r>
            <a:r>
              <a:rPr lang="ko-KR" altLang="en-US" sz="1000" dirty="0" err="1" smtClean="0">
                <a:latin typeface="+mn-ea"/>
                <a:ea typeface="+mn-ea"/>
              </a:rPr>
              <a:t>낙하검출용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센서는 </a:t>
            </a:r>
            <a:r>
              <a:rPr lang="en-US" altLang="ko-KR" sz="1000" dirty="0">
                <a:latin typeface="+mn-ea"/>
                <a:ea typeface="+mn-ea"/>
              </a:rPr>
              <a:t>NC Type</a:t>
            </a:r>
            <a:r>
              <a:rPr lang="ko-KR" altLang="en-US" sz="1000" dirty="0">
                <a:latin typeface="+mn-ea"/>
                <a:ea typeface="+mn-ea"/>
              </a:rPr>
              <a:t>으로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3.4.2.3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센서취부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 ①</a:t>
            </a:r>
            <a:r>
              <a:rPr lang="en-US" altLang="ko-KR" sz="1000" dirty="0" smtClean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의 부착은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의 조절 </a:t>
            </a:r>
            <a:r>
              <a:rPr lang="en-US" altLang="ko-KR" sz="1000" dirty="0">
                <a:latin typeface="+mn-ea"/>
                <a:ea typeface="+mn-ea"/>
              </a:rPr>
              <a:t>VOLUME </a:t>
            </a:r>
            <a:r>
              <a:rPr lang="ko-KR" altLang="en-US" sz="1000" dirty="0">
                <a:latin typeface="+mn-ea"/>
                <a:ea typeface="+mn-ea"/>
              </a:rPr>
              <a:t>및 작동 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>
                <a:latin typeface="+mn-ea"/>
                <a:ea typeface="+mn-ea"/>
              </a:rPr>
              <a:t>의 동작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확인이 </a:t>
            </a:r>
            <a:r>
              <a:rPr lang="ko-KR" altLang="en-US" sz="1000" dirty="0" err="1" smtClean="0">
                <a:latin typeface="+mn-ea"/>
                <a:ea typeface="+mn-ea"/>
              </a:rPr>
              <a:t>가능해야하며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보전성이</a:t>
            </a:r>
            <a:r>
              <a:rPr lang="ko-KR" altLang="en-US" sz="1000" dirty="0">
                <a:latin typeface="+mn-ea"/>
                <a:ea typeface="+mn-ea"/>
              </a:rPr>
              <a:t> 확보된 위치에 설치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CLEAN </a:t>
            </a:r>
            <a:r>
              <a:rPr lang="en-US" altLang="ko-KR" sz="1000" dirty="0">
                <a:latin typeface="+mn-ea"/>
                <a:ea typeface="+mn-ea"/>
              </a:rPr>
              <a:t>ROOM</a:t>
            </a:r>
            <a:r>
              <a:rPr lang="ko-KR" altLang="en-US" sz="1000" dirty="0">
                <a:latin typeface="+mn-ea"/>
                <a:ea typeface="+mn-ea"/>
              </a:rPr>
              <a:t>내 </a:t>
            </a:r>
            <a:r>
              <a:rPr lang="en-US" altLang="ko-KR" sz="1000" dirty="0">
                <a:latin typeface="+mn-ea"/>
                <a:ea typeface="+mn-ea"/>
              </a:rPr>
              <a:t>SENSOR BRACKET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SUS,AL</a:t>
            </a:r>
            <a:r>
              <a:rPr lang="ko-KR" altLang="en-US" sz="1000" dirty="0">
                <a:latin typeface="+mn-ea"/>
                <a:ea typeface="+mn-ea"/>
              </a:rPr>
              <a:t>가공품 제작을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SENSOR </a:t>
            </a:r>
            <a:r>
              <a:rPr lang="ko-KR" altLang="en-US" sz="1000" dirty="0">
                <a:latin typeface="+mn-ea"/>
                <a:ea typeface="+mn-ea"/>
              </a:rPr>
              <a:t>고정은 </a:t>
            </a:r>
            <a:r>
              <a:rPr lang="en-US" altLang="ko-KR" sz="1000" dirty="0">
                <a:latin typeface="+mn-ea"/>
                <a:ea typeface="+mn-ea"/>
              </a:rPr>
              <a:t>TAP </a:t>
            </a:r>
            <a:r>
              <a:rPr lang="ko-KR" altLang="en-US" sz="1000" dirty="0">
                <a:latin typeface="+mn-ea"/>
                <a:ea typeface="+mn-ea"/>
              </a:rPr>
              <a:t>또는 일체형 </a:t>
            </a:r>
            <a:r>
              <a:rPr lang="en-US" altLang="ko-KR" sz="1000" dirty="0">
                <a:latin typeface="+mn-ea"/>
                <a:ea typeface="+mn-ea"/>
              </a:rPr>
              <a:t>NUT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2D </a:t>
            </a:r>
            <a:r>
              <a:rPr lang="en-US" altLang="ko-KR" sz="1000" dirty="0">
                <a:latin typeface="+mn-ea"/>
                <a:ea typeface="+mn-ea"/>
              </a:rPr>
              <a:t>READER</a:t>
            </a:r>
            <a:r>
              <a:rPr lang="ko-KR" altLang="en-US" sz="1000" dirty="0">
                <a:latin typeface="+mn-ea"/>
                <a:ea typeface="+mn-ea"/>
              </a:rPr>
              <a:t>用 </a:t>
            </a:r>
            <a:r>
              <a:rPr lang="en-US" altLang="ko-KR" sz="1000" dirty="0">
                <a:latin typeface="+mn-ea"/>
                <a:ea typeface="+mn-ea"/>
              </a:rPr>
              <a:t>BRACKET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 err="1">
                <a:latin typeface="+mn-ea"/>
                <a:ea typeface="+mn-ea"/>
              </a:rPr>
              <a:t>X,Y,Z,θ</a:t>
            </a:r>
            <a:r>
              <a:rPr lang="en-US" altLang="ko-KR" sz="1000" dirty="0">
                <a:latin typeface="+mn-ea"/>
                <a:ea typeface="+mn-ea"/>
              </a:rPr>
              <a:t> 4</a:t>
            </a:r>
            <a:r>
              <a:rPr lang="ko-KR" altLang="en-US" sz="1000" dirty="0">
                <a:latin typeface="+mn-ea"/>
                <a:ea typeface="+mn-ea"/>
              </a:rPr>
              <a:t>축 조정이 용이하도록 제작 </a:t>
            </a:r>
            <a:r>
              <a:rPr lang="ko-KR" altLang="en-US" sz="1000">
                <a:latin typeface="+mn-ea"/>
                <a:ea typeface="+mn-ea"/>
              </a:rPr>
              <a:t>한다</a:t>
            </a:r>
            <a:r>
              <a:rPr lang="en-US" altLang="ko-KR" sz="1000" smtClean="0">
                <a:latin typeface="+mn-ea"/>
                <a:ea typeface="+mn-ea"/>
              </a:rPr>
              <a:t>.            </a:t>
            </a:r>
            <a:endParaRPr lang="ko-KR" altLang="en-US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</a:rPr>
              <a:t>⑤ </a:t>
            </a:r>
            <a:r>
              <a:rPr lang="ko-KR" altLang="en-US" sz="1000" dirty="0" smtClean="0">
                <a:latin typeface="+mn-ea"/>
                <a:ea typeface="+mn-ea"/>
              </a:rPr>
              <a:t>실린더 </a:t>
            </a:r>
            <a:r>
              <a:rPr lang="ko-KR" altLang="en-US" sz="1000" dirty="0">
                <a:latin typeface="+mn-ea"/>
                <a:ea typeface="+mn-ea"/>
              </a:rPr>
              <a:t>센서 드라이버로 조정이 안되는 곳은 별도의 </a:t>
            </a:r>
            <a:r>
              <a:rPr lang="ko-KR" altLang="en-US" sz="1000" dirty="0" err="1">
                <a:latin typeface="+mn-ea"/>
                <a:ea typeface="+mn-ea"/>
              </a:rPr>
              <a:t>도그</a:t>
            </a:r>
            <a:r>
              <a:rPr lang="ko-KR" altLang="en-US" sz="1000" dirty="0">
                <a:latin typeface="+mn-ea"/>
                <a:ea typeface="+mn-ea"/>
              </a:rPr>
              <a:t> 센서를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사용하여 </a:t>
            </a:r>
            <a:r>
              <a:rPr lang="ko-KR" altLang="en-US" sz="1000" dirty="0">
                <a:latin typeface="+mn-ea"/>
                <a:ea typeface="+mn-ea"/>
              </a:rPr>
              <a:t>설치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ko-KR" altLang="en-US" sz="1000" dirty="0" err="1" smtClean="0">
                <a:latin typeface="+mn-ea"/>
                <a:ea typeface="+mn-ea"/>
              </a:rPr>
              <a:t>레이져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난반사로 인한 센서 </a:t>
            </a:r>
            <a:r>
              <a:rPr lang="ko-KR" altLang="en-US" sz="1000" dirty="0" err="1">
                <a:latin typeface="+mn-ea"/>
                <a:ea typeface="+mn-ea"/>
              </a:rPr>
              <a:t>오동작</a:t>
            </a:r>
            <a:r>
              <a:rPr lang="ko-KR" altLang="en-US" sz="1000" dirty="0">
                <a:latin typeface="+mn-ea"/>
                <a:ea typeface="+mn-ea"/>
              </a:rPr>
              <a:t> 방지를 위해 </a:t>
            </a:r>
            <a:r>
              <a:rPr lang="ko-KR" altLang="en-US" sz="1000" dirty="0" err="1">
                <a:latin typeface="+mn-ea"/>
                <a:ea typeface="+mn-ea"/>
              </a:rPr>
              <a:t>레이져</a:t>
            </a:r>
            <a:r>
              <a:rPr lang="ko-KR" altLang="en-US" sz="1000" dirty="0">
                <a:latin typeface="+mn-ea"/>
                <a:ea typeface="+mn-ea"/>
              </a:rPr>
              <a:t> 근처의 센서는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모두 헤드 커버 또는 </a:t>
            </a:r>
            <a:r>
              <a:rPr lang="ko-KR" altLang="en-US" sz="1000" dirty="0" err="1">
                <a:latin typeface="+mn-ea"/>
                <a:ea typeface="+mn-ea"/>
              </a:rPr>
              <a:t>슬리터</a:t>
            </a:r>
            <a:r>
              <a:rPr lang="ko-KR" altLang="en-US" sz="1000" dirty="0">
                <a:latin typeface="+mn-ea"/>
                <a:ea typeface="+mn-ea"/>
              </a:rPr>
              <a:t> 부착 센서를 설치한다</a:t>
            </a:r>
            <a:r>
              <a:rPr lang="en-US" altLang="ko-KR" sz="1000" dirty="0" smtClean="0">
                <a:latin typeface="+mn-ea"/>
                <a:ea typeface="+mn-ea"/>
              </a:rPr>
              <a:t>. (</a:t>
            </a:r>
            <a:r>
              <a:rPr lang="ko-KR" altLang="en-US" sz="1000" dirty="0" err="1">
                <a:latin typeface="+mn-ea"/>
                <a:ea typeface="+mn-ea"/>
              </a:rPr>
              <a:t>화이버</a:t>
            </a:r>
            <a:r>
              <a:rPr lang="ko-KR" altLang="en-US" sz="1000" dirty="0">
                <a:latin typeface="+mn-ea"/>
                <a:ea typeface="+mn-ea"/>
              </a:rPr>
              <a:t> 센서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⑦</a:t>
            </a:r>
            <a:r>
              <a:rPr lang="ko-KR" altLang="en-US" sz="1000" dirty="0" smtClean="0">
                <a:latin typeface="+mn-ea"/>
                <a:ea typeface="+mn-ea"/>
              </a:rPr>
              <a:t>센서 </a:t>
            </a:r>
            <a:r>
              <a:rPr lang="ko-KR" altLang="en-US" sz="1000" dirty="0" err="1">
                <a:latin typeface="+mn-ea"/>
                <a:ea typeface="+mn-ea"/>
              </a:rPr>
              <a:t>브라켓</a:t>
            </a:r>
            <a:r>
              <a:rPr lang="ko-KR" altLang="en-US" sz="1000" dirty="0">
                <a:latin typeface="+mn-ea"/>
                <a:ea typeface="+mn-ea"/>
              </a:rPr>
              <a:t> 두께는 </a:t>
            </a:r>
            <a:r>
              <a:rPr lang="en-US" altLang="ko-KR" sz="1000" dirty="0">
                <a:latin typeface="+mn-ea"/>
                <a:ea typeface="+mn-ea"/>
              </a:rPr>
              <a:t>3T </a:t>
            </a:r>
            <a:r>
              <a:rPr lang="ko-KR" altLang="en-US" sz="1000" dirty="0">
                <a:latin typeface="+mn-ea"/>
                <a:ea typeface="+mn-ea"/>
              </a:rPr>
              <a:t>이상 적용할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⑧</a:t>
            </a:r>
            <a:r>
              <a:rPr lang="ko-KR" altLang="en-US" sz="1000" dirty="0" err="1" smtClean="0">
                <a:latin typeface="+mn-ea"/>
                <a:ea typeface="+mn-ea"/>
              </a:rPr>
              <a:t>브라켓고정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Bolt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3mm </a:t>
            </a:r>
            <a:r>
              <a:rPr lang="ko-KR" altLang="en-US" sz="1000" dirty="0">
                <a:latin typeface="+mn-ea"/>
                <a:ea typeface="+mn-ea"/>
              </a:rPr>
              <a:t>이상 </a:t>
            </a:r>
            <a:r>
              <a:rPr lang="en-US" altLang="ko-KR" sz="1000" dirty="0" err="1">
                <a:latin typeface="+mn-ea"/>
                <a:ea typeface="+mn-ea"/>
              </a:rPr>
              <a:t>Sus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렌치 </a:t>
            </a:r>
            <a:r>
              <a:rPr lang="en-US" altLang="ko-KR" sz="1000" dirty="0">
                <a:latin typeface="+mn-ea"/>
                <a:ea typeface="+mn-ea"/>
              </a:rPr>
              <a:t>Bolt </a:t>
            </a:r>
            <a:r>
              <a:rPr lang="ko-KR" altLang="en-US" sz="1000" dirty="0">
                <a:latin typeface="+mn-ea"/>
                <a:ea typeface="+mn-ea"/>
              </a:rPr>
              <a:t>적용할 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⑨</a:t>
            </a:r>
            <a:r>
              <a:rPr lang="ko-KR" altLang="en-US" sz="1000" dirty="0" err="1" smtClean="0">
                <a:latin typeface="+mn-ea"/>
                <a:ea typeface="+mn-ea"/>
              </a:rPr>
              <a:t>브라켓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재질은 황동니켈도금 사용을 금지할 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en-US" altLang="ko-KR" sz="1000" dirty="0" smtClean="0">
                <a:solidFill>
                  <a:srgbClr val="0000FF"/>
                </a:solidFill>
                <a:latin typeface="+mn-ea"/>
                <a:ea typeface="+mn-ea"/>
              </a:rPr>
              <a:t>※ </a:t>
            </a:r>
            <a:r>
              <a:rPr lang="ko-KR" altLang="en-US" sz="1000" dirty="0" err="1">
                <a:solidFill>
                  <a:srgbClr val="0000FF"/>
                </a:solidFill>
                <a:latin typeface="+mn-ea"/>
                <a:ea typeface="+mn-ea"/>
              </a:rPr>
              <a:t>조립후공정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, 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화성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, PACK</a:t>
            </a:r>
            <a:r>
              <a:rPr lang="ko-KR" altLang="en-US" sz="1000" dirty="0">
                <a:solidFill>
                  <a:srgbClr val="0000FF"/>
                </a:solidFill>
                <a:latin typeface="+mn-ea"/>
                <a:ea typeface="+mn-ea"/>
              </a:rPr>
              <a:t>공정은 제외한다</a:t>
            </a:r>
            <a:r>
              <a:rPr lang="en-US" altLang="ko-KR" sz="1000" dirty="0">
                <a:solidFill>
                  <a:srgbClr val="0000FF"/>
                </a:solidFill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⑩</a:t>
            </a:r>
            <a:r>
              <a:rPr lang="en-US" altLang="ko-KR" sz="1000" dirty="0" smtClean="0">
                <a:latin typeface="+mn-ea"/>
                <a:ea typeface="+mn-ea"/>
              </a:rPr>
              <a:t>Bolt </a:t>
            </a:r>
            <a:r>
              <a:rPr lang="ko-KR" altLang="en-US" sz="1000" dirty="0">
                <a:latin typeface="+mn-ea"/>
                <a:ea typeface="+mn-ea"/>
              </a:rPr>
              <a:t>고정 방법은 </a:t>
            </a:r>
            <a:r>
              <a:rPr lang="ko-KR" altLang="en-US" sz="1000" dirty="0" err="1">
                <a:latin typeface="+mn-ea"/>
                <a:ea typeface="+mn-ea"/>
              </a:rPr>
              <a:t>스프링와셔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+ </a:t>
            </a:r>
            <a:r>
              <a:rPr lang="ko-KR" altLang="en-US" sz="1000" dirty="0" err="1">
                <a:latin typeface="+mn-ea"/>
                <a:ea typeface="+mn-ea"/>
              </a:rPr>
              <a:t>평와셔로</a:t>
            </a:r>
            <a:r>
              <a:rPr lang="ko-KR" altLang="en-US" sz="1000" dirty="0">
                <a:latin typeface="+mn-ea"/>
                <a:ea typeface="+mn-ea"/>
              </a:rPr>
              <a:t> 고정할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⑪</a:t>
            </a:r>
            <a:r>
              <a:rPr lang="ko-KR" altLang="en-US" sz="1000" dirty="0" smtClean="0">
                <a:latin typeface="+mn-ea"/>
                <a:ea typeface="+mn-ea"/>
              </a:rPr>
              <a:t>센서 </a:t>
            </a:r>
            <a:r>
              <a:rPr lang="ko-KR" altLang="en-US" sz="1000" dirty="0" err="1">
                <a:latin typeface="+mn-ea"/>
                <a:ea typeface="+mn-ea"/>
              </a:rPr>
              <a:t>브라켓은</a:t>
            </a:r>
            <a:r>
              <a:rPr lang="ko-KR" altLang="en-US" sz="1000" dirty="0">
                <a:latin typeface="+mn-ea"/>
                <a:ea typeface="+mn-ea"/>
              </a:rPr>
              <a:t> 조정 기능 추가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</a:rPr>
              <a:t>⑫</a:t>
            </a:r>
            <a:r>
              <a:rPr lang="ko-KR" altLang="en-US" sz="1000" dirty="0" err="1" smtClean="0">
                <a:latin typeface="+mn-ea"/>
                <a:ea typeface="+mn-ea"/>
              </a:rPr>
              <a:t>정위치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정도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전진 확인용 센서 설치하며</a:t>
            </a:r>
            <a:r>
              <a:rPr lang="en-US" altLang="ko-KR" sz="1000" dirty="0">
                <a:latin typeface="+mn-ea"/>
                <a:ea typeface="+mn-ea"/>
              </a:rPr>
              <a:t>,H/S 2</a:t>
            </a:r>
            <a:r>
              <a:rPr lang="ko-KR" altLang="en-US" sz="1000" dirty="0">
                <a:latin typeface="+mn-ea"/>
                <a:ea typeface="+mn-ea"/>
              </a:rPr>
              <a:t>중화 적용할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3.4.3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조작반</a:t>
            </a:r>
            <a:r>
              <a:rPr lang="ko-KR" altLang="en-US" sz="1000" dirty="0">
                <a:latin typeface="+mn-ea"/>
                <a:ea typeface="+mn-ea"/>
              </a:rPr>
              <a:t>  및 경고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표시부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3.4.3.1</a:t>
            </a:r>
            <a:r>
              <a:rPr lang="en-US" altLang="ko-KR" sz="1000" dirty="0">
                <a:latin typeface="+mn-ea"/>
                <a:ea typeface="+mn-ea"/>
              </a:rPr>
              <a:t>. TOUCH PANEL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SCREEN</a:t>
            </a:r>
            <a:r>
              <a:rPr lang="ko-KR" altLang="en-US" sz="1000" dirty="0">
                <a:latin typeface="+mn-ea"/>
                <a:ea typeface="+mn-ea"/>
              </a:rPr>
              <a:t>의 전원은 </a:t>
            </a:r>
            <a:r>
              <a:rPr lang="en-US" altLang="ko-KR" sz="1000" dirty="0">
                <a:latin typeface="+mn-ea"/>
                <a:ea typeface="+mn-ea"/>
              </a:rPr>
              <a:t>DC24V(UPS </a:t>
            </a:r>
            <a:r>
              <a:rPr lang="ko-KR" altLang="en-US" sz="1000" dirty="0">
                <a:latin typeface="+mn-ea"/>
                <a:ea typeface="+mn-ea"/>
              </a:rPr>
              <a:t>전원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로 하고 개별 차단기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OP </a:t>
            </a:r>
            <a:r>
              <a:rPr lang="ko-KR" altLang="en-US" sz="1000" dirty="0" smtClean="0">
                <a:latin typeface="+mn-ea"/>
                <a:ea typeface="+mn-ea"/>
              </a:rPr>
              <a:t>박스 </a:t>
            </a:r>
            <a:r>
              <a:rPr lang="ko-KR" altLang="en-US" sz="1000" dirty="0">
                <a:latin typeface="+mn-ea"/>
                <a:ea typeface="+mn-ea"/>
              </a:rPr>
              <a:t>내에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ETHERNET </a:t>
            </a:r>
            <a:r>
              <a:rPr lang="ko-KR" altLang="en-US" sz="1000" dirty="0">
                <a:latin typeface="+mn-ea"/>
                <a:ea typeface="+mn-ea"/>
              </a:rPr>
              <a:t>통신 방식을 적용한다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ETHERNET </a:t>
            </a:r>
            <a:r>
              <a:rPr lang="en-US" altLang="ko-KR" sz="1000" dirty="0">
                <a:latin typeface="+mn-ea"/>
                <a:ea typeface="+mn-ea"/>
              </a:rPr>
              <a:t>IP No Touch Panel</a:t>
            </a:r>
            <a:r>
              <a:rPr lang="ko-KR" altLang="en-US" sz="1000" dirty="0">
                <a:latin typeface="+mn-ea"/>
                <a:ea typeface="+mn-ea"/>
              </a:rPr>
              <a:t>에 표기 및 </a:t>
            </a:r>
            <a:r>
              <a:rPr lang="ko-KR" altLang="en-US" sz="1000" dirty="0" err="1">
                <a:latin typeface="+mn-ea"/>
                <a:ea typeface="+mn-ea"/>
              </a:rPr>
              <a:t>라베링</a:t>
            </a:r>
            <a:r>
              <a:rPr lang="ko-KR" altLang="en-US" sz="1000" dirty="0">
                <a:latin typeface="+mn-ea"/>
                <a:ea typeface="+mn-ea"/>
              </a:rPr>
              <a:t> 부착할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USB</a:t>
            </a:r>
            <a:r>
              <a:rPr lang="en-US" altLang="ko-KR" sz="1000" dirty="0">
                <a:latin typeface="+mn-ea"/>
                <a:ea typeface="+mn-ea"/>
              </a:rPr>
              <a:t>, ETHERNET PORT TOUCH PANEL</a:t>
            </a:r>
            <a:r>
              <a:rPr lang="ko-KR" altLang="en-US" sz="1000" dirty="0">
                <a:latin typeface="+mn-ea"/>
                <a:ea typeface="+mn-ea"/>
              </a:rPr>
              <a:t>내 장착할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(</a:t>
            </a:r>
            <a:r>
              <a:rPr lang="en-US" altLang="ko-KR" sz="1000" dirty="0">
                <a:latin typeface="+mn-ea"/>
                <a:ea typeface="+mn-ea"/>
              </a:rPr>
              <a:t>PLC LADDER</a:t>
            </a:r>
            <a:r>
              <a:rPr lang="ko-KR" altLang="en-US" sz="1000" dirty="0">
                <a:latin typeface="+mn-ea"/>
                <a:ea typeface="+mn-ea"/>
              </a:rPr>
              <a:t>용*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  <a:r>
              <a:rPr lang="en-US" altLang="ko-KR" sz="1000" dirty="0">
                <a:latin typeface="+mn-ea"/>
                <a:ea typeface="+mn-ea"/>
              </a:rPr>
              <a:t>):(P</a:t>
            </a:r>
            <a:r>
              <a:rPr lang="ko-KR" altLang="en-US" sz="1000" dirty="0">
                <a:latin typeface="+mn-ea"/>
                <a:ea typeface="+mn-ea"/>
              </a:rPr>
              <a:t>제품 적용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Door </a:t>
            </a:r>
            <a:r>
              <a:rPr lang="ko-KR" altLang="en-US" sz="1000" dirty="0" err="1">
                <a:latin typeface="+mn-ea"/>
                <a:ea typeface="+mn-ea"/>
              </a:rPr>
              <a:t>부착형은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USB Port </a:t>
            </a:r>
            <a:r>
              <a:rPr lang="ko-KR" altLang="en-US" sz="1000" dirty="0">
                <a:latin typeface="+mn-ea"/>
                <a:ea typeface="+mn-ea"/>
              </a:rPr>
              <a:t>장착할 것</a:t>
            </a:r>
            <a:r>
              <a:rPr lang="en-US" altLang="ko-KR" sz="1000" dirty="0">
                <a:latin typeface="+mn-ea"/>
                <a:ea typeface="+mn-ea"/>
              </a:rPr>
              <a:t>.(Touch</a:t>
            </a:r>
            <a:r>
              <a:rPr lang="ko-KR" altLang="en-US" sz="1000" dirty="0">
                <a:latin typeface="+mn-ea"/>
                <a:ea typeface="+mn-ea"/>
              </a:rPr>
              <a:t>용</a:t>
            </a:r>
            <a:r>
              <a:rPr lang="en-US" altLang="ko-KR" sz="1000" dirty="0">
                <a:latin typeface="+mn-ea"/>
                <a:ea typeface="+mn-ea"/>
              </a:rPr>
              <a:t>) : P</a:t>
            </a:r>
            <a:r>
              <a:rPr lang="ko-KR" altLang="en-US" sz="1000" dirty="0">
                <a:latin typeface="+mn-ea"/>
                <a:ea typeface="+mn-ea"/>
              </a:rPr>
              <a:t>제품 적용時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GP </a:t>
            </a:r>
            <a:r>
              <a:rPr lang="en-US" altLang="ko-KR" sz="1000" dirty="0">
                <a:latin typeface="+mn-ea"/>
                <a:ea typeface="+mn-ea"/>
              </a:rPr>
              <a:t>Touch </a:t>
            </a:r>
            <a:r>
              <a:rPr lang="ko-KR" altLang="en-US" sz="1000" dirty="0">
                <a:latin typeface="+mn-ea"/>
                <a:ea typeface="+mn-ea"/>
              </a:rPr>
              <a:t>사용시 전면에 </a:t>
            </a:r>
            <a:r>
              <a:rPr lang="en-US" altLang="ko-KR" sz="1000" dirty="0">
                <a:latin typeface="+mn-ea"/>
                <a:ea typeface="+mn-ea"/>
              </a:rPr>
              <a:t>USB </a:t>
            </a:r>
            <a:r>
              <a:rPr lang="ko-KR" altLang="en-US" sz="1000" dirty="0">
                <a:latin typeface="+mn-ea"/>
                <a:ea typeface="+mn-ea"/>
              </a:rPr>
              <a:t>증설 </a:t>
            </a:r>
            <a:r>
              <a:rPr lang="en-US" altLang="ko-KR" sz="1000" dirty="0">
                <a:latin typeface="+mn-ea"/>
                <a:ea typeface="+mn-ea"/>
              </a:rPr>
              <a:t>Port</a:t>
            </a:r>
            <a:r>
              <a:rPr lang="ko-KR" altLang="en-US" sz="1000" dirty="0">
                <a:latin typeface="+mn-ea"/>
                <a:ea typeface="+mn-ea"/>
              </a:rPr>
              <a:t>를 설치한다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⑦멀티의 </a:t>
            </a:r>
            <a:r>
              <a:rPr lang="ko-KR" altLang="en-US" sz="1000" dirty="0">
                <a:latin typeface="+mn-ea"/>
                <a:ea typeface="+mn-ea"/>
              </a:rPr>
              <a:t>터치 사용시 화면 활성화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터치 상호 </a:t>
            </a:r>
            <a:r>
              <a:rPr lang="ko-KR" altLang="en-US" sz="1000" dirty="0" err="1">
                <a:latin typeface="+mn-ea"/>
                <a:ea typeface="+mn-ea"/>
              </a:rPr>
              <a:t>인터락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하는 기능을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적용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⑧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PANEL</a:t>
            </a:r>
            <a:r>
              <a:rPr lang="ko-KR" altLang="en-US" sz="1000" dirty="0">
                <a:latin typeface="+mn-ea"/>
                <a:ea typeface="+mn-ea"/>
              </a:rPr>
              <a:t>은 한글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영문 및 중문이 표시되는 </a:t>
            </a:r>
            <a:r>
              <a:rPr lang="en-US" altLang="ko-KR" sz="1000" dirty="0">
                <a:latin typeface="+mn-ea"/>
                <a:ea typeface="+mn-ea"/>
              </a:rPr>
              <a:t>VERSION </a:t>
            </a:r>
            <a:r>
              <a:rPr lang="ko-KR" altLang="en-US" sz="1000" dirty="0">
                <a:latin typeface="+mn-ea"/>
                <a:ea typeface="+mn-ea"/>
              </a:rPr>
              <a:t>제품을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⑨이동식의 </a:t>
            </a:r>
            <a:r>
              <a:rPr lang="ko-KR" altLang="en-US" sz="1000" dirty="0">
                <a:latin typeface="+mn-ea"/>
                <a:ea typeface="+mn-ea"/>
              </a:rPr>
              <a:t>경우 케이블 </a:t>
            </a:r>
            <a:r>
              <a:rPr lang="ko-KR" altLang="en-US" sz="1000" dirty="0" err="1">
                <a:latin typeface="+mn-ea"/>
                <a:ea typeface="+mn-ea"/>
              </a:rPr>
              <a:t>베어를</a:t>
            </a:r>
            <a:r>
              <a:rPr lang="ko-KR" altLang="en-US" sz="1000" dirty="0">
                <a:latin typeface="+mn-ea"/>
                <a:ea typeface="+mn-ea"/>
              </a:rPr>
              <a:t> 사용해야하며 전원과 통신케이블은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유동전용케이블로 </a:t>
            </a:r>
            <a:r>
              <a:rPr lang="ko-KR" altLang="en-US" sz="1000" dirty="0">
                <a:latin typeface="+mn-ea"/>
                <a:ea typeface="+mn-ea"/>
              </a:rPr>
              <a:t>포설해야한다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90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3.4.3.2</a:t>
            </a:r>
            <a:r>
              <a:rPr lang="en-US" altLang="ko-KR" sz="1000" dirty="0">
                <a:latin typeface="+mn-ea"/>
                <a:ea typeface="+mn-ea"/>
              </a:rPr>
              <a:t>. SWITCH &amp; LAMP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비상스위치</a:t>
            </a:r>
            <a:r>
              <a:rPr lang="en-US" altLang="ko-KR" sz="1000" dirty="0">
                <a:latin typeface="+mn-ea"/>
                <a:ea typeface="+mn-ea"/>
              </a:rPr>
              <a:t>(EMERGENCY SWITCH)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A22E-M-12-000(Switch),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A22Z-EG1(Cover)OMRON </a:t>
            </a:r>
            <a:r>
              <a:rPr lang="ko-KR" altLang="en-US" sz="1000" dirty="0">
                <a:latin typeface="+mn-ea"/>
                <a:ea typeface="+mn-ea"/>
              </a:rPr>
              <a:t>제품으로 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PUSH </a:t>
            </a:r>
            <a:r>
              <a:rPr lang="en-US" altLang="ko-KR" sz="1000" dirty="0">
                <a:latin typeface="+mn-ea"/>
                <a:ea typeface="+mn-ea"/>
              </a:rPr>
              <a:t>BUTTON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HOLE 25φ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DC24V LED TYPE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3.4.3.3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경광등</a:t>
            </a:r>
            <a:r>
              <a:rPr lang="en-US" altLang="ko-KR" sz="1000" dirty="0">
                <a:latin typeface="+mn-ea"/>
                <a:ea typeface="+mn-ea"/>
              </a:rPr>
              <a:t>/BUZZER/TOWER </a:t>
            </a:r>
            <a:r>
              <a:rPr lang="en-US" altLang="ko-KR" sz="1000" dirty="0" smtClean="0">
                <a:latin typeface="+mn-ea"/>
                <a:ea typeface="+mn-ea"/>
              </a:rPr>
              <a:t>LAMP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①설비 </a:t>
            </a:r>
            <a:r>
              <a:rPr lang="ko-KR" altLang="en-US" sz="1000" dirty="0" err="1">
                <a:latin typeface="+mn-ea"/>
                <a:ea typeface="+mn-ea"/>
              </a:rPr>
              <a:t>상태별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 smtClean="0">
                <a:latin typeface="+mn-ea"/>
                <a:ea typeface="+mn-ea"/>
              </a:rPr>
              <a:t>동작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②경보의 </a:t>
            </a:r>
            <a:r>
              <a:rPr lang="ko-KR" altLang="en-US" sz="1000" dirty="0">
                <a:latin typeface="+mn-ea"/>
                <a:ea typeface="+mn-ea"/>
              </a:rPr>
              <a:t>정도를 구분하여 각 음을 구분한다</a:t>
            </a:r>
            <a:r>
              <a:rPr lang="en-US" altLang="ko-KR" sz="1000" dirty="0">
                <a:latin typeface="+mn-ea"/>
                <a:ea typeface="+mn-ea"/>
              </a:rPr>
              <a:t>.(4</a:t>
            </a:r>
            <a:r>
              <a:rPr lang="ko-KR" altLang="en-US" sz="1000" dirty="0">
                <a:latin typeface="+mn-ea"/>
                <a:ea typeface="+mn-ea"/>
              </a:rPr>
              <a:t>음색 </a:t>
            </a:r>
            <a:r>
              <a:rPr lang="en-US" altLang="ko-KR" sz="1000" dirty="0">
                <a:latin typeface="+mn-ea"/>
                <a:ea typeface="+mn-ea"/>
              </a:rPr>
              <a:t>BZ)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→ </a:t>
            </a:r>
            <a:r>
              <a:rPr lang="ko-KR" altLang="en-US" sz="1000" dirty="0">
                <a:latin typeface="+mn-ea"/>
                <a:ea typeface="+mn-ea"/>
              </a:rPr>
              <a:t>단색 </a:t>
            </a:r>
            <a:r>
              <a:rPr lang="ko-KR" altLang="en-US" sz="1000" dirty="0" err="1">
                <a:latin typeface="+mn-ea"/>
                <a:ea typeface="+mn-ea"/>
              </a:rPr>
              <a:t>경광등은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의 승인을 득한다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③물류 정체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불량 </a:t>
            </a:r>
            <a:r>
              <a:rPr lang="ko-KR" altLang="en-US" sz="1000" dirty="0" err="1">
                <a:latin typeface="+mn-ea"/>
                <a:ea typeface="+mn-ea"/>
              </a:rPr>
              <a:t>취출은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Buzzer </a:t>
            </a:r>
            <a:r>
              <a:rPr lang="ko-KR" altLang="en-US" sz="1000" dirty="0">
                <a:latin typeface="+mn-ea"/>
                <a:ea typeface="+mn-ea"/>
              </a:rPr>
              <a:t>로 구분한다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④부착 위치는 </a:t>
            </a:r>
            <a:r>
              <a:rPr lang="ko-KR" altLang="en-US" sz="1000" dirty="0">
                <a:latin typeface="+mn-ea"/>
                <a:ea typeface="+mn-ea"/>
              </a:rPr>
              <a:t>설비 반입 안착後 </a:t>
            </a:r>
            <a:r>
              <a:rPr lang="en-US" altLang="ko-KR" sz="1000" dirty="0">
                <a:latin typeface="+mn-ea"/>
                <a:ea typeface="+mn-ea"/>
              </a:rPr>
              <a:t>MACHINE </a:t>
            </a:r>
            <a:r>
              <a:rPr lang="ko-KR" altLang="en-US" sz="1000" dirty="0">
                <a:latin typeface="+mn-ea"/>
                <a:ea typeface="+mn-ea"/>
              </a:rPr>
              <a:t>본체에 부착한다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>
                <a:latin typeface="+mn-ea"/>
                <a:ea typeface="+mn-ea"/>
              </a:rPr>
              <a:t>TOWER LAMP </a:t>
            </a:r>
            <a:r>
              <a:rPr lang="ko-KR" altLang="en-US" sz="1000" dirty="0" err="1">
                <a:latin typeface="+mn-ea"/>
                <a:ea typeface="+mn-ea"/>
              </a:rPr>
              <a:t>색상별</a:t>
            </a:r>
            <a:r>
              <a:rPr lang="ko-KR" altLang="en-US" sz="1000" dirty="0">
                <a:latin typeface="+mn-ea"/>
                <a:ea typeface="+mn-ea"/>
              </a:rPr>
              <a:t> 기능은 </a:t>
            </a:r>
            <a:r>
              <a:rPr lang="ko-KR" altLang="en-US" sz="1000" dirty="0" err="1">
                <a:latin typeface="+mn-ea"/>
                <a:ea typeface="+mn-ea"/>
              </a:rPr>
              <a:t>아래표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기준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solidFill>
                  <a:srgbClr val="FF0000"/>
                </a:solidFill>
                <a:latin typeface="+mn-ea"/>
                <a:ea typeface="+mn-ea"/>
              </a:rPr>
              <a:t>          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⑥DC24V LED TYPE</a:t>
            </a:r>
            <a:r>
              <a:rPr lang="ko-KR" altLang="en-US" sz="1000" dirty="0">
                <a:latin typeface="+mn-ea"/>
                <a:ea typeface="+mn-ea"/>
              </a:rPr>
              <a:t>를 사용한다</a:t>
            </a:r>
            <a:r>
              <a:rPr lang="en-US" altLang="ko-KR" sz="1000" dirty="0">
                <a:latin typeface="+mn-ea"/>
                <a:ea typeface="+mn-ea"/>
              </a:rPr>
              <a:t>. (</a:t>
            </a:r>
            <a:r>
              <a:rPr lang="ko-KR" altLang="en-US" sz="1000" dirty="0">
                <a:latin typeface="+mn-ea"/>
                <a:ea typeface="+mn-ea"/>
              </a:rPr>
              <a:t>규격 </a:t>
            </a:r>
            <a:r>
              <a:rPr lang="en-US" altLang="ko-KR" sz="1000" dirty="0">
                <a:latin typeface="+mn-ea"/>
                <a:ea typeface="+mn-ea"/>
              </a:rPr>
              <a:t>: ST45L-3 Q-Light)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⑦</a:t>
            </a:r>
            <a:r>
              <a:rPr lang="ko-KR" altLang="en-US" sz="1000" dirty="0" err="1">
                <a:latin typeface="+mn-ea"/>
                <a:ea typeface="+mn-ea"/>
              </a:rPr>
              <a:t>경광등</a:t>
            </a:r>
            <a:r>
              <a:rPr lang="ko-KR" altLang="en-US" sz="1000" dirty="0">
                <a:latin typeface="+mn-ea"/>
                <a:ea typeface="+mn-ea"/>
              </a:rPr>
              <a:t> 높이는 작업자 포지션에서 확인 가능해야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⑧</a:t>
            </a:r>
            <a:r>
              <a:rPr lang="ko-KR" altLang="en-US" sz="1000" dirty="0" smtClean="0">
                <a:latin typeface="+mn-ea"/>
                <a:ea typeface="+mn-ea"/>
              </a:rPr>
              <a:t>전용 설비에는 </a:t>
            </a:r>
            <a:r>
              <a:rPr lang="ko-KR" altLang="en-US" sz="1000" dirty="0" err="1">
                <a:latin typeface="+mn-ea"/>
                <a:ea typeface="+mn-ea"/>
              </a:rPr>
              <a:t>경광등</a:t>
            </a:r>
            <a:r>
              <a:rPr lang="ko-KR" altLang="en-US" sz="1000" dirty="0">
                <a:latin typeface="+mn-ea"/>
                <a:ea typeface="+mn-ea"/>
              </a:rPr>
              <a:t> 설치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스피커 내장형 </a:t>
            </a:r>
            <a:r>
              <a:rPr lang="en-US" altLang="ko-KR" sz="1000" dirty="0">
                <a:latin typeface="+mn-ea"/>
                <a:ea typeface="+mn-ea"/>
              </a:rPr>
              <a:t>90 dB </a:t>
            </a:r>
            <a:r>
              <a:rPr lang="ko-KR" altLang="en-US" sz="1000" dirty="0">
                <a:latin typeface="+mn-ea"/>
                <a:ea typeface="+mn-ea"/>
              </a:rPr>
              <a:t>이상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⑨</a:t>
            </a:r>
            <a:r>
              <a:rPr lang="ko-KR" altLang="en-US" sz="1000" dirty="0" smtClean="0">
                <a:latin typeface="+mn-ea"/>
                <a:ea typeface="+mn-ea"/>
              </a:rPr>
              <a:t>부착 위치는 주 제어함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MACHINE </a:t>
            </a:r>
            <a:r>
              <a:rPr lang="ko-KR" altLang="en-US" sz="1000" dirty="0">
                <a:latin typeface="+mn-ea"/>
                <a:ea typeface="+mn-ea"/>
              </a:rPr>
              <a:t>본체에 부착한다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4" name="그림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34" y="1988840"/>
            <a:ext cx="4104456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63" y="836711"/>
            <a:ext cx="3960440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28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3.4.3.4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조작반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포함내용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①자동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수동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②</a:t>
            </a:r>
            <a:r>
              <a:rPr lang="ko-KR" altLang="en-US" sz="1000" dirty="0" err="1" smtClean="0">
                <a:latin typeface="+mn-ea"/>
                <a:ea typeface="+mn-ea"/>
              </a:rPr>
              <a:t>운전개시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정지 </a:t>
            </a:r>
            <a:r>
              <a:rPr lang="en-US" altLang="ko-KR" sz="1000" dirty="0">
                <a:latin typeface="+mn-ea"/>
                <a:ea typeface="+mn-ea"/>
              </a:rPr>
              <a:t>(Start/Stop)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ko-KR" altLang="en-US" sz="1000" dirty="0" err="1" smtClean="0">
                <a:latin typeface="+mn-ea"/>
                <a:ea typeface="+mn-ea"/>
              </a:rPr>
              <a:t>원점복귀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(Ready)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Reset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Emergency </a:t>
            </a:r>
            <a:r>
              <a:rPr lang="en-US" altLang="ko-KR" sz="1000" dirty="0">
                <a:latin typeface="+mn-ea"/>
                <a:ea typeface="+mn-ea"/>
              </a:rPr>
              <a:t>Switch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Buzzer </a:t>
            </a:r>
            <a:r>
              <a:rPr lang="en-US" altLang="ko-KR" sz="1000" dirty="0">
                <a:latin typeface="+mn-ea"/>
                <a:ea typeface="+mn-ea"/>
              </a:rPr>
              <a:t>Stop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SWITCH </a:t>
            </a:r>
            <a:r>
              <a:rPr lang="ko-KR" altLang="en-US" sz="1000" dirty="0">
                <a:latin typeface="+mn-ea"/>
                <a:ea typeface="+mn-ea"/>
              </a:rPr>
              <a:t>관련 </a:t>
            </a:r>
            <a:r>
              <a:rPr lang="en-US" altLang="ko-KR" sz="1000" dirty="0">
                <a:latin typeface="+mn-ea"/>
                <a:ea typeface="+mn-ea"/>
              </a:rPr>
              <a:t>NAME</a:t>
            </a:r>
            <a:r>
              <a:rPr lang="ko-KR" altLang="en-US" sz="1000" dirty="0">
                <a:latin typeface="+mn-ea"/>
                <a:ea typeface="+mn-ea"/>
              </a:rPr>
              <a:t>은 음각 처리한다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⑧</a:t>
            </a:r>
            <a:r>
              <a:rPr lang="en-US" altLang="ko-KR" sz="1000" dirty="0" smtClean="0">
                <a:latin typeface="+mn-ea"/>
                <a:ea typeface="+mn-ea"/>
              </a:rPr>
              <a:t>NAME</a:t>
            </a:r>
            <a:r>
              <a:rPr lang="ko-KR" altLang="en-US" sz="1000" dirty="0">
                <a:latin typeface="+mn-ea"/>
                <a:ea typeface="+mn-ea"/>
              </a:rPr>
              <a:t>은 영문 </a:t>
            </a:r>
            <a:r>
              <a:rPr lang="en-US" altLang="ko-KR" sz="1000" dirty="0">
                <a:latin typeface="+mn-ea"/>
                <a:ea typeface="+mn-ea"/>
              </a:rPr>
              <a:t>or </a:t>
            </a:r>
            <a:r>
              <a:rPr lang="ko-KR" altLang="en-US" sz="1000" dirty="0">
                <a:latin typeface="+mn-ea"/>
                <a:ea typeface="+mn-ea"/>
              </a:rPr>
              <a:t>한글로 표기한다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⑨배선의 </a:t>
            </a:r>
            <a:r>
              <a:rPr lang="en-US" altLang="ko-KR" sz="1000" dirty="0">
                <a:latin typeface="+mn-ea"/>
                <a:ea typeface="+mn-ea"/>
              </a:rPr>
              <a:t>COMMON LINE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LOOP</a:t>
            </a:r>
            <a:r>
              <a:rPr lang="ko-KR" altLang="en-US" sz="1000" dirty="0">
                <a:latin typeface="+mn-ea"/>
                <a:ea typeface="+mn-ea"/>
              </a:rPr>
              <a:t>가 형성되도록 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그 외의 경우는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단자대를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사용하여 </a:t>
            </a:r>
            <a:r>
              <a:rPr lang="en-US" altLang="ko-KR" sz="1000" dirty="0">
                <a:latin typeface="+mn-ea"/>
                <a:ea typeface="+mn-ea"/>
              </a:rPr>
              <a:t>1:1</a:t>
            </a:r>
            <a:r>
              <a:rPr lang="ko-KR" altLang="en-US" sz="1000" dirty="0">
                <a:latin typeface="+mn-ea"/>
                <a:ea typeface="+mn-ea"/>
              </a:rPr>
              <a:t>로 접속한다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⑩외부 </a:t>
            </a:r>
            <a:r>
              <a:rPr lang="ko-KR" altLang="en-US" sz="1000" dirty="0">
                <a:latin typeface="+mn-ea"/>
                <a:ea typeface="+mn-ea"/>
              </a:rPr>
              <a:t>부착물의 명판은 </a:t>
            </a:r>
            <a:r>
              <a:rPr lang="en-US" altLang="ko-KR" sz="1000" dirty="0">
                <a:latin typeface="+mn-ea"/>
                <a:ea typeface="+mn-ea"/>
              </a:rPr>
              <a:t>Al </a:t>
            </a:r>
            <a:r>
              <a:rPr lang="ko-KR" altLang="en-US" sz="1000" dirty="0">
                <a:latin typeface="+mn-ea"/>
                <a:ea typeface="+mn-ea"/>
              </a:rPr>
              <a:t>재질을 기본적으로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⑪</a:t>
            </a:r>
            <a:r>
              <a:rPr lang="en-US" altLang="ko-KR" sz="1000" dirty="0" smtClean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가 부착된 부분은 충격에 강한 </a:t>
            </a:r>
            <a:r>
              <a:rPr lang="ko-KR" altLang="en-US" sz="1000" dirty="0" err="1">
                <a:latin typeface="+mn-ea"/>
                <a:ea typeface="+mn-ea"/>
              </a:rPr>
              <a:t>투명재질의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COVER</a:t>
            </a:r>
            <a:r>
              <a:rPr lang="ko-KR" altLang="en-US" sz="1000" dirty="0">
                <a:latin typeface="+mn-ea"/>
                <a:ea typeface="+mn-ea"/>
              </a:rPr>
              <a:t>를 사용할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⑫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Door</a:t>
            </a:r>
            <a:r>
              <a:rPr lang="ko-KR" altLang="en-US" sz="1000" dirty="0">
                <a:latin typeface="+mn-ea"/>
                <a:ea typeface="+mn-ea"/>
              </a:rPr>
              <a:t>는 접지 시킬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⑬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PANEL</a:t>
            </a:r>
            <a:r>
              <a:rPr lang="ko-KR" altLang="en-US" sz="1000" dirty="0">
                <a:latin typeface="+mn-ea"/>
                <a:ea typeface="+mn-ea"/>
              </a:rPr>
              <a:t>은 설비 측 </a:t>
            </a:r>
            <a:r>
              <a:rPr lang="en-US" altLang="ko-KR" sz="1000" dirty="0" err="1">
                <a:latin typeface="+mn-ea"/>
                <a:ea typeface="+mn-ea"/>
              </a:rPr>
              <a:t>Built_In</a:t>
            </a:r>
            <a:r>
              <a:rPr lang="ko-KR" altLang="en-US" sz="1000" dirty="0">
                <a:latin typeface="+mn-ea"/>
                <a:ea typeface="+mn-ea"/>
              </a:rPr>
              <a:t>化 원칙으로 하되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불가피할 </a:t>
            </a:r>
            <a:r>
              <a:rPr lang="ko-KR" altLang="en-US" sz="1000" dirty="0" smtClean="0">
                <a:latin typeface="+mn-ea"/>
                <a:ea typeface="+mn-ea"/>
              </a:rPr>
              <a:t>경우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SDI </a:t>
            </a:r>
            <a:r>
              <a:rPr lang="ko-KR" altLang="en-US" sz="1000" dirty="0" smtClean="0">
                <a:latin typeface="+mn-ea"/>
                <a:ea typeface="+mn-ea"/>
              </a:rPr>
              <a:t>담당자 </a:t>
            </a:r>
            <a:r>
              <a:rPr lang="ko-KR" altLang="en-US" sz="1000" dirty="0">
                <a:latin typeface="+mn-ea"/>
                <a:ea typeface="+mn-ea"/>
              </a:rPr>
              <a:t>합의를 득한다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⑭자동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수동 방향 통일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좌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수동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우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자동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⑮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SCREEN</a:t>
            </a:r>
            <a:r>
              <a:rPr lang="ko-KR" altLang="en-US" sz="1000" dirty="0">
                <a:latin typeface="+mn-ea"/>
                <a:ea typeface="+mn-ea"/>
              </a:rPr>
              <a:t>은 이동용 </a:t>
            </a:r>
            <a:r>
              <a:rPr lang="en-US" altLang="ko-KR" sz="1000" dirty="0">
                <a:latin typeface="+mn-ea"/>
                <a:ea typeface="+mn-ea"/>
              </a:rPr>
              <a:t>Rail </a:t>
            </a:r>
            <a:r>
              <a:rPr lang="ko-KR" altLang="en-US" sz="1000" dirty="0">
                <a:latin typeface="+mn-ea"/>
                <a:ea typeface="+mn-ea"/>
              </a:rPr>
              <a:t>적용 불가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800" dirty="0" smtClean="0">
                <a:latin typeface="MS Gothic" panose="020B0609070205080204" pitchFamily="49" charset="-128"/>
              </a:rPr>
              <a:t>⑯</a:t>
            </a:r>
            <a:r>
              <a:rPr lang="ko-KR" altLang="en-US" sz="1000" dirty="0" smtClean="0">
                <a:latin typeface="+mn-ea"/>
                <a:ea typeface="+mn-ea"/>
              </a:rPr>
              <a:t>각종 </a:t>
            </a:r>
            <a:r>
              <a:rPr lang="ko-KR" altLang="en-US" sz="1000" dirty="0" err="1">
                <a:latin typeface="+mn-ea"/>
                <a:ea typeface="+mn-ea"/>
              </a:rPr>
              <a:t>계측기류는</a:t>
            </a:r>
            <a:r>
              <a:rPr lang="ko-KR" altLang="en-US" sz="1000" dirty="0">
                <a:latin typeface="+mn-ea"/>
                <a:ea typeface="+mn-ea"/>
              </a:rPr>
              <a:t> 설비 고정 </a:t>
            </a:r>
            <a:r>
              <a:rPr lang="ko-KR" altLang="en-US" sz="1000" dirty="0" err="1">
                <a:latin typeface="+mn-ea"/>
                <a:ea typeface="+mn-ea"/>
              </a:rPr>
              <a:t>매립형으로</a:t>
            </a:r>
            <a:r>
              <a:rPr lang="ko-KR" altLang="en-US" sz="1000" dirty="0">
                <a:latin typeface="+mn-ea"/>
                <a:ea typeface="+mn-ea"/>
              </a:rPr>
              <a:t> 제작할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800" dirty="0">
                <a:latin typeface="+mn-ea"/>
                <a:ea typeface="+mn-ea"/>
              </a:rPr>
              <a:t>        </a:t>
            </a:r>
            <a:r>
              <a:rPr lang="en-US" altLang="ko-KR" sz="800" dirty="0" smtClean="0">
                <a:latin typeface="+mn-ea"/>
                <a:ea typeface="+mn-ea"/>
              </a:rPr>
              <a:t>     </a:t>
            </a:r>
            <a:r>
              <a:rPr lang="en-US" altLang="ko-KR" sz="800" dirty="0">
                <a:latin typeface="+mn-ea"/>
                <a:ea typeface="+mn-ea"/>
              </a:rPr>
              <a:t>⑰</a:t>
            </a:r>
            <a:r>
              <a:rPr lang="ko-KR" altLang="en-US" sz="1000" dirty="0" smtClean="0">
                <a:latin typeface="+mn-ea"/>
                <a:ea typeface="+mn-ea"/>
              </a:rPr>
              <a:t>설비 </a:t>
            </a:r>
            <a:r>
              <a:rPr lang="ko-KR" altLang="en-US" sz="1000" dirty="0">
                <a:latin typeface="+mn-ea"/>
                <a:ea typeface="+mn-ea"/>
              </a:rPr>
              <a:t>외측 모니터 및 </a:t>
            </a:r>
            <a:r>
              <a:rPr lang="ko-KR" altLang="en-US" sz="1000" dirty="0" err="1">
                <a:latin typeface="+mn-ea"/>
                <a:ea typeface="+mn-ea"/>
              </a:rPr>
              <a:t>콘트롤러는</a:t>
            </a:r>
            <a:r>
              <a:rPr lang="ko-KR" altLang="en-US" sz="1000" dirty="0">
                <a:latin typeface="+mn-ea"/>
                <a:ea typeface="+mn-ea"/>
              </a:rPr>
              <a:t> 설비 내 </a:t>
            </a:r>
            <a:r>
              <a:rPr lang="en-US" altLang="ko-KR" sz="1000" dirty="0" err="1">
                <a:latin typeface="+mn-ea"/>
                <a:ea typeface="+mn-ea"/>
              </a:rPr>
              <a:t>Built_in</a:t>
            </a:r>
            <a:r>
              <a:rPr lang="ko-KR" altLang="en-US" sz="1000" dirty="0">
                <a:latin typeface="+mn-ea"/>
                <a:ea typeface="+mn-ea"/>
              </a:rPr>
              <a:t>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800" dirty="0" smtClean="0">
                <a:latin typeface="MS UI Gothic" panose="020B0600070205080204" pitchFamily="34" charset="-128"/>
              </a:rPr>
              <a:t>⑱</a:t>
            </a:r>
            <a:r>
              <a:rPr lang="en-US" altLang="ko-KR" sz="1000" dirty="0" smtClean="0">
                <a:latin typeface="+mn-ea"/>
                <a:ea typeface="+mn-ea"/>
              </a:rPr>
              <a:t>EMS(EMO</a:t>
            </a:r>
            <a:r>
              <a:rPr lang="en-US" altLang="ko-KR" sz="1000" dirty="0">
                <a:latin typeface="+mn-ea"/>
                <a:ea typeface="+mn-ea"/>
              </a:rPr>
              <a:t>),DOOR OPEN </a:t>
            </a:r>
            <a:r>
              <a:rPr lang="ko-KR" altLang="en-US" sz="1000" dirty="0">
                <a:latin typeface="+mn-ea"/>
                <a:ea typeface="+mn-ea"/>
              </a:rPr>
              <a:t>발생시 </a:t>
            </a:r>
            <a:r>
              <a:rPr lang="en-US" altLang="ko-KR" sz="1000" dirty="0">
                <a:latin typeface="+mn-ea"/>
                <a:ea typeface="+mn-ea"/>
              </a:rPr>
              <a:t>TOUCH POP_UP</a:t>
            </a:r>
            <a:r>
              <a:rPr lang="ko-KR" altLang="en-US" sz="1000" dirty="0">
                <a:latin typeface="+mn-ea"/>
                <a:ea typeface="+mn-ea"/>
              </a:rPr>
              <a:t>창 활성화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넘버 </a:t>
            </a:r>
            <a:r>
              <a:rPr lang="ko-KR" altLang="en-US" sz="1000" dirty="0">
                <a:latin typeface="+mn-ea"/>
                <a:ea typeface="+mn-ea"/>
              </a:rPr>
              <a:t>표시 포함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800" dirty="0" smtClean="0">
                <a:latin typeface="MS UI Gothic" panose="020B0600070205080204" pitchFamily="34" charset="-128"/>
              </a:rPr>
              <a:t>⑲</a:t>
            </a:r>
            <a:r>
              <a:rPr lang="ko-KR" altLang="en-US" sz="1000" dirty="0" smtClean="0">
                <a:latin typeface="+mn-ea"/>
                <a:ea typeface="+mn-ea"/>
              </a:rPr>
              <a:t>안전과 </a:t>
            </a:r>
            <a:r>
              <a:rPr lang="ko-KR" altLang="en-US" sz="1000" dirty="0">
                <a:latin typeface="+mn-ea"/>
                <a:ea typeface="+mn-ea"/>
              </a:rPr>
              <a:t>협의된 </a:t>
            </a:r>
            <a:r>
              <a:rPr lang="en-US" altLang="ko-KR" sz="1000" dirty="0">
                <a:latin typeface="+mn-ea"/>
                <a:ea typeface="+mn-ea"/>
              </a:rPr>
              <a:t>Position 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Safety S/W 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Key Lock Type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3.5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>
                <a:latin typeface="+mn-ea"/>
                <a:ea typeface="+mn-ea"/>
              </a:rPr>
              <a:t>제어부</a:t>
            </a:r>
            <a:r>
              <a:rPr lang="ko-KR" altLang="en-US" sz="1000" b="1" dirty="0">
                <a:latin typeface="+mn-ea"/>
                <a:ea typeface="+mn-ea"/>
              </a:rPr>
              <a:t> 검수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3.5.1. </a:t>
            </a:r>
            <a:r>
              <a:rPr lang="ko-KR" altLang="en-US" sz="1000" dirty="0">
                <a:latin typeface="+mn-ea"/>
                <a:ea typeface="+mn-ea"/>
              </a:rPr>
              <a:t>부품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중간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최종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준공검수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기구부</a:t>
            </a:r>
            <a:r>
              <a:rPr lang="ko-KR" altLang="en-US" sz="1000" dirty="0">
                <a:latin typeface="+mn-ea"/>
                <a:ea typeface="+mn-ea"/>
              </a:rPr>
              <a:t> 내용 참조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3.5.2. </a:t>
            </a:r>
            <a:r>
              <a:rPr lang="ko-KR" altLang="en-US" sz="1000" dirty="0">
                <a:latin typeface="+mn-ea"/>
                <a:ea typeface="+mn-ea"/>
              </a:rPr>
              <a:t>제출서류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3.5.2.1. </a:t>
            </a:r>
            <a:r>
              <a:rPr lang="ko-KR" altLang="en-US" sz="1000" dirty="0">
                <a:latin typeface="+mn-ea"/>
                <a:ea typeface="+mn-ea"/>
              </a:rPr>
              <a:t>승인도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본 장치를 수주한 후 </a:t>
            </a:r>
            <a:r>
              <a:rPr lang="ko-KR" altLang="en-US" sz="1000" dirty="0" err="1">
                <a:latin typeface="+mn-ea"/>
                <a:ea typeface="+mn-ea"/>
              </a:rPr>
              <a:t>설계참고</a:t>
            </a:r>
            <a:r>
              <a:rPr lang="ko-KR" altLang="en-US" sz="1000" dirty="0">
                <a:latin typeface="+mn-ea"/>
                <a:ea typeface="+mn-ea"/>
              </a:rPr>
              <a:t> 자료를 이용하여 상세설계 후 </a:t>
            </a:r>
            <a:r>
              <a:rPr lang="ko-KR" altLang="en-US" sz="1000" dirty="0" err="1">
                <a:latin typeface="+mn-ea"/>
                <a:ea typeface="+mn-ea"/>
              </a:rPr>
              <a:t>승인도를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제출하여 승인을 득한 후 </a:t>
            </a:r>
            <a:r>
              <a:rPr lang="ko-KR" altLang="en-US" sz="1000" dirty="0" smtClean="0">
                <a:latin typeface="+mn-ea"/>
                <a:ea typeface="+mn-ea"/>
              </a:rPr>
              <a:t>제작한다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①승인도 </a:t>
            </a:r>
            <a:r>
              <a:rPr lang="ko-KR" altLang="en-US" sz="1000" dirty="0">
                <a:latin typeface="+mn-ea"/>
                <a:ea typeface="+mn-ea"/>
              </a:rPr>
              <a:t>소형은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HARDWARE </a:t>
            </a:r>
            <a:r>
              <a:rPr lang="en-US" altLang="ko-KR" sz="1000" dirty="0">
                <a:latin typeface="+mn-ea"/>
                <a:ea typeface="+mn-ea"/>
              </a:rPr>
              <a:t>: 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SOFTWARE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* TIME </a:t>
            </a:r>
            <a:r>
              <a:rPr lang="en-US" altLang="ko-KR" sz="1000" dirty="0">
                <a:latin typeface="+mn-ea"/>
                <a:ea typeface="+mn-ea"/>
              </a:rPr>
              <a:t>CHART : 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* I/O </a:t>
            </a:r>
            <a:r>
              <a:rPr lang="en-US" altLang="ko-KR" sz="1000" dirty="0">
                <a:latin typeface="+mn-ea"/>
                <a:ea typeface="+mn-ea"/>
              </a:rPr>
              <a:t>MAP : 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②시운전도 </a:t>
            </a:r>
            <a:r>
              <a:rPr lang="ko-KR" altLang="en-US" sz="1000" dirty="0">
                <a:latin typeface="+mn-ea"/>
                <a:ea typeface="+mn-ea"/>
              </a:rPr>
              <a:t>소형은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HARDWARE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전기회로도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부             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SOFTWARE</a:t>
            </a:r>
            <a:r>
              <a:rPr lang="en-US" altLang="ko-KR" sz="1000" dirty="0">
                <a:latin typeface="+mn-ea"/>
                <a:ea typeface="+mn-ea"/>
              </a:rPr>
              <a:t>: TIME CHART 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  <a:r>
              <a:rPr lang="en-US" altLang="ko-KR" sz="1000" dirty="0">
                <a:latin typeface="+mn-ea"/>
                <a:ea typeface="+mn-ea"/>
              </a:rPr>
              <a:t>, I/O MAP 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 ③입회검수서류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  ③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BOM </a:t>
            </a:r>
            <a:r>
              <a:rPr lang="en-US" altLang="ko-KR" sz="1000" dirty="0">
                <a:latin typeface="+mn-ea"/>
                <a:ea typeface="+mn-ea"/>
              </a:rPr>
              <a:t>LIST, ALARM LIST(</a:t>
            </a:r>
            <a:r>
              <a:rPr lang="ko-KR" altLang="en-US" sz="1000" dirty="0">
                <a:latin typeface="+mn-ea"/>
                <a:ea typeface="+mn-ea"/>
              </a:rPr>
              <a:t>양식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제공</a:t>
            </a:r>
            <a:r>
              <a:rPr lang="en-US" altLang="ko-KR" sz="1000" dirty="0">
                <a:latin typeface="+mn-ea"/>
                <a:ea typeface="+mn-ea"/>
              </a:rPr>
              <a:t>), TACT TIME </a:t>
            </a:r>
            <a:r>
              <a:rPr lang="ko-KR" altLang="en-US" sz="1000" dirty="0" err="1">
                <a:latin typeface="+mn-ea"/>
                <a:ea typeface="+mn-ea"/>
              </a:rPr>
              <a:t>측정자료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③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②기구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개별 동작 </a:t>
            </a:r>
            <a:r>
              <a:rPr lang="en-US" altLang="ko-KR" sz="1000" dirty="0">
                <a:latin typeface="+mn-ea"/>
                <a:ea typeface="+mn-ea"/>
              </a:rPr>
              <a:t>Unit)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en-US" altLang="ko-KR" sz="1000" dirty="0" err="1">
                <a:latin typeface="+mn-ea"/>
                <a:ea typeface="+mn-ea"/>
              </a:rPr>
              <a:t>Bom</a:t>
            </a:r>
            <a:r>
              <a:rPr lang="en-US" altLang="ko-KR" sz="1000" dirty="0">
                <a:latin typeface="+mn-ea"/>
                <a:ea typeface="+mn-ea"/>
              </a:rPr>
              <a:t>-List</a:t>
            </a:r>
            <a:r>
              <a:rPr lang="ko-KR" altLang="en-US" sz="1000" dirty="0">
                <a:latin typeface="+mn-ea"/>
                <a:ea typeface="+mn-ea"/>
              </a:rPr>
              <a:t>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전장부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BOM</a:t>
            </a:r>
            <a:r>
              <a:rPr lang="ko-KR" altLang="en-US" sz="1000" dirty="0">
                <a:latin typeface="+mn-ea"/>
                <a:ea typeface="+mn-ea"/>
              </a:rPr>
              <a:t>은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   컨트롤 </a:t>
            </a:r>
            <a:r>
              <a:rPr lang="ko-KR" altLang="en-US" sz="1000" dirty="0">
                <a:latin typeface="+mn-ea"/>
                <a:ea typeface="+mn-ea"/>
              </a:rPr>
              <a:t>판넬 </a:t>
            </a:r>
            <a:r>
              <a:rPr lang="en-US" altLang="ko-KR" sz="1000" dirty="0">
                <a:latin typeface="+mn-ea"/>
                <a:ea typeface="+mn-ea"/>
              </a:rPr>
              <a:t>PART</a:t>
            </a:r>
            <a:r>
              <a:rPr lang="ko-KR" altLang="en-US" sz="1000" dirty="0">
                <a:latin typeface="+mn-ea"/>
                <a:ea typeface="+mn-ea"/>
              </a:rPr>
              <a:t>에 표시한다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 err="1">
                <a:latin typeface="+mn-ea"/>
                <a:ea typeface="+mn-ea"/>
              </a:rPr>
              <a:t>정합율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100%)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④준공도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④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①설비 </a:t>
            </a:r>
            <a:r>
              <a:rPr lang="ko-KR" altLang="en-US" sz="1000" dirty="0">
                <a:latin typeface="+mn-ea"/>
                <a:ea typeface="+mn-ea"/>
              </a:rPr>
              <a:t>전체 </a:t>
            </a:r>
            <a:r>
              <a:rPr lang="en-US" altLang="ko-KR" sz="1000" dirty="0">
                <a:latin typeface="+mn-ea"/>
                <a:ea typeface="+mn-ea"/>
              </a:rPr>
              <a:t>LAY OUT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사용부품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ko-KR" altLang="en-US" sz="1000" dirty="0" err="1">
                <a:latin typeface="+mn-ea"/>
                <a:ea typeface="+mn-ea"/>
              </a:rPr>
              <a:t>부착위치를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전기도면과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</a:t>
            </a:r>
            <a:r>
              <a:rPr lang="ko-KR" altLang="en-US" sz="1000" dirty="0" smtClean="0">
                <a:latin typeface="+mn-ea"/>
                <a:ea typeface="+mn-ea"/>
              </a:rPr>
              <a:t>일치하는 </a:t>
            </a:r>
            <a:r>
              <a:rPr lang="en-US" altLang="ko-KR" sz="1000" dirty="0" smtClean="0">
                <a:latin typeface="+mn-ea"/>
                <a:ea typeface="+mn-ea"/>
              </a:rPr>
              <a:t>NUMBER</a:t>
            </a:r>
            <a:r>
              <a:rPr lang="ko-KR" altLang="en-US" sz="1000" dirty="0">
                <a:latin typeface="+mn-ea"/>
                <a:ea typeface="+mn-ea"/>
              </a:rPr>
              <a:t>로 표기하여 </a:t>
            </a:r>
            <a:r>
              <a:rPr lang="en-US" altLang="ko-KR" sz="1000" dirty="0">
                <a:latin typeface="+mn-ea"/>
                <a:ea typeface="+mn-ea"/>
              </a:rPr>
              <a:t>TROUBLE </a:t>
            </a:r>
            <a:r>
              <a:rPr lang="ko-KR" altLang="en-US" sz="1000" dirty="0">
                <a:latin typeface="+mn-ea"/>
                <a:ea typeface="+mn-ea"/>
              </a:rPr>
              <a:t>발생시 조치 및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</a:t>
            </a:r>
            <a:r>
              <a:rPr lang="ko-KR" altLang="en-US" sz="1000" dirty="0" smtClean="0">
                <a:latin typeface="+mn-ea"/>
                <a:ea typeface="+mn-ea"/>
              </a:rPr>
              <a:t>확인이 </a:t>
            </a:r>
            <a:r>
              <a:rPr lang="ko-KR" altLang="en-US" sz="1000" dirty="0">
                <a:latin typeface="+mn-ea"/>
                <a:ea typeface="+mn-ea"/>
              </a:rPr>
              <a:t>용이하도록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④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준공자료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항목 및 </a:t>
            </a:r>
            <a:r>
              <a:rPr lang="ko-KR" altLang="en-US" sz="1000" dirty="0" err="1">
                <a:latin typeface="+mn-ea"/>
                <a:ea typeface="+mn-ea"/>
              </a:rPr>
              <a:t>제출수량은</a:t>
            </a:r>
            <a:r>
              <a:rPr lang="ko-KR" altLang="en-US" sz="1000" dirty="0">
                <a:latin typeface="+mn-ea"/>
                <a:ea typeface="+mn-ea"/>
              </a:rPr>
              <a:t> 별첨</a:t>
            </a:r>
            <a:r>
              <a:rPr lang="en-US" altLang="ko-KR" sz="1000" dirty="0" smtClean="0">
                <a:latin typeface="+mn-ea"/>
                <a:ea typeface="+mn-ea"/>
              </a:rPr>
              <a:t>#5 </a:t>
            </a:r>
            <a:r>
              <a:rPr lang="ko-KR" altLang="en-US" sz="1000" dirty="0" err="1" smtClean="0">
                <a:latin typeface="+mn-ea"/>
                <a:ea typeface="+mn-ea"/>
              </a:rPr>
              <a:t>준공자료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CHECK SHEET</a:t>
            </a:r>
            <a:r>
              <a:rPr lang="ko-KR" altLang="en-US" sz="1000" dirty="0" smtClean="0">
                <a:latin typeface="+mn-ea"/>
                <a:ea typeface="+mn-ea"/>
              </a:rPr>
              <a:t>를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 참조한다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  </a:t>
            </a:r>
            <a:r>
              <a:rPr lang="ko-KR" altLang="en-US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>
                <a:latin typeface="+mn-ea"/>
                <a:ea typeface="+mn-ea"/>
              </a:rPr>
              <a:t>준공도면에는 </a:t>
            </a:r>
            <a:r>
              <a:rPr lang="en-US" altLang="ko-KR" sz="1000" dirty="0">
                <a:latin typeface="+mn-ea"/>
                <a:ea typeface="+mn-ea"/>
              </a:rPr>
              <a:t>PART</a:t>
            </a:r>
            <a:r>
              <a:rPr lang="ko-KR" altLang="en-US" sz="1000" dirty="0">
                <a:latin typeface="+mn-ea"/>
                <a:ea typeface="+mn-ea"/>
              </a:rPr>
              <a:t>별로 찾기 쉽도록 </a:t>
            </a:r>
            <a:r>
              <a:rPr lang="ko-KR" altLang="en-US" sz="1000" dirty="0" err="1">
                <a:latin typeface="+mn-ea"/>
                <a:ea typeface="+mn-ea"/>
              </a:rPr>
              <a:t>견출지를</a:t>
            </a:r>
            <a:r>
              <a:rPr lang="ko-KR" altLang="en-US" sz="1000" dirty="0">
                <a:latin typeface="+mn-ea"/>
                <a:ea typeface="+mn-ea"/>
              </a:rPr>
              <a:t> 이용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</a:t>
            </a:r>
            <a:r>
              <a:rPr lang="ko-KR" altLang="en-US" sz="1000" dirty="0" smtClean="0">
                <a:latin typeface="+mn-ea"/>
                <a:ea typeface="+mn-ea"/>
              </a:rPr>
              <a:t>색인 하도록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 준공도면에는 </a:t>
            </a:r>
            <a:r>
              <a:rPr lang="en-US" altLang="ko-KR" sz="1000" dirty="0">
                <a:latin typeface="+mn-ea"/>
                <a:ea typeface="+mn-ea"/>
              </a:rPr>
              <a:t>PART</a:t>
            </a:r>
            <a:r>
              <a:rPr lang="ko-KR" altLang="en-US" sz="1000" dirty="0">
                <a:latin typeface="+mn-ea"/>
                <a:ea typeface="+mn-ea"/>
              </a:rPr>
              <a:t>별로 찾기 쉽도록 </a:t>
            </a:r>
            <a:r>
              <a:rPr lang="ko-KR" altLang="en-US" sz="1000" dirty="0" err="1">
                <a:latin typeface="+mn-ea"/>
                <a:ea typeface="+mn-ea"/>
              </a:rPr>
              <a:t>목록표를</a:t>
            </a:r>
            <a:r>
              <a:rPr lang="ko-KR" altLang="en-US" sz="1000" dirty="0">
                <a:latin typeface="+mn-ea"/>
                <a:ea typeface="+mn-ea"/>
              </a:rPr>
              <a:t> 작성 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 운전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취급 </a:t>
            </a:r>
            <a:r>
              <a:rPr lang="en-US" altLang="ko-KR" sz="1000" dirty="0">
                <a:latin typeface="+mn-ea"/>
                <a:ea typeface="+mn-ea"/>
              </a:rPr>
              <a:t>MANUAL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ko-KR" altLang="en-US" sz="1000" dirty="0" err="1">
                <a:latin typeface="+mn-ea"/>
                <a:ea typeface="+mn-ea"/>
              </a:rPr>
              <a:t>설비개요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조작 </a:t>
            </a:r>
            <a:r>
              <a:rPr lang="en-US" altLang="ko-KR" sz="1000" dirty="0">
                <a:latin typeface="+mn-ea"/>
                <a:ea typeface="+mn-ea"/>
              </a:rPr>
              <a:t>C/P</a:t>
            </a:r>
            <a:r>
              <a:rPr lang="ko-KR" altLang="en-US" sz="1000" dirty="0">
                <a:latin typeface="+mn-ea"/>
                <a:ea typeface="+mn-ea"/>
              </a:rPr>
              <a:t>도해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조작방법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</a:t>
            </a:r>
            <a:r>
              <a:rPr lang="ko-KR" altLang="en-US" sz="1000" dirty="0" err="1" smtClean="0">
                <a:latin typeface="+mn-ea"/>
                <a:ea typeface="+mn-ea"/>
              </a:rPr>
              <a:t>이상조치</a:t>
            </a:r>
            <a:r>
              <a:rPr lang="ko-KR" altLang="en-US" sz="1000" dirty="0" smtClean="0">
                <a:latin typeface="+mn-ea"/>
                <a:ea typeface="+mn-ea"/>
              </a:rPr>
              <a:t> 방법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주의사항 등을 중심으로 제작한다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⑤운전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취급 </a:t>
            </a:r>
            <a:r>
              <a:rPr lang="en-US" altLang="ko-KR" sz="1000" dirty="0">
                <a:latin typeface="+mn-ea"/>
                <a:ea typeface="+mn-ea"/>
              </a:rPr>
              <a:t>MANUAL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err="1" smtClean="0">
                <a:latin typeface="+mn-ea"/>
                <a:ea typeface="+mn-ea"/>
              </a:rPr>
              <a:t>설비개요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조작 </a:t>
            </a:r>
            <a:r>
              <a:rPr lang="en-US" altLang="ko-KR" sz="1000" dirty="0">
                <a:latin typeface="+mn-ea"/>
                <a:ea typeface="+mn-ea"/>
              </a:rPr>
              <a:t>C/P</a:t>
            </a:r>
            <a:r>
              <a:rPr lang="ko-KR" altLang="en-US" sz="1000" dirty="0">
                <a:latin typeface="+mn-ea"/>
                <a:ea typeface="+mn-ea"/>
              </a:rPr>
              <a:t>도해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조작방법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이상조치</a:t>
            </a:r>
            <a:r>
              <a:rPr lang="ko-KR" altLang="en-US" sz="1000" dirty="0">
                <a:latin typeface="+mn-ea"/>
                <a:ea typeface="+mn-ea"/>
              </a:rPr>
              <a:t> 방법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주의사항 등을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중심으로 </a:t>
            </a:r>
            <a:r>
              <a:rPr lang="ko-KR" altLang="en-US" sz="1000" dirty="0">
                <a:latin typeface="+mn-ea"/>
                <a:ea typeface="+mn-ea"/>
              </a:rPr>
              <a:t>제작한다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 ⑥시험 </a:t>
            </a:r>
            <a:r>
              <a:rPr lang="ko-KR" altLang="en-US" sz="1000" dirty="0">
                <a:latin typeface="+mn-ea"/>
                <a:ea typeface="+mn-ea"/>
              </a:rPr>
              <a:t>성적서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    ⑥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계측장비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고가의 측정용 </a:t>
            </a:r>
            <a:r>
              <a:rPr lang="en-US" altLang="ko-KR" sz="1000" dirty="0">
                <a:latin typeface="+mn-ea"/>
                <a:ea typeface="+mn-ea"/>
              </a:rPr>
              <a:t>SENSOR, GAUGE</a:t>
            </a:r>
            <a:r>
              <a:rPr lang="ko-KR" altLang="en-US" sz="1000" dirty="0">
                <a:latin typeface="+mn-ea"/>
                <a:ea typeface="+mn-ea"/>
              </a:rPr>
              <a:t>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구동부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 AV</a:t>
            </a:r>
            <a:r>
              <a:rPr lang="ko-KR" altLang="en-US" sz="1000" dirty="0" smtClean="0">
                <a:latin typeface="+mn-ea"/>
                <a:ea typeface="+mn-ea"/>
              </a:rPr>
              <a:t>등은 </a:t>
            </a:r>
            <a:r>
              <a:rPr lang="en-US" altLang="ko-KR" sz="1000" dirty="0" smtClean="0">
                <a:latin typeface="+mn-ea"/>
                <a:ea typeface="+mn-ea"/>
              </a:rPr>
              <a:t>ITEM</a:t>
            </a:r>
            <a:r>
              <a:rPr lang="ko-KR" altLang="en-US" sz="1000" dirty="0">
                <a:latin typeface="+mn-ea"/>
                <a:ea typeface="+mn-ea"/>
              </a:rPr>
              <a:t>별로 시험성적서를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부 제출한다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-②</a:t>
            </a:r>
            <a:r>
              <a:rPr lang="ko-KR" altLang="en-US" sz="1000" dirty="0" smtClean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시운전후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중요부품</a:t>
            </a:r>
            <a:r>
              <a:rPr lang="en-US" altLang="ko-KR" sz="1000" dirty="0">
                <a:latin typeface="+mn-ea"/>
                <a:ea typeface="+mn-ea"/>
              </a:rPr>
              <a:t>(MOTOR,INVERTER,TIC)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CHECK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  </a:t>
            </a:r>
            <a:r>
              <a:rPr lang="en-US" altLang="ko-KR" sz="1000" dirty="0" smtClean="0">
                <a:latin typeface="+mn-ea"/>
                <a:ea typeface="+mn-ea"/>
              </a:rPr>
              <a:t>     SHEET</a:t>
            </a:r>
            <a:r>
              <a:rPr lang="ko-KR" altLang="en-US" sz="1000" dirty="0">
                <a:latin typeface="+mn-ea"/>
                <a:ea typeface="+mn-ea"/>
              </a:rPr>
              <a:t>에 작성하여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부 제출한다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 err="1">
                <a:latin typeface="+mn-ea"/>
                <a:ea typeface="+mn-ea"/>
              </a:rPr>
              <a:t>준공서류에</a:t>
            </a:r>
            <a:r>
              <a:rPr lang="ko-KR" altLang="en-US" sz="1000" dirty="0">
                <a:latin typeface="+mn-ea"/>
                <a:ea typeface="+mn-ea"/>
              </a:rPr>
              <a:t> 첨부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-③ </a:t>
            </a:r>
            <a:r>
              <a:rPr lang="ko-KR" altLang="en-US" sz="1000" dirty="0">
                <a:latin typeface="+mn-ea"/>
                <a:ea typeface="+mn-ea"/>
              </a:rPr>
              <a:t>안전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 err="1">
                <a:latin typeface="+mn-ea"/>
                <a:ea typeface="+mn-ea"/>
              </a:rPr>
              <a:t>등급품에</a:t>
            </a:r>
            <a:r>
              <a:rPr lang="ko-KR" altLang="en-US" sz="1000" dirty="0">
                <a:latin typeface="+mn-ea"/>
                <a:ea typeface="+mn-ea"/>
              </a:rPr>
              <a:t> 대해선 </a:t>
            </a:r>
            <a:r>
              <a:rPr lang="en-US" altLang="ko-KR" sz="1000" dirty="0">
                <a:latin typeface="+mn-ea"/>
                <a:ea typeface="+mn-ea"/>
              </a:rPr>
              <a:t>IEC60825-1 </a:t>
            </a:r>
            <a:r>
              <a:rPr lang="ko-KR" altLang="en-US" sz="1000" dirty="0" err="1">
                <a:latin typeface="+mn-ea"/>
                <a:ea typeface="+mn-ea"/>
              </a:rPr>
              <a:t>성적서를</a:t>
            </a:r>
            <a:r>
              <a:rPr lang="ko-KR" altLang="en-US" sz="1000" dirty="0">
                <a:latin typeface="+mn-ea"/>
                <a:ea typeface="+mn-ea"/>
              </a:rPr>
              <a:t> 제출한다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⑥</a:t>
            </a:r>
            <a:r>
              <a:rPr lang="en-US" altLang="ko-KR" sz="1000" dirty="0" smtClean="0">
                <a:latin typeface="+mn-ea"/>
                <a:ea typeface="+mn-ea"/>
              </a:rPr>
              <a:t>-④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축 </a:t>
            </a:r>
            <a:r>
              <a:rPr lang="ko-KR" altLang="en-US" sz="1000" dirty="0" err="1">
                <a:latin typeface="+mn-ea"/>
                <a:ea typeface="+mn-ea"/>
              </a:rPr>
              <a:t>이재기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en-US" altLang="ko-KR" sz="1000" dirty="0">
                <a:latin typeface="+mn-ea"/>
                <a:ea typeface="+mn-ea"/>
              </a:rPr>
              <a:t>CONVEYOR 3M </a:t>
            </a:r>
            <a:r>
              <a:rPr lang="ko-KR" altLang="en-US" sz="1000" dirty="0">
                <a:latin typeface="+mn-ea"/>
                <a:ea typeface="+mn-ea"/>
              </a:rPr>
              <a:t>이상 설비는 자율안전확인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 </a:t>
            </a:r>
            <a:r>
              <a:rPr lang="ko-KR" altLang="en-US" sz="1000" dirty="0" smtClean="0">
                <a:latin typeface="+mn-ea"/>
                <a:ea typeface="+mn-ea"/>
              </a:rPr>
              <a:t>신고서</a:t>
            </a:r>
            <a:r>
              <a:rPr lang="en-US" altLang="ko-KR" sz="1000" dirty="0">
                <a:latin typeface="+mn-ea"/>
                <a:ea typeface="+mn-ea"/>
              </a:rPr>
              <a:t>(KCS) </a:t>
            </a:r>
            <a:r>
              <a:rPr lang="ko-KR" altLang="en-US" sz="1000" dirty="0" smtClean="0">
                <a:latin typeface="+mn-ea"/>
                <a:ea typeface="+mn-ea"/>
              </a:rPr>
              <a:t>제출한다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004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3.6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도면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3.6.1</a:t>
            </a:r>
            <a:r>
              <a:rPr lang="en-US" altLang="ko-KR" sz="1000" dirty="0">
                <a:latin typeface="+mn-ea"/>
                <a:ea typeface="+mn-ea"/>
              </a:rPr>
              <a:t>. HARDWARE</a:t>
            </a:r>
            <a:r>
              <a:rPr lang="ko-KR" altLang="en-US" sz="1000" dirty="0" smtClean="0">
                <a:latin typeface="+mn-ea"/>
                <a:ea typeface="+mn-ea"/>
              </a:rPr>
              <a:t>도면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3.6.1.1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구성 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</a:t>
            </a:r>
            <a:r>
              <a:rPr lang="en-US" altLang="ko-KR" sz="1000" dirty="0">
                <a:latin typeface="+mn-ea"/>
                <a:ea typeface="+mn-ea"/>
              </a:rPr>
              <a:t>HARDWARE </a:t>
            </a:r>
            <a:r>
              <a:rPr lang="ko-KR" altLang="en-US" sz="1000" dirty="0">
                <a:latin typeface="+mn-ea"/>
                <a:ea typeface="+mn-ea"/>
              </a:rPr>
              <a:t>구성은 하기의 순서로 구성될 수 있도록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①제목</a:t>
            </a:r>
            <a:r>
              <a:rPr lang="en-US" altLang="ko-KR" sz="1000" dirty="0">
                <a:latin typeface="+mn-ea"/>
                <a:ea typeface="+mn-ea"/>
              </a:rPr>
              <a:t>(TITLE)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②도면</a:t>
            </a:r>
            <a:r>
              <a:rPr lang="en-US" altLang="ko-KR" sz="1000" dirty="0">
                <a:latin typeface="+mn-ea"/>
                <a:ea typeface="+mn-ea"/>
              </a:rPr>
              <a:t>(DRAWING) LIST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>
                <a:latin typeface="+mn-ea"/>
                <a:ea typeface="+mn-ea"/>
              </a:rPr>
              <a:t>-</a:t>
            </a:r>
            <a:r>
              <a:rPr lang="en-US" altLang="ko-KR" sz="1000" dirty="0" smtClean="0">
                <a:latin typeface="+mn-ea"/>
                <a:ea typeface="+mn-ea"/>
              </a:rPr>
              <a:t>①Main </a:t>
            </a:r>
            <a:r>
              <a:rPr lang="en-US" altLang="ko-KR" sz="1000" dirty="0">
                <a:latin typeface="+mn-ea"/>
                <a:ea typeface="+mn-ea"/>
              </a:rPr>
              <a:t>PANEL, </a:t>
            </a:r>
            <a:r>
              <a:rPr lang="ko-KR" altLang="en-US" sz="1000" dirty="0">
                <a:latin typeface="+mn-ea"/>
                <a:ea typeface="+mn-ea"/>
              </a:rPr>
              <a:t>부품 배치도 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회로도</a:t>
            </a:r>
            <a:r>
              <a:rPr lang="en-US" altLang="ko-KR" sz="1000" dirty="0">
                <a:latin typeface="+mn-ea"/>
                <a:ea typeface="+mn-ea"/>
              </a:rPr>
              <a:t>_ LAY OUT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-②I/O </a:t>
            </a:r>
            <a:r>
              <a:rPr lang="en-US" altLang="ko-KR" sz="1000" dirty="0">
                <a:latin typeface="+mn-ea"/>
                <a:ea typeface="+mn-ea"/>
              </a:rPr>
              <a:t>MAP_ LAY OUT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-③RTB </a:t>
            </a:r>
            <a:r>
              <a:rPr lang="en-US" altLang="ko-KR" sz="1000" dirty="0">
                <a:latin typeface="+mn-ea"/>
                <a:ea typeface="+mn-ea"/>
              </a:rPr>
              <a:t>LOOP_ LAY OUT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-④SENSOR</a:t>
            </a:r>
            <a:r>
              <a:rPr lang="en-US" altLang="ko-KR" sz="1000" dirty="0">
                <a:latin typeface="+mn-ea"/>
                <a:ea typeface="+mn-ea"/>
              </a:rPr>
              <a:t>_ LAYOUT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③시스템 </a:t>
            </a:r>
            <a:r>
              <a:rPr lang="ko-KR" altLang="en-US" sz="1000" dirty="0">
                <a:latin typeface="+mn-ea"/>
                <a:ea typeface="+mn-ea"/>
              </a:rPr>
              <a:t>사양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설비구성에</a:t>
            </a:r>
            <a:r>
              <a:rPr lang="ko-KR" altLang="en-US" sz="1000" dirty="0">
                <a:latin typeface="+mn-ea"/>
                <a:ea typeface="+mn-ea"/>
              </a:rPr>
              <a:t> 따른 전반적인 </a:t>
            </a:r>
            <a:r>
              <a:rPr lang="en-US" altLang="ko-KR" sz="1000" dirty="0">
                <a:latin typeface="+mn-ea"/>
                <a:ea typeface="+mn-ea"/>
              </a:rPr>
              <a:t>SPEC'.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③</a:t>
            </a:r>
            <a:r>
              <a:rPr lang="en-US" altLang="ko-KR" sz="1000" dirty="0" smtClean="0">
                <a:latin typeface="+mn-ea"/>
                <a:ea typeface="+mn-ea"/>
              </a:rPr>
              <a:t>-①SWITCH </a:t>
            </a:r>
            <a:r>
              <a:rPr lang="ko-KR" altLang="en-US" sz="1000" dirty="0">
                <a:latin typeface="+mn-ea"/>
                <a:ea typeface="+mn-ea"/>
              </a:rPr>
              <a:t>색상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③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②표시등 </a:t>
            </a:r>
            <a:r>
              <a:rPr lang="ko-KR" altLang="en-US" sz="1000" dirty="0">
                <a:latin typeface="+mn-ea"/>
                <a:ea typeface="+mn-ea"/>
              </a:rPr>
              <a:t>색상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③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ko-KR" altLang="en-US" sz="1000" dirty="0" err="1" smtClean="0">
                <a:latin typeface="+mn-ea"/>
                <a:ea typeface="+mn-ea"/>
              </a:rPr>
              <a:t>전원도장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명패</a:t>
            </a:r>
            <a:r>
              <a:rPr lang="en-US" altLang="ko-KR" sz="1000" dirty="0">
                <a:latin typeface="+mn-ea"/>
                <a:ea typeface="+mn-ea"/>
              </a:rPr>
              <a:t>(NAME PLATE), </a:t>
            </a:r>
            <a:r>
              <a:rPr lang="ko-KR" altLang="en-US" sz="1000" dirty="0" err="1">
                <a:latin typeface="+mn-ea"/>
                <a:ea typeface="+mn-ea"/>
              </a:rPr>
              <a:t>전선색상</a:t>
            </a:r>
            <a:r>
              <a:rPr lang="en-US" altLang="ko-KR" sz="1000" dirty="0">
                <a:latin typeface="+mn-ea"/>
                <a:ea typeface="+mn-ea"/>
              </a:rPr>
              <a:t>(WIRE COLOR),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</a:t>
            </a:r>
            <a:r>
              <a:rPr lang="ko-KR" altLang="en-US" sz="1000" dirty="0" err="1" smtClean="0">
                <a:latin typeface="+mn-ea"/>
                <a:ea typeface="+mn-ea"/>
              </a:rPr>
              <a:t>전선종류</a:t>
            </a:r>
            <a:r>
              <a:rPr lang="en-US" altLang="ko-KR" sz="1000" dirty="0">
                <a:latin typeface="+mn-ea"/>
                <a:ea typeface="+mn-ea"/>
              </a:rPr>
              <a:t>(WIRE TYPE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PARTS </a:t>
            </a:r>
            <a:r>
              <a:rPr lang="en-US" altLang="ko-KR" sz="1000" dirty="0">
                <a:latin typeface="+mn-ea"/>
                <a:ea typeface="+mn-ea"/>
              </a:rPr>
              <a:t>LIST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전체 </a:t>
            </a:r>
            <a:r>
              <a:rPr lang="en-US" altLang="ko-KR" sz="1000" dirty="0">
                <a:latin typeface="+mn-ea"/>
                <a:ea typeface="+mn-ea"/>
              </a:rPr>
              <a:t>LIST</a:t>
            </a:r>
            <a:r>
              <a:rPr lang="ko-KR" altLang="en-US" sz="1000" dirty="0">
                <a:latin typeface="+mn-ea"/>
                <a:ea typeface="+mn-ea"/>
              </a:rPr>
              <a:t>에서 사용되어지는 </a:t>
            </a:r>
            <a:r>
              <a:rPr lang="en-US" altLang="ko-KR" sz="1000" dirty="0" smtClean="0">
                <a:latin typeface="+mn-ea"/>
                <a:ea typeface="+mn-ea"/>
              </a:rPr>
              <a:t>PARTS(ROBOT,MOTOR,INVERTER,S/W</a:t>
            </a:r>
            <a:r>
              <a:rPr lang="ko-KR" altLang="en-US" sz="1000" dirty="0" err="1" smtClean="0">
                <a:latin typeface="+mn-ea"/>
                <a:ea typeface="+mn-ea"/>
              </a:rPr>
              <a:t>류등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에 대하여 </a:t>
            </a:r>
            <a:r>
              <a:rPr lang="ko-KR" altLang="en-US" sz="1000" dirty="0">
                <a:latin typeface="+mn-ea"/>
                <a:ea typeface="+mn-ea"/>
              </a:rPr>
              <a:t>품명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규격</a:t>
            </a:r>
            <a:r>
              <a:rPr lang="en-US" altLang="ko-KR" sz="1000" dirty="0">
                <a:latin typeface="+mn-ea"/>
                <a:ea typeface="+mn-ea"/>
              </a:rPr>
              <a:t>,MAKER</a:t>
            </a:r>
            <a:r>
              <a:rPr lang="ko-KR" altLang="en-US" sz="1000" dirty="0">
                <a:latin typeface="+mn-ea"/>
                <a:ea typeface="+mn-ea"/>
              </a:rPr>
              <a:t>등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r>
              <a:rPr lang="ko-KR" altLang="en-US" sz="1000" dirty="0">
                <a:latin typeface="+mn-ea"/>
                <a:ea typeface="+mn-ea"/>
              </a:rPr>
              <a:t>총 취부 수량 과 </a:t>
            </a:r>
            <a:r>
              <a:rPr lang="en-US" altLang="ko-KR" sz="1000" dirty="0">
                <a:latin typeface="+mn-ea"/>
                <a:ea typeface="+mn-ea"/>
              </a:rPr>
              <a:t>SPEC' </a:t>
            </a:r>
            <a:r>
              <a:rPr lang="ko-KR" altLang="en-US" sz="1000" dirty="0">
                <a:latin typeface="+mn-ea"/>
                <a:ea typeface="+mn-ea"/>
              </a:rPr>
              <a:t>등을 표시하고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확인이 </a:t>
            </a:r>
            <a:r>
              <a:rPr lang="ko-KR" altLang="en-US" sz="1000" dirty="0">
                <a:latin typeface="+mn-ea"/>
                <a:ea typeface="+mn-ea"/>
              </a:rPr>
              <a:t>용이하도록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별로 취부 수량을 별도로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BOM </a:t>
            </a:r>
            <a:r>
              <a:rPr lang="ko-KR" altLang="en-US" sz="1000" dirty="0">
                <a:latin typeface="+mn-ea"/>
                <a:ea typeface="+mn-ea"/>
              </a:rPr>
              <a:t>양식은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 준수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SYSTEM </a:t>
            </a:r>
            <a:r>
              <a:rPr lang="en-US" altLang="ko-KR" sz="1000" dirty="0">
                <a:latin typeface="+mn-ea"/>
                <a:ea typeface="+mn-ea"/>
              </a:rPr>
              <a:t>LAYOUT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⑤</a:t>
            </a:r>
            <a:r>
              <a:rPr lang="en-US" altLang="ko-KR" sz="1000" dirty="0" smtClean="0">
                <a:latin typeface="+mn-ea"/>
                <a:ea typeface="+mn-ea"/>
              </a:rPr>
              <a:t>-① </a:t>
            </a:r>
            <a:r>
              <a:rPr lang="en-US" altLang="ko-KR" sz="1000" dirty="0">
                <a:latin typeface="+mn-ea"/>
                <a:ea typeface="+mn-ea"/>
              </a:rPr>
              <a:t>SYSTEM </a:t>
            </a:r>
            <a:r>
              <a:rPr lang="ko-KR" altLang="en-US" sz="1000" dirty="0">
                <a:latin typeface="+mn-ea"/>
                <a:ea typeface="+mn-ea"/>
              </a:rPr>
              <a:t>구성</a:t>
            </a:r>
            <a:r>
              <a:rPr lang="en-US" altLang="ko-KR" sz="1000" dirty="0">
                <a:latin typeface="+mn-ea"/>
                <a:ea typeface="+mn-ea"/>
              </a:rPr>
              <a:t>(CONFIGURATION)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⑤</a:t>
            </a:r>
            <a:r>
              <a:rPr lang="en-US" altLang="ko-KR" sz="1000" dirty="0" smtClean="0">
                <a:latin typeface="+mn-ea"/>
                <a:ea typeface="+mn-ea"/>
              </a:rPr>
              <a:t>-② </a:t>
            </a:r>
            <a:r>
              <a:rPr lang="en-US" altLang="ko-KR" sz="1000" dirty="0">
                <a:latin typeface="+mn-ea"/>
                <a:ea typeface="+mn-ea"/>
              </a:rPr>
              <a:t>CONTROL PANEL(C/P), </a:t>
            </a:r>
            <a:r>
              <a:rPr lang="ko-KR" altLang="en-US" sz="1000" dirty="0" err="1">
                <a:latin typeface="+mn-ea"/>
                <a:ea typeface="+mn-ea"/>
              </a:rPr>
              <a:t>조작판넬</a:t>
            </a:r>
            <a:r>
              <a:rPr lang="en-US" altLang="ko-KR" sz="1000" dirty="0">
                <a:latin typeface="+mn-ea"/>
                <a:ea typeface="+mn-ea"/>
              </a:rPr>
              <a:t>(O/P), T/B BOX, DUCT, </a:t>
            </a:r>
            <a:r>
              <a:rPr lang="ko-KR" altLang="en-US" sz="1000" dirty="0">
                <a:latin typeface="+mn-ea"/>
                <a:ea typeface="+mn-ea"/>
              </a:rPr>
              <a:t>배치도 등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⑤</a:t>
            </a:r>
            <a:r>
              <a:rPr lang="en-US" altLang="ko-KR" sz="1000" dirty="0" smtClean="0">
                <a:latin typeface="+mn-ea"/>
                <a:ea typeface="+mn-ea"/>
              </a:rPr>
              <a:t>-③ </a:t>
            </a:r>
            <a:r>
              <a:rPr lang="en-US" altLang="ko-KR" sz="1000" dirty="0">
                <a:latin typeface="+mn-ea"/>
                <a:ea typeface="+mn-ea"/>
              </a:rPr>
              <a:t>SENSOR ACTUATOR </a:t>
            </a:r>
            <a:r>
              <a:rPr lang="ko-KR" altLang="en-US" sz="1000" dirty="0">
                <a:latin typeface="+mn-ea"/>
                <a:ea typeface="+mn-ea"/>
              </a:rPr>
              <a:t>설치위치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 err="1">
                <a:latin typeface="+mn-ea"/>
                <a:ea typeface="+mn-ea"/>
              </a:rPr>
              <a:t>기구부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Lay Out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부착위치</a:t>
            </a:r>
            <a:r>
              <a:rPr lang="ko-KR" altLang="en-US" sz="1000" dirty="0">
                <a:latin typeface="+mn-ea"/>
                <a:ea typeface="+mn-ea"/>
              </a:rPr>
              <a:t> 표시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</a:t>
            </a:r>
            <a:r>
              <a:rPr lang="en-US" altLang="ko-KR" sz="1000" dirty="0" smtClean="0">
                <a:latin typeface="+mn-ea"/>
                <a:ea typeface="+mn-ea"/>
              </a:rPr>
              <a:t>CONTROL </a:t>
            </a:r>
            <a:r>
              <a:rPr lang="en-US" altLang="ko-KR" sz="1000" dirty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내부 도면</a:t>
            </a:r>
            <a:r>
              <a:rPr lang="en-US" altLang="ko-KR" sz="1000" dirty="0">
                <a:latin typeface="+mn-ea"/>
                <a:ea typeface="+mn-ea"/>
              </a:rPr>
              <a:t>(C/P INSIDE DRAWING 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⑦</a:t>
            </a:r>
            <a:r>
              <a:rPr lang="en-US" altLang="ko-KR" sz="1000" dirty="0" smtClean="0">
                <a:latin typeface="+mn-ea"/>
                <a:ea typeface="+mn-ea"/>
              </a:rPr>
              <a:t>CONTROL </a:t>
            </a:r>
            <a:r>
              <a:rPr lang="en-US" altLang="ko-KR" sz="1000" dirty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외형도</a:t>
            </a:r>
            <a:r>
              <a:rPr lang="en-US" altLang="ko-KR" sz="1000" dirty="0">
                <a:latin typeface="+mn-ea"/>
                <a:ea typeface="+mn-ea"/>
              </a:rPr>
              <a:t>(C/P DRAWING 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⑧조작 </a:t>
            </a:r>
            <a:r>
              <a:rPr lang="en-US" altLang="ko-KR" sz="1000" dirty="0">
                <a:latin typeface="+mn-ea"/>
                <a:ea typeface="+mn-ea"/>
              </a:rPr>
              <a:t>PANEL Box </a:t>
            </a:r>
            <a:r>
              <a:rPr lang="ko-KR" altLang="en-US" sz="1000" dirty="0">
                <a:latin typeface="+mn-ea"/>
                <a:ea typeface="+mn-ea"/>
              </a:rPr>
              <a:t>내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외형도</a:t>
            </a:r>
            <a:r>
              <a:rPr lang="en-US" altLang="ko-KR" sz="1000" dirty="0">
                <a:latin typeface="+mn-ea"/>
                <a:ea typeface="+mn-ea"/>
              </a:rPr>
              <a:t>(O/P BOX DRAWING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⑨회로도</a:t>
            </a:r>
            <a:r>
              <a:rPr lang="en-US" altLang="ko-KR" sz="1000" dirty="0">
                <a:latin typeface="+mn-ea"/>
                <a:ea typeface="+mn-ea"/>
              </a:rPr>
              <a:t>(CIRCUIT DRAWING)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MAIN</a:t>
            </a:r>
            <a:r>
              <a:rPr lang="ko-KR" altLang="en-US" sz="1000" dirty="0">
                <a:latin typeface="+mn-ea"/>
                <a:ea typeface="+mn-ea"/>
              </a:rPr>
              <a:t>전원의 차단기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전원</a:t>
            </a:r>
            <a:r>
              <a:rPr lang="en-US" altLang="ko-KR" sz="1000" dirty="0">
                <a:latin typeface="+mn-ea"/>
                <a:ea typeface="+mn-ea"/>
              </a:rPr>
              <a:t>LAMP, TRANSFORMER, SENSOR, PLC</a:t>
            </a:r>
            <a:r>
              <a:rPr lang="ko-KR" altLang="en-US" sz="1000" dirty="0">
                <a:latin typeface="+mn-ea"/>
                <a:ea typeface="+mn-ea"/>
              </a:rPr>
              <a:t>등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CONTROL</a:t>
            </a:r>
            <a:r>
              <a:rPr lang="ko-KR" altLang="en-US" sz="1000" dirty="0">
                <a:latin typeface="+mn-ea"/>
                <a:ea typeface="+mn-ea"/>
              </a:rPr>
              <a:t>전원 일체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⑩</a:t>
            </a:r>
            <a:r>
              <a:rPr lang="ko-KR" altLang="en-US" sz="1000" dirty="0" err="1" smtClean="0">
                <a:latin typeface="+mn-ea"/>
                <a:ea typeface="+mn-ea"/>
              </a:rPr>
              <a:t>콘트롤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회로도</a:t>
            </a:r>
            <a:r>
              <a:rPr lang="en-US" altLang="ko-KR" sz="1000" dirty="0">
                <a:latin typeface="+mn-ea"/>
                <a:ea typeface="+mn-ea"/>
              </a:rPr>
              <a:t>(CONTROL CIRCUIT DRAWING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⑩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제어회로도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⑩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INDICATOR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    1</a:t>
            </a:r>
            <a:r>
              <a:rPr lang="ko-KR" altLang="en-US" sz="1000" dirty="0" err="1">
                <a:latin typeface="+mn-ea"/>
                <a:ea typeface="+mn-ea"/>
              </a:rPr>
              <a:t>차전원</a:t>
            </a:r>
            <a:r>
              <a:rPr lang="en-US" altLang="ko-KR" sz="1000" dirty="0">
                <a:latin typeface="+mn-ea"/>
                <a:ea typeface="+mn-ea"/>
              </a:rPr>
              <a:t>, SYSTEM RUN, MODE,</a:t>
            </a:r>
            <a:r>
              <a:rPr lang="ko-KR" altLang="en-US" sz="1000" dirty="0">
                <a:latin typeface="+mn-ea"/>
                <a:ea typeface="+mn-ea"/>
              </a:rPr>
              <a:t>비상정지</a:t>
            </a:r>
            <a:r>
              <a:rPr lang="en-US" altLang="ko-KR" sz="1000" dirty="0">
                <a:latin typeface="+mn-ea"/>
                <a:ea typeface="+mn-ea"/>
              </a:rPr>
              <a:t>(ESTOP),</a:t>
            </a:r>
            <a:r>
              <a:rPr lang="ko-KR" altLang="en-US" sz="1000" dirty="0" err="1">
                <a:latin typeface="+mn-ea"/>
                <a:ea typeface="+mn-ea"/>
              </a:rPr>
              <a:t>부저</a:t>
            </a:r>
            <a:r>
              <a:rPr lang="en-US" altLang="ko-KR" sz="1000" dirty="0">
                <a:latin typeface="+mn-ea"/>
                <a:ea typeface="+mn-ea"/>
              </a:rPr>
              <a:t>(BZ),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과부하</a:t>
            </a:r>
            <a:r>
              <a:rPr lang="en-US" altLang="ko-KR" sz="1000" dirty="0">
                <a:latin typeface="+mn-ea"/>
                <a:ea typeface="+mn-ea"/>
              </a:rPr>
              <a:t>(OVERLOAD)</a:t>
            </a:r>
            <a:r>
              <a:rPr lang="ko-KR" altLang="en-US" sz="1000" dirty="0" err="1">
                <a:latin typeface="+mn-ea"/>
                <a:ea typeface="+mn-ea"/>
              </a:rPr>
              <a:t>이상표시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에러코드</a:t>
            </a:r>
            <a:r>
              <a:rPr lang="en-US" altLang="ko-KR" sz="1000" dirty="0">
                <a:latin typeface="+mn-ea"/>
                <a:ea typeface="+mn-ea"/>
              </a:rPr>
              <a:t>(ERROR CODE),</a:t>
            </a:r>
            <a:r>
              <a:rPr lang="ko-KR" altLang="en-US" sz="1000" dirty="0">
                <a:latin typeface="+mn-ea"/>
                <a:ea typeface="+mn-ea"/>
              </a:rPr>
              <a:t>모터</a:t>
            </a:r>
            <a:r>
              <a:rPr lang="en-US" altLang="ko-KR" sz="1000" dirty="0">
                <a:latin typeface="+mn-ea"/>
                <a:ea typeface="+mn-ea"/>
              </a:rPr>
              <a:t>(MOTOR)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상태 </a:t>
            </a:r>
            <a:r>
              <a:rPr lang="ko-KR" altLang="en-US" sz="1000" dirty="0">
                <a:latin typeface="+mn-ea"/>
                <a:ea typeface="+mn-ea"/>
              </a:rPr>
              <a:t>표시등의 </a:t>
            </a:r>
            <a:r>
              <a:rPr lang="ko-KR" altLang="en-US" sz="1000" dirty="0" smtClean="0">
                <a:latin typeface="+mn-ea"/>
                <a:ea typeface="+mn-ea"/>
              </a:rPr>
              <a:t>회로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⑪</a:t>
            </a:r>
            <a:r>
              <a:rPr lang="en-US" altLang="ko-KR" sz="1000" dirty="0" smtClean="0">
                <a:latin typeface="+mn-ea"/>
                <a:ea typeface="+mn-ea"/>
              </a:rPr>
              <a:t>PLC </a:t>
            </a:r>
            <a:r>
              <a:rPr lang="en-US" altLang="ko-KR" sz="1000" dirty="0">
                <a:latin typeface="+mn-ea"/>
                <a:ea typeface="+mn-ea"/>
              </a:rPr>
              <a:t>SYSTEM DIAGRAM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⑫</a:t>
            </a:r>
            <a:r>
              <a:rPr lang="en-US" altLang="ko-KR" sz="1000" dirty="0" smtClean="0">
                <a:latin typeface="+mn-ea"/>
                <a:ea typeface="+mn-ea"/>
              </a:rPr>
              <a:t>PLC </a:t>
            </a:r>
            <a:r>
              <a:rPr lang="en-US" altLang="ko-KR" sz="1000" dirty="0">
                <a:latin typeface="+mn-ea"/>
                <a:ea typeface="+mn-ea"/>
              </a:rPr>
              <a:t>INPUT CIRCUIT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⑬</a:t>
            </a:r>
            <a:r>
              <a:rPr lang="en-US" altLang="ko-KR" sz="1000" dirty="0" smtClean="0">
                <a:latin typeface="+mn-ea"/>
                <a:ea typeface="+mn-ea"/>
              </a:rPr>
              <a:t>PLC </a:t>
            </a:r>
            <a:r>
              <a:rPr lang="en-US" altLang="ko-KR" sz="1000" dirty="0">
                <a:latin typeface="+mn-ea"/>
                <a:ea typeface="+mn-ea"/>
              </a:rPr>
              <a:t>OUTPUT CIRCUIT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⑭</a:t>
            </a:r>
            <a:r>
              <a:rPr lang="en-US" altLang="ko-KR" sz="1000" dirty="0" smtClean="0">
                <a:latin typeface="+mn-ea"/>
                <a:ea typeface="+mn-ea"/>
              </a:rPr>
              <a:t>INTERFACE </a:t>
            </a:r>
            <a:r>
              <a:rPr lang="en-US" altLang="ko-KR" sz="1000" dirty="0">
                <a:latin typeface="+mn-ea"/>
                <a:ea typeface="+mn-ea"/>
              </a:rPr>
              <a:t>CIRCUIT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⑮통신관련</a:t>
            </a:r>
            <a:r>
              <a:rPr lang="en-US" altLang="ko-KR" sz="1000" dirty="0">
                <a:latin typeface="+mn-ea"/>
                <a:ea typeface="+mn-ea"/>
              </a:rPr>
              <a:t>(CC_LINK) TO/FROM </a:t>
            </a:r>
            <a:r>
              <a:rPr lang="ko-KR" altLang="en-US" sz="1000" dirty="0">
                <a:latin typeface="+mn-ea"/>
                <a:ea typeface="+mn-ea"/>
              </a:rPr>
              <a:t>표기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        ⑯</a:t>
            </a:r>
            <a:r>
              <a:rPr lang="en-US" altLang="ko-KR" sz="1000" dirty="0" smtClean="0">
                <a:latin typeface="+mn-ea"/>
                <a:ea typeface="+mn-ea"/>
              </a:rPr>
              <a:t>TB </a:t>
            </a:r>
            <a:r>
              <a:rPr lang="en-US" altLang="ko-KR" sz="1000" dirty="0">
                <a:latin typeface="+mn-ea"/>
                <a:ea typeface="+mn-ea"/>
              </a:rPr>
              <a:t>BOX LAYOUT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        ⑰</a:t>
            </a:r>
            <a:r>
              <a:rPr lang="en-US" altLang="ko-KR" sz="1000" dirty="0" smtClean="0">
                <a:latin typeface="+mn-ea"/>
                <a:ea typeface="+mn-ea"/>
              </a:rPr>
              <a:t>TERMINAL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의 구조</a:t>
            </a:r>
            <a:r>
              <a:rPr lang="en-US" altLang="ko-KR" sz="1000" dirty="0">
                <a:latin typeface="+mn-ea"/>
                <a:ea typeface="+mn-ea"/>
              </a:rPr>
              <a:t>, SIZE, </a:t>
            </a:r>
            <a:r>
              <a:rPr lang="ko-KR" altLang="en-US" sz="1000" dirty="0" err="1">
                <a:latin typeface="+mn-ea"/>
                <a:ea typeface="+mn-ea"/>
              </a:rPr>
              <a:t>내부배열</a:t>
            </a:r>
            <a:r>
              <a:rPr lang="en-US" altLang="ko-KR" sz="1000" dirty="0">
                <a:latin typeface="+mn-ea"/>
                <a:ea typeface="+mn-ea"/>
              </a:rPr>
              <a:t>,  </a:t>
            </a:r>
            <a:r>
              <a:rPr lang="ko-KR" altLang="en-US" sz="1000" dirty="0" err="1">
                <a:latin typeface="+mn-ea"/>
                <a:ea typeface="+mn-ea"/>
              </a:rPr>
              <a:t>인입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종류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TERMINAL</a:t>
            </a:r>
            <a:r>
              <a:rPr lang="ko-KR" altLang="en-US" sz="1000" dirty="0">
                <a:latin typeface="+mn-ea"/>
                <a:ea typeface="+mn-ea"/>
              </a:rPr>
              <a:t>수 등의 표시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    ⑱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en-US" altLang="ko-KR" sz="1000" dirty="0">
                <a:latin typeface="+mn-ea"/>
                <a:ea typeface="+mn-ea"/>
              </a:rPr>
              <a:t>CONNECTION DIAGRAM CONTROL PANEL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ko-KR" altLang="en-US" sz="1000" dirty="0" smtClean="0">
                <a:latin typeface="+mn-ea"/>
                <a:ea typeface="+mn-ea"/>
              </a:rPr>
              <a:t>분기되는 </a:t>
            </a:r>
            <a:r>
              <a:rPr lang="en-US" altLang="ko-KR" sz="1000" dirty="0" smtClean="0">
                <a:latin typeface="+mn-ea"/>
                <a:ea typeface="+mn-ea"/>
              </a:rPr>
              <a:t>TB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BOX,</a:t>
            </a:r>
            <a:r>
              <a:rPr lang="ko-KR" altLang="en-US" sz="1000" dirty="0" smtClean="0">
                <a:latin typeface="+mn-ea"/>
                <a:ea typeface="+mn-ea"/>
              </a:rPr>
              <a:t>조작 </a:t>
            </a:r>
            <a:r>
              <a:rPr lang="en-US" altLang="ko-KR" sz="1000" dirty="0">
                <a:latin typeface="+mn-ea"/>
                <a:ea typeface="+mn-ea"/>
              </a:rPr>
              <a:t>PANEL BOX</a:t>
            </a:r>
            <a:r>
              <a:rPr lang="ko-KR" altLang="en-US" sz="1000" dirty="0">
                <a:latin typeface="+mn-ea"/>
                <a:ea typeface="+mn-ea"/>
              </a:rPr>
              <a:t>등의 배선 구성도</a:t>
            </a:r>
            <a:r>
              <a:rPr lang="en-US" altLang="ko-KR" sz="1000" dirty="0">
                <a:latin typeface="+mn-ea"/>
                <a:ea typeface="+mn-ea"/>
              </a:rPr>
              <a:t>, CABLE </a:t>
            </a:r>
            <a:r>
              <a:rPr lang="ko-KR" altLang="en-US" sz="1000" dirty="0">
                <a:latin typeface="+mn-ea"/>
                <a:ea typeface="+mn-ea"/>
              </a:rPr>
              <a:t>종류와 소요량 표시도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    ⑲</a:t>
            </a:r>
            <a:r>
              <a:rPr lang="ko-KR" altLang="en-US" sz="1000" dirty="0" smtClean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동작정지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INTERLOCK DIAGRAM LIST I/O </a:t>
            </a:r>
            <a:r>
              <a:rPr lang="ko-KR" altLang="en-US" sz="1000" dirty="0">
                <a:latin typeface="+mn-ea"/>
                <a:ea typeface="+mn-ea"/>
              </a:rPr>
              <a:t>번호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명칭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목적 등을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기입한다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    ⑳</a:t>
            </a:r>
            <a:r>
              <a:rPr lang="ko-KR" altLang="en-US" sz="1000" dirty="0" err="1" smtClean="0">
                <a:latin typeface="+mn-ea"/>
                <a:ea typeface="+mn-ea"/>
              </a:rPr>
              <a:t>전용설비의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경우</a:t>
            </a:r>
            <a:r>
              <a:rPr lang="en-US" altLang="ko-KR" sz="1000" dirty="0">
                <a:latin typeface="+mn-ea"/>
                <a:ea typeface="+mn-ea"/>
              </a:rPr>
              <a:t>, Time Chart,  Flow Chart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작성한다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63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079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3.6.1.2</a:t>
            </a:r>
            <a:r>
              <a:rPr lang="en-US" altLang="ko-KR" sz="1000" dirty="0">
                <a:latin typeface="+mn-ea"/>
                <a:ea typeface="+mn-ea"/>
              </a:rPr>
              <a:t>. HARDWARE </a:t>
            </a:r>
            <a:r>
              <a:rPr lang="ko-KR" altLang="en-US" sz="1000" dirty="0">
                <a:latin typeface="+mn-ea"/>
                <a:ea typeface="+mn-ea"/>
              </a:rPr>
              <a:t>구성 시 </a:t>
            </a:r>
            <a:r>
              <a:rPr lang="ko-KR" altLang="en-US" sz="1000" dirty="0" smtClean="0">
                <a:latin typeface="+mn-ea"/>
                <a:ea typeface="+mn-ea"/>
              </a:rPr>
              <a:t>주의사항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①도면에 </a:t>
            </a:r>
            <a:r>
              <a:rPr lang="ko-KR" altLang="en-US" sz="1000" dirty="0">
                <a:latin typeface="+mn-ea"/>
                <a:ea typeface="+mn-ea"/>
              </a:rPr>
              <a:t>표시되는 동력용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는 ㎟ 표시를 반드시 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TB </a:t>
            </a:r>
            <a:r>
              <a:rPr lang="en-US" altLang="ko-KR" sz="1000" dirty="0">
                <a:latin typeface="+mn-ea"/>
                <a:ea typeface="+mn-ea"/>
              </a:rPr>
              <a:t>LINK UNIT </a:t>
            </a:r>
            <a:r>
              <a:rPr lang="ko-KR" altLang="en-US" sz="1000" dirty="0">
                <a:latin typeface="+mn-ea"/>
                <a:ea typeface="+mn-ea"/>
              </a:rPr>
              <a:t>및 각종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류의 고유 번호 </a:t>
            </a:r>
            <a:r>
              <a:rPr lang="en-US" altLang="ko-KR" sz="1000" dirty="0">
                <a:latin typeface="+mn-ea"/>
                <a:ea typeface="+mn-ea"/>
              </a:rPr>
              <a:t>(RTB #xx or TB BOX #xx)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CABLE NUMBERING</a:t>
            </a:r>
            <a:r>
              <a:rPr lang="ko-KR" altLang="en-US" sz="1000" dirty="0">
                <a:latin typeface="+mn-ea"/>
                <a:ea typeface="+mn-ea"/>
              </a:rPr>
              <a:t>은 반드시 </a:t>
            </a:r>
            <a:r>
              <a:rPr lang="en-US" altLang="ko-KR" sz="1000" dirty="0">
                <a:latin typeface="+mn-ea"/>
                <a:ea typeface="+mn-ea"/>
              </a:rPr>
              <a:t>LOCAL </a:t>
            </a:r>
            <a:r>
              <a:rPr lang="ko-KR" altLang="en-US" sz="1000" dirty="0">
                <a:latin typeface="+mn-ea"/>
                <a:ea typeface="+mn-ea"/>
              </a:rPr>
              <a:t>공사 완료 후에 도면과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일치하여야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③사용되는 </a:t>
            </a:r>
            <a:r>
              <a:rPr lang="en-US" altLang="ko-KR" sz="1000" dirty="0">
                <a:latin typeface="+mn-ea"/>
                <a:ea typeface="+mn-ea"/>
              </a:rPr>
              <a:t>MOTOR</a:t>
            </a:r>
            <a:r>
              <a:rPr lang="ko-KR" altLang="en-US" sz="1000" dirty="0">
                <a:latin typeface="+mn-ea"/>
                <a:ea typeface="+mn-ea"/>
              </a:rPr>
              <a:t>의 용량 등 사양</a:t>
            </a:r>
            <a:r>
              <a:rPr lang="en-US" altLang="ko-KR" sz="1000" dirty="0">
                <a:latin typeface="+mn-ea"/>
                <a:ea typeface="+mn-ea"/>
              </a:rPr>
              <a:t>(SPEC')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err="1">
                <a:latin typeface="+mn-ea"/>
                <a:ea typeface="+mn-ea"/>
              </a:rPr>
              <a:t>도면상에</a:t>
            </a:r>
            <a:r>
              <a:rPr lang="ko-KR" altLang="en-US" sz="1000" dirty="0">
                <a:latin typeface="+mn-ea"/>
                <a:ea typeface="+mn-ea"/>
              </a:rPr>
              <a:t>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en-US" altLang="ko-KR" sz="1000" dirty="0" smtClean="0">
                <a:latin typeface="+mn-ea"/>
                <a:ea typeface="+mn-ea"/>
              </a:rPr>
              <a:t>CONTROL </a:t>
            </a:r>
            <a:r>
              <a:rPr lang="en-US" altLang="ko-KR" sz="1000" dirty="0">
                <a:latin typeface="+mn-ea"/>
                <a:ea typeface="+mn-ea"/>
              </a:rPr>
              <a:t>PANEL</a:t>
            </a:r>
            <a:r>
              <a:rPr lang="ko-KR" altLang="en-US" sz="1000" dirty="0">
                <a:latin typeface="+mn-ea"/>
                <a:ea typeface="+mn-ea"/>
              </a:rPr>
              <a:t>의 두께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재질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도장규격을</a:t>
            </a:r>
            <a:r>
              <a:rPr lang="ko-KR" altLang="en-US" sz="1000" dirty="0">
                <a:latin typeface="+mn-ea"/>
                <a:ea typeface="+mn-ea"/>
              </a:rPr>
              <a:t> 한눈에 볼 수 있도록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표시한다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⑤사용되는 </a:t>
            </a:r>
            <a:r>
              <a:rPr lang="ko-KR" altLang="en-US" sz="1000" dirty="0">
                <a:latin typeface="+mn-ea"/>
                <a:ea typeface="+mn-ea"/>
              </a:rPr>
              <a:t>부품의 수를 사양</a:t>
            </a:r>
            <a:r>
              <a:rPr lang="en-US" altLang="ko-KR" sz="1000" dirty="0">
                <a:latin typeface="+mn-ea"/>
                <a:ea typeface="+mn-ea"/>
              </a:rPr>
              <a:t>(SPEC')</a:t>
            </a:r>
            <a:r>
              <a:rPr lang="ko-KR" altLang="en-US" sz="1000" dirty="0">
                <a:latin typeface="+mn-ea"/>
                <a:ea typeface="+mn-ea"/>
              </a:rPr>
              <a:t>과 함께 </a:t>
            </a:r>
            <a:r>
              <a:rPr lang="en-US" altLang="ko-KR" sz="1000" dirty="0">
                <a:latin typeface="+mn-ea"/>
                <a:ea typeface="+mn-ea"/>
              </a:rPr>
              <a:t>CONTROL PANEL</a:t>
            </a:r>
            <a:r>
              <a:rPr lang="ko-KR" altLang="en-US" sz="1000" dirty="0">
                <a:latin typeface="+mn-ea"/>
                <a:ea typeface="+mn-ea"/>
              </a:rPr>
              <a:t>별로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LIST</a:t>
            </a:r>
            <a:r>
              <a:rPr lang="ko-KR" altLang="en-US" sz="1000" dirty="0">
                <a:latin typeface="+mn-ea"/>
                <a:ea typeface="+mn-ea"/>
              </a:rPr>
              <a:t>하여 </a:t>
            </a:r>
            <a:r>
              <a:rPr lang="en-US" altLang="ko-KR" sz="1000" dirty="0">
                <a:latin typeface="+mn-ea"/>
                <a:ea typeface="+mn-ea"/>
              </a:rPr>
              <a:t>MACHINE</a:t>
            </a:r>
            <a:r>
              <a:rPr lang="ko-KR" altLang="en-US" sz="1000" dirty="0">
                <a:latin typeface="+mn-ea"/>
                <a:ea typeface="+mn-ea"/>
              </a:rPr>
              <a:t>별로 집계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</a:t>
            </a:r>
            <a:r>
              <a:rPr lang="en-US" altLang="ko-KR" sz="1000" dirty="0" smtClean="0">
                <a:latin typeface="+mn-ea"/>
                <a:ea typeface="+mn-ea"/>
              </a:rPr>
              <a:t>SIGNAL</a:t>
            </a:r>
            <a:r>
              <a:rPr lang="ko-KR" altLang="en-US" sz="1000" dirty="0">
                <a:latin typeface="+mn-ea"/>
                <a:ea typeface="+mn-ea"/>
              </a:rPr>
              <a:t>용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의 사양</a:t>
            </a:r>
            <a:r>
              <a:rPr lang="en-US" altLang="ko-KR" sz="1000" dirty="0">
                <a:latin typeface="+mn-ea"/>
                <a:ea typeface="+mn-ea"/>
              </a:rPr>
              <a:t>(SPEC'),</a:t>
            </a:r>
            <a:r>
              <a:rPr lang="ko-KR" altLang="en-US" sz="1000" dirty="0">
                <a:latin typeface="+mn-ea"/>
                <a:ea typeface="+mn-ea"/>
              </a:rPr>
              <a:t>배선 수</a:t>
            </a:r>
            <a:r>
              <a:rPr lang="en-US" altLang="ko-KR" sz="1000" dirty="0">
                <a:latin typeface="+mn-ea"/>
                <a:ea typeface="+mn-ea"/>
              </a:rPr>
              <a:t>, ㎟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err="1">
                <a:latin typeface="+mn-ea"/>
                <a:ea typeface="+mn-ea"/>
              </a:rPr>
              <a:t>도면상에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⑦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상의 </a:t>
            </a:r>
            <a:r>
              <a:rPr lang="en-US" altLang="ko-KR" sz="1000" dirty="0">
                <a:latin typeface="+mn-ea"/>
                <a:ea typeface="+mn-ea"/>
              </a:rPr>
              <a:t>I/O ADDRESS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err="1">
                <a:latin typeface="+mn-ea"/>
                <a:ea typeface="+mn-ea"/>
              </a:rPr>
              <a:t>도면상에</a:t>
            </a:r>
            <a:r>
              <a:rPr lang="ko-KR" altLang="en-US" sz="1000" dirty="0">
                <a:latin typeface="+mn-ea"/>
                <a:ea typeface="+mn-ea"/>
              </a:rPr>
              <a:t> 표기하고 도면 없이 확인토록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UNIT</a:t>
            </a:r>
            <a:r>
              <a:rPr lang="ko-KR" altLang="en-US" sz="1000" dirty="0">
                <a:latin typeface="+mn-ea"/>
                <a:ea typeface="+mn-ea"/>
              </a:rPr>
              <a:t>에도 </a:t>
            </a:r>
            <a:r>
              <a:rPr lang="ko-KR" altLang="en-US" sz="1000" dirty="0" smtClean="0">
                <a:latin typeface="+mn-ea"/>
                <a:ea typeface="+mn-ea"/>
              </a:rPr>
              <a:t>표시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⑧</a:t>
            </a:r>
            <a:r>
              <a:rPr lang="ko-KR" altLang="en-US" sz="1000" dirty="0" err="1" smtClean="0">
                <a:latin typeface="+mn-ea"/>
                <a:ea typeface="+mn-ea"/>
              </a:rPr>
              <a:t>도면상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와 연결되는 배선 </a:t>
            </a:r>
            <a:r>
              <a:rPr lang="en-US" altLang="ko-KR" sz="1000" dirty="0">
                <a:latin typeface="+mn-ea"/>
                <a:ea typeface="+mn-ea"/>
              </a:rPr>
              <a:t>NO </a:t>
            </a:r>
            <a:r>
              <a:rPr lang="ko-KR" altLang="en-US" sz="1000" dirty="0">
                <a:latin typeface="+mn-ea"/>
                <a:ea typeface="+mn-ea"/>
              </a:rPr>
              <a:t>前에는 입력</a:t>
            </a:r>
            <a:r>
              <a:rPr lang="en-US" altLang="ko-KR" sz="1000" dirty="0">
                <a:latin typeface="+mn-ea"/>
                <a:ea typeface="+mn-ea"/>
              </a:rPr>
              <a:t>(INPUT(X)),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출력</a:t>
            </a:r>
            <a:r>
              <a:rPr lang="en-US" altLang="ko-KR" sz="1000" dirty="0">
                <a:latin typeface="+mn-ea"/>
                <a:ea typeface="+mn-ea"/>
              </a:rPr>
              <a:t>(OUTPUT(Y))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명기한다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⑨각 </a:t>
            </a:r>
            <a:r>
              <a:rPr lang="ko-KR" altLang="en-US" sz="1000" dirty="0" err="1">
                <a:latin typeface="+mn-ea"/>
                <a:ea typeface="+mn-ea"/>
              </a:rPr>
              <a:t>공정별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LAY-OUT</a:t>
            </a:r>
            <a:r>
              <a:rPr lang="ko-KR" altLang="en-US" sz="1000" dirty="0">
                <a:latin typeface="+mn-ea"/>
                <a:ea typeface="+mn-ea"/>
              </a:rPr>
              <a:t>상에 </a:t>
            </a:r>
            <a:r>
              <a:rPr lang="en-US" altLang="ko-KR" sz="1000" dirty="0">
                <a:latin typeface="+mn-ea"/>
                <a:ea typeface="+mn-ea"/>
              </a:rPr>
              <a:t>PLC IN/OUT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표기한다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⑩</a:t>
            </a:r>
            <a:r>
              <a:rPr lang="en-US" altLang="ko-KR" sz="1000" dirty="0" smtClean="0">
                <a:latin typeface="+mn-ea"/>
                <a:ea typeface="+mn-ea"/>
              </a:rPr>
              <a:t>LAY-OUT</a:t>
            </a:r>
            <a:r>
              <a:rPr lang="ko-KR" altLang="en-US" sz="1000" dirty="0">
                <a:latin typeface="+mn-ea"/>
                <a:ea typeface="+mn-ea"/>
              </a:rPr>
              <a:t>상에 </a:t>
            </a:r>
            <a:r>
              <a:rPr lang="en-US" altLang="ko-KR" sz="1000" dirty="0">
                <a:latin typeface="+mn-ea"/>
                <a:ea typeface="+mn-ea"/>
              </a:rPr>
              <a:t>PLC IN/OUT </a:t>
            </a:r>
            <a:r>
              <a:rPr lang="ko-KR" altLang="en-US" sz="1000" dirty="0">
                <a:latin typeface="+mn-ea"/>
                <a:ea typeface="+mn-ea"/>
              </a:rPr>
              <a:t>표기는 부품의 범례에 명칭 부여 후 기호로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표기하고 </a:t>
            </a:r>
            <a:r>
              <a:rPr lang="en-US" altLang="ko-KR" sz="1000" dirty="0">
                <a:latin typeface="+mn-ea"/>
                <a:ea typeface="+mn-ea"/>
              </a:rPr>
              <a:t>I/O NUMBER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COMMENT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기록한다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⑪각 </a:t>
            </a:r>
            <a:r>
              <a:rPr lang="ko-KR" altLang="en-US" sz="1000" dirty="0">
                <a:latin typeface="+mn-ea"/>
                <a:ea typeface="+mn-ea"/>
              </a:rPr>
              <a:t>개별 </a:t>
            </a:r>
            <a:r>
              <a:rPr lang="ko-KR" altLang="en-US" sz="1000" dirty="0" err="1">
                <a:latin typeface="+mn-ea"/>
                <a:ea typeface="+mn-ea"/>
              </a:rPr>
              <a:t>분전반의</a:t>
            </a:r>
            <a:r>
              <a:rPr lang="ko-KR" altLang="en-US" sz="1000" dirty="0">
                <a:latin typeface="+mn-ea"/>
                <a:ea typeface="+mn-ea"/>
              </a:rPr>
              <a:t> 차단기는 </a:t>
            </a:r>
            <a:r>
              <a:rPr lang="ko-KR" altLang="en-US" sz="1000" dirty="0" err="1">
                <a:latin typeface="+mn-ea"/>
                <a:ea typeface="+mn-ea"/>
              </a:rPr>
              <a:t>보조접점</a:t>
            </a:r>
            <a:r>
              <a:rPr lang="ko-KR" altLang="en-US" sz="1000" dirty="0">
                <a:latin typeface="+mn-ea"/>
                <a:ea typeface="+mn-ea"/>
              </a:rPr>
              <a:t> 출력을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와 연결해야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err="1" smtClean="0">
                <a:latin typeface="+mn-ea"/>
                <a:ea typeface="+mn-ea"/>
              </a:rPr>
              <a:t>분전반의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차단기가 </a:t>
            </a:r>
            <a:r>
              <a:rPr lang="en-US" altLang="ko-KR" sz="1000" dirty="0">
                <a:latin typeface="+mn-ea"/>
                <a:ea typeface="+mn-ea"/>
              </a:rPr>
              <a:t>OFF </a:t>
            </a:r>
            <a:r>
              <a:rPr lang="ko-KR" altLang="en-US" sz="1000" dirty="0">
                <a:latin typeface="+mn-ea"/>
                <a:ea typeface="+mn-ea"/>
              </a:rPr>
              <a:t>상태에서는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가 이를 인지할 수 있어야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⑫</a:t>
            </a:r>
            <a:r>
              <a:rPr lang="en-US" altLang="ko-KR" sz="1000" dirty="0" smtClean="0">
                <a:latin typeface="+mn-ea"/>
                <a:ea typeface="+mn-ea"/>
              </a:rPr>
              <a:t>Noise </a:t>
            </a:r>
            <a:r>
              <a:rPr lang="en-US" altLang="ko-KR" sz="1000" dirty="0">
                <a:latin typeface="+mn-ea"/>
                <a:ea typeface="+mn-ea"/>
              </a:rPr>
              <a:t>Filter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차측 배선과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차측 배선이 서로 한 </a:t>
            </a:r>
            <a:r>
              <a:rPr lang="en-US" altLang="ko-KR" sz="1000" dirty="0">
                <a:latin typeface="+mn-ea"/>
                <a:ea typeface="+mn-ea"/>
              </a:rPr>
              <a:t>Duct</a:t>
            </a:r>
            <a:r>
              <a:rPr lang="ko-KR" altLang="en-US" sz="1000" dirty="0">
                <a:latin typeface="+mn-ea"/>
                <a:ea typeface="+mn-ea"/>
              </a:rPr>
              <a:t>내에서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교차되지 </a:t>
            </a:r>
            <a:r>
              <a:rPr lang="ko-KR" altLang="en-US" sz="1000" dirty="0">
                <a:latin typeface="+mn-ea"/>
                <a:ea typeface="+mn-ea"/>
              </a:rPr>
              <a:t>않도록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3.6.1.3. </a:t>
            </a:r>
            <a:r>
              <a:rPr lang="ko-KR" altLang="en-US" sz="1000" dirty="0" err="1">
                <a:latin typeface="+mn-ea"/>
                <a:ea typeface="+mn-ea"/>
              </a:rPr>
              <a:t>중요부품</a:t>
            </a:r>
            <a:r>
              <a:rPr lang="ko-KR" altLang="en-US" sz="1000" dirty="0">
                <a:latin typeface="+mn-ea"/>
                <a:ea typeface="+mn-ea"/>
              </a:rPr>
              <a:t> 사양</a:t>
            </a:r>
          </a:p>
          <a:p>
            <a:pPr>
              <a:lnSpc>
                <a:spcPts val="1300"/>
              </a:lnSpc>
            </a:pPr>
            <a:r>
              <a:rPr lang="ko-KR" altLang="en-US" sz="1000" dirty="0" err="1">
                <a:latin typeface="+mn-ea"/>
                <a:ea typeface="+mn-ea"/>
              </a:rPr>
              <a:t>중요부품</a:t>
            </a:r>
            <a:r>
              <a:rPr lang="ko-KR" altLang="en-US" sz="1000" dirty="0">
                <a:latin typeface="+mn-ea"/>
                <a:ea typeface="+mn-ea"/>
              </a:rPr>
              <a:t> 사양은 별첨</a:t>
            </a:r>
            <a:r>
              <a:rPr lang="en-US" altLang="ko-KR" sz="1000" dirty="0">
                <a:latin typeface="+mn-ea"/>
                <a:ea typeface="+mn-ea"/>
              </a:rPr>
              <a:t>#1 LIST</a:t>
            </a:r>
            <a:r>
              <a:rPr lang="ko-KR" altLang="en-US" sz="1000" dirty="0">
                <a:latin typeface="+mn-ea"/>
                <a:ea typeface="+mn-ea"/>
              </a:rPr>
              <a:t>에 따른다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부품 </a:t>
            </a:r>
            <a:r>
              <a:rPr lang="en-US" altLang="ko-KR" sz="1000" dirty="0">
                <a:latin typeface="+mn-ea"/>
                <a:ea typeface="+mn-ea"/>
              </a:rPr>
              <a:t>LIST</a:t>
            </a:r>
            <a:r>
              <a:rPr lang="ko-KR" altLang="en-US" sz="1000" dirty="0">
                <a:latin typeface="+mn-ea"/>
                <a:ea typeface="+mn-ea"/>
              </a:rPr>
              <a:t>에 언급되지 않은 부품은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 후 </a:t>
            </a:r>
            <a:r>
              <a:rPr lang="en-US" altLang="ko-KR" sz="1000" dirty="0">
                <a:latin typeface="+mn-ea"/>
                <a:ea typeface="+mn-ea"/>
              </a:rPr>
              <a:t>MAKER </a:t>
            </a:r>
            <a:r>
              <a:rPr lang="ko-KR" altLang="en-US" sz="1000" dirty="0">
                <a:latin typeface="+mn-ea"/>
                <a:ea typeface="+mn-ea"/>
              </a:rPr>
              <a:t>및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SPEC'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선정한다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3.6.1.4. SPARE PART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</a:t>
            </a:r>
            <a:r>
              <a:rPr lang="ko-KR" altLang="en-US" sz="1000" dirty="0">
                <a:latin typeface="+mn-ea"/>
                <a:ea typeface="+mn-ea"/>
              </a:rPr>
              <a:t>설비의 </a:t>
            </a:r>
            <a:r>
              <a:rPr lang="en-US" altLang="ko-KR" sz="1000" dirty="0">
                <a:latin typeface="+mn-ea"/>
                <a:ea typeface="+mn-ea"/>
              </a:rPr>
              <a:t>SPARE </a:t>
            </a:r>
            <a:r>
              <a:rPr lang="ko-KR" altLang="en-US" sz="1000" dirty="0">
                <a:latin typeface="+mn-ea"/>
                <a:ea typeface="+mn-ea"/>
              </a:rPr>
              <a:t>부품은 </a:t>
            </a:r>
            <a:r>
              <a:rPr lang="en-US" altLang="ko-KR" sz="1000" dirty="0">
                <a:latin typeface="+mn-ea"/>
                <a:ea typeface="+mn-ea"/>
              </a:rPr>
              <a:t>BUILD UP</a:t>
            </a:r>
            <a:r>
              <a:rPr lang="ko-KR" altLang="en-US" sz="1000" dirty="0">
                <a:latin typeface="+mn-ea"/>
                <a:ea typeface="+mn-ea"/>
              </a:rPr>
              <a:t>용과 유지관리용으로 구분한다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BUILD UP</a:t>
            </a:r>
            <a:r>
              <a:rPr lang="ko-KR" altLang="en-US" sz="1000" dirty="0">
                <a:latin typeface="+mn-ea"/>
                <a:ea typeface="+mn-ea"/>
              </a:rPr>
              <a:t>용은 설비 시운전시 필요한 수량을 말하며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설비업체에서 관리한다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</a:t>
            </a:r>
            <a:r>
              <a:rPr lang="ko-KR" altLang="en-US" sz="1000" dirty="0">
                <a:latin typeface="+mn-ea"/>
                <a:ea typeface="+mn-ea"/>
              </a:rPr>
              <a:t>유지관리용은 </a:t>
            </a:r>
            <a:r>
              <a:rPr lang="en-US" altLang="ko-KR" sz="1000" dirty="0">
                <a:latin typeface="+mn-ea"/>
                <a:ea typeface="+mn-ea"/>
              </a:rPr>
              <a:t>Build-Up </a:t>
            </a:r>
            <a:r>
              <a:rPr lang="ko-KR" altLang="en-US" sz="1000" dirty="0">
                <a:latin typeface="+mn-ea"/>
                <a:ea typeface="+mn-ea"/>
              </a:rPr>
              <a:t>완료 후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년간 유지보수에 필요한 </a:t>
            </a:r>
            <a:r>
              <a:rPr lang="en-US" altLang="ko-KR" sz="1000" dirty="0">
                <a:latin typeface="+mn-ea"/>
                <a:ea typeface="+mn-ea"/>
              </a:rPr>
              <a:t>SPARE</a:t>
            </a:r>
            <a:r>
              <a:rPr lang="ko-KR" altLang="en-US" sz="1000" dirty="0">
                <a:latin typeface="+mn-ea"/>
                <a:ea typeface="+mn-ea"/>
              </a:rPr>
              <a:t>를 말하며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설비 준공 시 포함하여 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인계한다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특별한 사양</a:t>
            </a:r>
            <a:r>
              <a:rPr lang="en-US" altLang="ko-KR" sz="1000" dirty="0">
                <a:latin typeface="+mn-ea"/>
                <a:ea typeface="+mn-ea"/>
              </a:rPr>
              <a:t>(SPEC')</a:t>
            </a:r>
            <a:r>
              <a:rPr lang="ko-KR" altLang="en-US" sz="1000" dirty="0">
                <a:latin typeface="+mn-ea"/>
                <a:ea typeface="+mn-ea"/>
              </a:rPr>
              <a:t>이나 </a:t>
            </a:r>
            <a:r>
              <a:rPr lang="ko-KR" altLang="en-US" sz="1000" dirty="0" err="1">
                <a:latin typeface="+mn-ea"/>
                <a:ea typeface="+mn-ea"/>
              </a:rPr>
              <a:t>중요품에</a:t>
            </a:r>
            <a:r>
              <a:rPr lang="ko-KR" altLang="en-US" sz="1000" dirty="0">
                <a:latin typeface="+mn-ea"/>
                <a:ea typeface="+mn-ea"/>
              </a:rPr>
              <a:t> 한하여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설비제작표준에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지정한 수량은 설비 시운전 완료 後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측에 인계한다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SPARE PART</a:t>
            </a:r>
            <a:r>
              <a:rPr lang="ko-KR" altLang="en-US" sz="1000" dirty="0">
                <a:latin typeface="+mn-ea"/>
                <a:ea typeface="+mn-ea"/>
              </a:rPr>
              <a:t>의 수량 및 항목을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협의하여 결정한다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- SPARE PART </a:t>
            </a:r>
            <a:r>
              <a:rPr lang="ko-KR" altLang="en-US" sz="1000" dirty="0">
                <a:latin typeface="+mn-ea"/>
                <a:ea typeface="+mn-ea"/>
              </a:rPr>
              <a:t>인계 시 </a:t>
            </a:r>
            <a:r>
              <a:rPr lang="ko-KR" altLang="en-US" sz="1000" dirty="0" err="1">
                <a:latin typeface="+mn-ea"/>
                <a:ea typeface="+mn-ea"/>
              </a:rPr>
              <a:t>가동설비의</a:t>
            </a:r>
            <a:r>
              <a:rPr lang="ko-KR" altLang="en-US" sz="1000" dirty="0">
                <a:latin typeface="+mn-ea"/>
                <a:ea typeface="+mn-ea"/>
              </a:rPr>
              <a:t> 조건과 동일하게 </a:t>
            </a:r>
            <a:r>
              <a:rPr lang="en-US" altLang="ko-KR" sz="1000" dirty="0">
                <a:latin typeface="+mn-ea"/>
                <a:ea typeface="+mn-ea"/>
              </a:rPr>
              <a:t>SETTING</a:t>
            </a:r>
            <a:r>
              <a:rPr lang="ko-KR" altLang="en-US" sz="1000" dirty="0">
                <a:latin typeface="+mn-ea"/>
                <a:ea typeface="+mn-ea"/>
              </a:rPr>
              <a:t>이 되어 있어야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(PART </a:t>
            </a:r>
            <a:r>
              <a:rPr lang="ko-KR" altLang="en-US" sz="1000" dirty="0">
                <a:latin typeface="+mn-ea"/>
                <a:ea typeface="+mn-ea"/>
              </a:rPr>
              <a:t>별 사용설명서를 인계한다</a:t>
            </a:r>
            <a:r>
              <a:rPr lang="en-US" altLang="ko-KR" sz="1000" dirty="0">
                <a:latin typeface="+mn-ea"/>
                <a:ea typeface="+mn-ea"/>
              </a:rPr>
              <a:t>.)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615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4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3.7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>
                <a:latin typeface="+mn-ea"/>
                <a:ea typeface="+mn-ea"/>
              </a:rPr>
              <a:t>품질안전성</a:t>
            </a:r>
            <a:r>
              <a:rPr lang="en-US" altLang="ko-KR" sz="1000" b="1" dirty="0">
                <a:latin typeface="+mn-ea"/>
                <a:ea typeface="+mn-ea"/>
              </a:rPr>
              <a:t>,</a:t>
            </a:r>
            <a:r>
              <a:rPr lang="ko-KR" altLang="en-US" sz="1000" b="1" dirty="0" err="1" smtClean="0">
                <a:latin typeface="+mn-ea"/>
                <a:ea typeface="+mn-ea"/>
              </a:rPr>
              <a:t>에너지경영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3.7.1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품질안전성</a:t>
            </a:r>
            <a:r>
              <a:rPr lang="ko-KR" altLang="en-US" sz="1000" dirty="0">
                <a:latin typeface="+mn-ea"/>
                <a:ea typeface="+mn-ea"/>
              </a:rPr>
              <a:t> 항목 </a:t>
            </a:r>
            <a:r>
              <a:rPr lang="ko-KR" altLang="en-US" sz="1000" dirty="0" err="1">
                <a:latin typeface="+mn-ea"/>
                <a:ea typeface="+mn-ea"/>
              </a:rPr>
              <a:t>제작표준서</a:t>
            </a:r>
            <a:r>
              <a:rPr lang="ko-KR" altLang="en-US" sz="1000" dirty="0">
                <a:latin typeface="+mn-ea"/>
                <a:ea typeface="+mn-ea"/>
              </a:rPr>
              <a:t> 반영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제작시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품질안전성</a:t>
            </a:r>
            <a:r>
              <a:rPr lang="ko-KR" altLang="en-US" sz="1000" dirty="0">
                <a:latin typeface="+mn-ea"/>
                <a:ea typeface="+mn-ea"/>
              </a:rPr>
              <a:t> 항목</a:t>
            </a:r>
            <a:r>
              <a:rPr lang="en-US" altLang="ko-KR" sz="1000" dirty="0">
                <a:latin typeface="+mn-ea"/>
                <a:ea typeface="+mn-ea"/>
              </a:rPr>
              <a:t>(S-Position)</a:t>
            </a:r>
            <a:r>
              <a:rPr lang="ko-KR" altLang="en-US" sz="1000" dirty="0">
                <a:latin typeface="+mn-ea"/>
                <a:ea typeface="+mn-ea"/>
              </a:rPr>
              <a:t>을 제작표준서에 반영한다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3.7.2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품질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안전성 대책 </a:t>
            </a:r>
            <a:r>
              <a:rPr lang="ko-KR" altLang="en-US" sz="1000" dirty="0" smtClean="0">
                <a:latin typeface="+mn-ea"/>
                <a:ea typeface="+mn-ea"/>
              </a:rPr>
              <a:t>반영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3.7.2.1 </a:t>
            </a:r>
            <a:r>
              <a:rPr lang="ko-KR" altLang="en-US" sz="1000" dirty="0" err="1">
                <a:latin typeface="+mn-ea"/>
                <a:ea typeface="+mn-ea"/>
              </a:rPr>
              <a:t>검교정</a:t>
            </a:r>
            <a:r>
              <a:rPr lang="ko-KR" altLang="en-US" sz="1000" dirty="0">
                <a:latin typeface="+mn-ea"/>
                <a:ea typeface="+mn-ea"/>
              </a:rPr>
              <a:t> 대상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계측기류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사내 </a:t>
            </a:r>
            <a:r>
              <a:rPr lang="ko-KR" altLang="en-US" sz="1000" dirty="0">
                <a:latin typeface="+mn-ea"/>
                <a:ea typeface="+mn-ea"/>
              </a:rPr>
              <a:t>표준 </a:t>
            </a:r>
            <a:r>
              <a:rPr lang="ko-KR" altLang="en-US" sz="1000" dirty="0" err="1">
                <a:latin typeface="+mn-ea"/>
                <a:ea typeface="+mn-ea"/>
              </a:rPr>
              <a:t>계기실에서</a:t>
            </a:r>
            <a:r>
              <a:rPr lang="ko-KR" altLang="en-US" sz="1000" dirty="0">
                <a:latin typeface="+mn-ea"/>
                <a:ea typeface="+mn-ea"/>
              </a:rPr>
              <a:t> 실시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☞ </a:t>
            </a:r>
            <a:r>
              <a:rPr lang="ko-KR" altLang="en-US" sz="1000" dirty="0" err="1">
                <a:latin typeface="+mn-ea"/>
                <a:ea typeface="+mn-ea"/>
              </a:rPr>
              <a:t>주요장비</a:t>
            </a:r>
            <a:r>
              <a:rPr lang="ko-KR" altLang="en-US" sz="1000" dirty="0">
                <a:latin typeface="+mn-ea"/>
                <a:ea typeface="+mn-ea"/>
              </a:rPr>
              <a:t> 측정기 </a:t>
            </a:r>
            <a:r>
              <a:rPr lang="ko-KR" altLang="en-US" sz="1000" dirty="0" err="1">
                <a:latin typeface="+mn-ea"/>
                <a:ea typeface="+mn-ea"/>
              </a:rPr>
              <a:t>입고전</a:t>
            </a:r>
            <a:r>
              <a:rPr lang="ko-KR" altLang="en-US" sz="1000" dirty="0">
                <a:latin typeface="+mn-ea"/>
                <a:ea typeface="+mn-ea"/>
              </a:rPr>
              <a:t> 사내 표준 </a:t>
            </a:r>
            <a:r>
              <a:rPr lang="ko-KR" altLang="en-US" sz="1000" dirty="0" err="1">
                <a:latin typeface="+mn-ea"/>
                <a:ea typeface="+mn-ea"/>
              </a:rPr>
              <a:t>계기실에서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검교정을</a:t>
            </a:r>
            <a:r>
              <a:rPr lang="ko-KR" altLang="en-US" sz="1000" dirty="0">
                <a:latin typeface="+mn-ea"/>
                <a:ea typeface="+mn-ea"/>
              </a:rPr>
              <a:t> 받고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</a:t>
            </a:r>
            <a:r>
              <a:rPr lang="ko-KR" altLang="en-US" sz="1000" dirty="0">
                <a:latin typeface="+mn-ea"/>
                <a:ea typeface="+mn-ea"/>
              </a:rPr>
              <a:t>제작 설비에 설치한다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Voltage </a:t>
            </a:r>
            <a:r>
              <a:rPr lang="en-US" altLang="ko-KR" sz="1000" dirty="0">
                <a:latin typeface="+mn-ea"/>
                <a:ea typeface="+mn-ea"/>
              </a:rPr>
              <a:t>Tester(</a:t>
            </a:r>
            <a:r>
              <a:rPr lang="en-US" altLang="ko-KR" sz="1000" dirty="0" err="1">
                <a:latin typeface="+mn-ea"/>
                <a:ea typeface="+mn-ea"/>
              </a:rPr>
              <a:t>Insert,Leak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err="1" smtClean="0">
                <a:latin typeface="+mn-ea"/>
                <a:ea typeface="+mn-ea"/>
              </a:rPr>
              <a:t>Loadcell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en-US" altLang="ko-KR" sz="1000" dirty="0" err="1" smtClean="0">
                <a:latin typeface="+mn-ea"/>
                <a:ea typeface="+mn-ea"/>
              </a:rPr>
              <a:t>Insert,TAB</a:t>
            </a:r>
            <a:r>
              <a:rPr lang="en-US" altLang="ko-KR" sz="1000" dirty="0">
                <a:latin typeface="+mn-ea"/>
                <a:ea typeface="+mn-ea"/>
              </a:rPr>
              <a:t>):</a:t>
            </a:r>
            <a:r>
              <a:rPr lang="ko-KR" altLang="en-US" sz="1000" dirty="0">
                <a:latin typeface="+mn-ea"/>
                <a:ea typeface="+mn-ea"/>
              </a:rPr>
              <a:t>인장강도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PIRANI(Leak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전해액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err="1" smtClean="0">
                <a:latin typeface="+mn-ea"/>
                <a:ea typeface="+mn-ea"/>
              </a:rPr>
              <a:t>Loadcell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전해액</a:t>
            </a:r>
            <a:r>
              <a:rPr lang="en-US" altLang="ko-KR" sz="1000" dirty="0">
                <a:latin typeface="+mn-ea"/>
                <a:ea typeface="+mn-ea"/>
              </a:rPr>
              <a:t>):</a:t>
            </a:r>
            <a:r>
              <a:rPr lang="ko-KR" altLang="en-US" sz="1000" dirty="0">
                <a:latin typeface="+mn-ea"/>
                <a:ea typeface="+mn-ea"/>
              </a:rPr>
              <a:t>무게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⑤</a:t>
            </a:r>
            <a:r>
              <a:rPr lang="en-US" altLang="ko-KR" sz="1000" dirty="0" smtClean="0">
                <a:latin typeface="+mn-ea"/>
                <a:ea typeface="+mn-ea"/>
              </a:rPr>
              <a:t>IR/OCV </a:t>
            </a:r>
            <a:r>
              <a:rPr lang="en-US" altLang="ko-KR" sz="1000" dirty="0">
                <a:latin typeface="+mn-ea"/>
                <a:ea typeface="+mn-ea"/>
              </a:rPr>
              <a:t>Tester(Washer)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3.7.2.2 </a:t>
            </a:r>
            <a:r>
              <a:rPr lang="ko-KR" altLang="en-US" sz="1000" dirty="0">
                <a:latin typeface="+mn-ea"/>
                <a:ea typeface="+mn-ea"/>
              </a:rPr>
              <a:t>측정기 선정 기준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 ①측정기 </a:t>
            </a:r>
            <a:r>
              <a:rPr lang="ko-KR" altLang="en-US" sz="1000" dirty="0">
                <a:latin typeface="+mn-ea"/>
                <a:ea typeface="+mn-ea"/>
              </a:rPr>
              <a:t>사양 결정시 제품 </a:t>
            </a:r>
            <a:r>
              <a:rPr lang="en-US" altLang="ko-KR" sz="1000" dirty="0">
                <a:latin typeface="+mn-ea"/>
                <a:ea typeface="+mn-ea"/>
              </a:rPr>
              <a:t>Spec</a:t>
            </a:r>
            <a:r>
              <a:rPr lang="ko-KR" altLang="en-US" sz="1000" dirty="0">
                <a:latin typeface="+mn-ea"/>
                <a:ea typeface="+mn-ea"/>
              </a:rPr>
              <a:t>보다 측정기 </a:t>
            </a:r>
            <a:r>
              <a:rPr lang="ko-KR" altLang="en-US" sz="1000" dirty="0" err="1">
                <a:latin typeface="+mn-ea"/>
                <a:ea typeface="+mn-ea"/>
              </a:rPr>
              <a:t>분해능</a:t>
            </a:r>
            <a:r>
              <a:rPr lang="ko-KR" altLang="en-US" sz="1000" dirty="0">
                <a:latin typeface="+mn-ea"/>
                <a:ea typeface="+mn-ea"/>
              </a:rPr>
              <a:t> 고려해야한다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☞ </a:t>
            </a:r>
            <a:r>
              <a:rPr lang="ko-KR" altLang="en-US" sz="1000" dirty="0" err="1">
                <a:latin typeface="+mn-ea"/>
                <a:ea typeface="+mn-ea"/>
              </a:rPr>
              <a:t>분해능</a:t>
            </a: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제품 </a:t>
            </a:r>
            <a:r>
              <a:rPr lang="en-US" altLang="ko-KR" sz="1000" dirty="0">
                <a:latin typeface="+mn-ea"/>
                <a:ea typeface="+mn-ea"/>
              </a:rPr>
              <a:t>Spec </a:t>
            </a:r>
            <a:r>
              <a:rPr lang="ko-KR" altLang="en-US" sz="1000" dirty="0">
                <a:latin typeface="+mn-ea"/>
                <a:ea typeface="+mn-ea"/>
              </a:rPr>
              <a:t>오차 </a:t>
            </a:r>
            <a:r>
              <a:rPr lang="en-US" altLang="ko-KR" sz="1000" dirty="0">
                <a:latin typeface="+mn-ea"/>
                <a:ea typeface="+mn-ea"/>
              </a:rPr>
              <a:t>&lt; </a:t>
            </a:r>
            <a:r>
              <a:rPr lang="ko-KR" altLang="en-US" sz="1000" dirty="0">
                <a:latin typeface="+mn-ea"/>
                <a:ea typeface="+mn-ea"/>
              </a:rPr>
              <a:t>측정기 </a:t>
            </a:r>
            <a:r>
              <a:rPr lang="ko-KR" altLang="en-US" sz="1000" dirty="0" err="1">
                <a:latin typeface="+mn-ea"/>
                <a:ea typeface="+mn-ea"/>
              </a:rPr>
              <a:t>분해능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유츨불량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방지를 위해 </a:t>
            </a:r>
            <a:r>
              <a:rPr lang="en-US" altLang="ko-KR" sz="1000" dirty="0">
                <a:latin typeface="+mn-ea"/>
                <a:ea typeface="+mn-ea"/>
              </a:rPr>
              <a:t>x-</a:t>
            </a:r>
            <a:r>
              <a:rPr lang="en-US" altLang="ko-KR" sz="1000" dirty="0" err="1">
                <a:latin typeface="+mn-ea"/>
                <a:ea typeface="+mn-ea"/>
              </a:rPr>
              <a:t>ray,Vision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같은 측정기는 </a:t>
            </a:r>
            <a:r>
              <a:rPr lang="ko-KR" altLang="en-US" sz="1000" dirty="0" err="1">
                <a:latin typeface="+mn-ea"/>
                <a:ea typeface="+mn-ea"/>
              </a:rPr>
              <a:t>검출력</a:t>
            </a:r>
            <a:r>
              <a:rPr lang="ko-KR" altLang="en-US" sz="1000" dirty="0">
                <a:latin typeface="+mn-ea"/>
                <a:ea typeface="+mn-ea"/>
              </a:rPr>
              <a:t> 신뢰성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보장을 </a:t>
            </a:r>
            <a:r>
              <a:rPr lang="ko-KR" altLang="en-US" sz="1000" dirty="0">
                <a:latin typeface="+mn-ea"/>
                <a:ea typeface="+mn-ea"/>
              </a:rPr>
              <a:t>위하여 설비 시운전시 관련부서와 같이 </a:t>
            </a:r>
            <a:r>
              <a:rPr lang="en-US" altLang="ko-KR" sz="1000" dirty="0">
                <a:latin typeface="+mn-ea"/>
                <a:ea typeface="+mn-ea"/>
              </a:rPr>
              <a:t>Dummy Cell</a:t>
            </a:r>
            <a:r>
              <a:rPr lang="ko-KR" altLang="en-US" sz="1000" dirty="0">
                <a:latin typeface="+mn-ea"/>
                <a:ea typeface="+mn-ea"/>
              </a:rPr>
              <a:t>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투입하여 </a:t>
            </a:r>
            <a:r>
              <a:rPr lang="ko-KR" altLang="en-US" sz="1000" dirty="0" err="1">
                <a:latin typeface="+mn-ea"/>
                <a:ea typeface="+mn-ea"/>
              </a:rPr>
              <a:t>검출력</a:t>
            </a:r>
            <a:r>
              <a:rPr lang="ko-KR" altLang="en-US" sz="1000" dirty="0">
                <a:latin typeface="+mn-ea"/>
                <a:ea typeface="+mn-ea"/>
              </a:rPr>
              <a:t> 신뢰성을 향상 </a:t>
            </a:r>
            <a:r>
              <a:rPr lang="ko-KR" altLang="en-US" sz="1000" dirty="0" smtClean="0">
                <a:latin typeface="+mn-ea"/>
                <a:ea typeface="+mn-ea"/>
              </a:rPr>
              <a:t>시킨다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en-US" altLang="ko-KR" sz="1000" dirty="0">
                <a:latin typeface="+mn-ea"/>
                <a:ea typeface="+mn-ea"/>
              </a:rPr>
              <a:t>master cell, master jig </a:t>
            </a:r>
            <a:r>
              <a:rPr lang="ko-KR" altLang="en-US" sz="1000" dirty="0">
                <a:latin typeface="+mn-ea"/>
                <a:ea typeface="+mn-ea"/>
              </a:rPr>
              <a:t>보유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MES </a:t>
            </a:r>
            <a:r>
              <a:rPr lang="en-US" altLang="ko-KR" sz="1000" dirty="0">
                <a:latin typeface="+mn-ea"/>
                <a:ea typeface="+mn-ea"/>
              </a:rPr>
              <a:t>System</a:t>
            </a:r>
            <a:r>
              <a:rPr lang="ko-KR" altLang="en-US" sz="1000" dirty="0">
                <a:latin typeface="+mn-ea"/>
                <a:ea typeface="+mn-ea"/>
              </a:rPr>
              <a:t>을 활용하여 </a:t>
            </a:r>
            <a:r>
              <a:rPr lang="en-US" altLang="ko-KR" sz="1000" dirty="0">
                <a:latin typeface="+mn-ea"/>
                <a:ea typeface="+mn-ea"/>
              </a:rPr>
              <a:t>Dummy Cell 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Warning  </a:t>
            </a:r>
            <a:r>
              <a:rPr lang="ko-KR" altLang="en-US" sz="1000" dirty="0">
                <a:latin typeface="+mn-ea"/>
                <a:ea typeface="+mn-ea"/>
              </a:rPr>
              <a:t>기능을 활용하여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작업자에게 </a:t>
            </a:r>
            <a:r>
              <a:rPr lang="ko-KR" altLang="en-US" sz="1000" dirty="0">
                <a:latin typeface="+mn-ea"/>
                <a:ea typeface="+mn-ea"/>
              </a:rPr>
              <a:t>통보로 사전에 </a:t>
            </a:r>
            <a:r>
              <a:rPr lang="ko-KR" altLang="en-US" sz="1000" dirty="0" err="1">
                <a:latin typeface="+mn-ea"/>
                <a:ea typeface="+mn-ea"/>
              </a:rPr>
              <a:t>불량유출</a:t>
            </a:r>
            <a:r>
              <a:rPr lang="ko-KR" altLang="en-US" sz="1000" dirty="0">
                <a:latin typeface="+mn-ea"/>
                <a:ea typeface="+mn-ea"/>
              </a:rPr>
              <a:t> 방지 확대 적용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3.7.3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에너지 경영 방침 적용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①설비 </a:t>
            </a:r>
            <a:r>
              <a:rPr lang="ko-KR" altLang="en-US" sz="1000" dirty="0">
                <a:latin typeface="+mn-ea"/>
                <a:ea typeface="+mn-ea"/>
              </a:rPr>
              <a:t>제작 시  투입되는 자재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물질 중 에너지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에너지 장비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설비 및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시스템을 </a:t>
            </a:r>
            <a:r>
              <a:rPr lang="ko-KR" altLang="en-US" sz="1000" dirty="0">
                <a:latin typeface="+mn-ea"/>
                <a:ea typeface="+mn-ea"/>
              </a:rPr>
              <a:t>구매할 경우 에너지 효율이 높고 에너지 사용량이 적은 것을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우선적으로 </a:t>
            </a:r>
            <a:r>
              <a:rPr lang="ko-KR" altLang="en-US" sz="1000" dirty="0">
                <a:latin typeface="+mn-ea"/>
                <a:ea typeface="+mn-ea"/>
              </a:rPr>
              <a:t>반영할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②설비 </a:t>
            </a:r>
            <a:r>
              <a:rPr lang="ko-KR" altLang="en-US" sz="1000" dirty="0">
                <a:latin typeface="+mn-ea"/>
                <a:ea typeface="+mn-ea"/>
              </a:rPr>
              <a:t>설계 시 에너지소비량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에너지 효율을 고려하여 정부에서 정한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고효율 </a:t>
            </a:r>
            <a:r>
              <a:rPr lang="ko-KR" altLang="en-US" sz="1000" dirty="0">
                <a:latin typeface="+mn-ea"/>
                <a:ea typeface="+mn-ea"/>
              </a:rPr>
              <a:t>기자재 인증 제품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에너지효율등급제품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에너지절약마크제품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에너지절약형 </a:t>
            </a:r>
            <a:r>
              <a:rPr lang="ko-KR" altLang="en-US" sz="1000" dirty="0">
                <a:latin typeface="+mn-ea"/>
                <a:ea typeface="+mn-ea"/>
              </a:rPr>
              <a:t>시설 등을 적용 해야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※ </a:t>
            </a:r>
            <a:r>
              <a:rPr lang="ko-KR" altLang="en-US" sz="1000" dirty="0">
                <a:latin typeface="+mn-ea"/>
                <a:ea typeface="+mn-ea"/>
              </a:rPr>
              <a:t>상기 부품 적용 후 반영 </a:t>
            </a:r>
            <a:r>
              <a:rPr lang="en-US" altLang="ko-KR" sz="1000" dirty="0">
                <a:latin typeface="+mn-ea"/>
                <a:ea typeface="+mn-ea"/>
              </a:rPr>
              <a:t>list</a:t>
            </a:r>
            <a:r>
              <a:rPr lang="ko-KR" altLang="en-US" sz="1000" dirty="0">
                <a:latin typeface="+mn-ea"/>
                <a:ea typeface="+mn-ea"/>
              </a:rPr>
              <a:t>를 반드시 </a:t>
            </a:r>
            <a:r>
              <a:rPr lang="en-US" altLang="ko-KR" sz="1000" dirty="0" err="1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제출해야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준공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err="1" smtClean="0">
                <a:latin typeface="+mn-ea"/>
                <a:ea typeface="+mn-ea"/>
              </a:rPr>
              <a:t>검사서에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반드시 적용 유무 명기하여 제출할 것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3.8. </a:t>
            </a:r>
            <a:r>
              <a:rPr lang="ko-KR" altLang="en-US" sz="1000" b="1" dirty="0" err="1">
                <a:latin typeface="+mn-ea"/>
                <a:ea typeface="+mn-ea"/>
              </a:rPr>
              <a:t>전장설비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ko-KR" altLang="en-US" sz="1000" b="1" dirty="0" err="1">
                <a:latin typeface="+mn-ea"/>
                <a:ea typeface="+mn-ea"/>
              </a:rPr>
              <a:t>제작시</a:t>
            </a:r>
            <a:r>
              <a:rPr lang="ko-KR" altLang="en-US" sz="1000" b="1" dirty="0">
                <a:latin typeface="+mn-ea"/>
                <a:ea typeface="+mn-ea"/>
              </a:rPr>
              <a:t> 고려사항</a:t>
            </a:r>
            <a:r>
              <a:rPr lang="en-US" altLang="ko-KR" sz="1000" b="1" dirty="0">
                <a:latin typeface="+mn-ea"/>
                <a:ea typeface="+mn-ea"/>
              </a:rPr>
              <a:t>(</a:t>
            </a:r>
            <a:r>
              <a:rPr lang="ko-KR" altLang="en-US" sz="1000" b="1" dirty="0" err="1">
                <a:latin typeface="+mn-ea"/>
                <a:ea typeface="+mn-ea"/>
              </a:rPr>
              <a:t>충방전</a:t>
            </a:r>
            <a:r>
              <a:rPr lang="ko-KR" altLang="en-US" sz="1000" b="1" dirty="0">
                <a:latin typeface="+mn-ea"/>
                <a:ea typeface="+mn-ea"/>
              </a:rPr>
              <a:t> 설비</a:t>
            </a:r>
            <a:r>
              <a:rPr lang="en-US" altLang="ko-KR" sz="1000" b="1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①</a:t>
            </a:r>
            <a:r>
              <a:rPr lang="en-US" altLang="ko-KR" sz="1000" dirty="0" smtClean="0">
                <a:latin typeface="+mn-ea"/>
                <a:ea typeface="+mn-ea"/>
              </a:rPr>
              <a:t>FUSE </a:t>
            </a:r>
            <a:r>
              <a:rPr lang="en-US" altLang="ko-KR" sz="1000" dirty="0">
                <a:latin typeface="+mn-ea"/>
                <a:ea typeface="+mn-ea"/>
              </a:rPr>
              <a:t>HOLDER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PANEL </a:t>
            </a:r>
            <a:r>
              <a:rPr lang="ko-KR" altLang="en-US" sz="1000" dirty="0">
                <a:latin typeface="+mn-ea"/>
                <a:ea typeface="+mn-ea"/>
              </a:rPr>
              <a:t>전면에 설치하고 </a:t>
            </a:r>
            <a:r>
              <a:rPr lang="ko-KR" altLang="en-US" sz="1000" dirty="0" err="1">
                <a:latin typeface="+mn-ea"/>
                <a:ea typeface="+mn-ea"/>
              </a:rPr>
              <a:t>용량표시를</a:t>
            </a:r>
            <a:r>
              <a:rPr lang="ko-KR" altLang="en-US" sz="1000" dirty="0">
                <a:latin typeface="+mn-ea"/>
                <a:ea typeface="+mn-ea"/>
              </a:rPr>
              <a:t> 하며 </a:t>
            </a:r>
            <a:r>
              <a:rPr lang="en-US" altLang="ko-KR" sz="1000" dirty="0">
                <a:latin typeface="+mn-ea"/>
                <a:ea typeface="+mn-ea"/>
              </a:rPr>
              <a:t>LED</a:t>
            </a:r>
            <a:r>
              <a:rPr lang="ko-KR" altLang="en-US" sz="1000" dirty="0">
                <a:latin typeface="+mn-ea"/>
                <a:ea typeface="+mn-ea"/>
              </a:rPr>
              <a:t>를 연결하여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②</a:t>
            </a:r>
            <a:r>
              <a:rPr lang="en-US" altLang="ko-KR" sz="1000" dirty="0" smtClean="0">
                <a:latin typeface="+mn-ea"/>
                <a:ea typeface="+mn-ea"/>
              </a:rPr>
              <a:t>FUSE </a:t>
            </a:r>
            <a:r>
              <a:rPr lang="en-US" altLang="ko-KR" sz="1000" dirty="0">
                <a:latin typeface="+mn-ea"/>
                <a:ea typeface="+mn-ea"/>
              </a:rPr>
              <a:t>OPEN</a:t>
            </a:r>
            <a:r>
              <a:rPr lang="ko-KR" altLang="en-US" sz="1000" dirty="0">
                <a:latin typeface="+mn-ea"/>
                <a:ea typeface="+mn-ea"/>
              </a:rPr>
              <a:t>시 빠른 조치가 가능하도록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③</a:t>
            </a:r>
            <a:r>
              <a:rPr lang="en-US" altLang="ko-KR" sz="1000" dirty="0" smtClean="0">
                <a:latin typeface="+mn-ea"/>
                <a:ea typeface="+mn-ea"/>
              </a:rPr>
              <a:t>PCB</a:t>
            </a:r>
            <a:r>
              <a:rPr lang="ko-KR" altLang="en-US" sz="1000" dirty="0">
                <a:latin typeface="+mn-ea"/>
                <a:ea typeface="+mn-ea"/>
              </a:rPr>
              <a:t>에는 반드시 </a:t>
            </a:r>
            <a:r>
              <a:rPr lang="ko-KR" altLang="en-US" sz="1000" dirty="0" err="1">
                <a:latin typeface="+mn-ea"/>
                <a:ea typeface="+mn-ea"/>
              </a:rPr>
              <a:t>부품번호와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부품규격을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명시한다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④</a:t>
            </a:r>
            <a:r>
              <a:rPr lang="en-US" altLang="ko-KR" sz="1000" dirty="0" smtClean="0">
                <a:latin typeface="+mn-ea"/>
                <a:ea typeface="+mn-ea"/>
              </a:rPr>
              <a:t>PCB </a:t>
            </a:r>
            <a:r>
              <a:rPr lang="ko-KR" altLang="en-US" sz="1000" dirty="0">
                <a:latin typeface="+mn-ea"/>
                <a:ea typeface="+mn-ea"/>
              </a:rPr>
              <a:t>기판은 </a:t>
            </a:r>
            <a:r>
              <a:rPr lang="ko-KR" altLang="en-US" sz="1000" dirty="0" err="1">
                <a:latin typeface="+mn-ea"/>
                <a:ea typeface="+mn-ea"/>
              </a:rPr>
              <a:t>에폭시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수지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기판을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⑤제작용 </a:t>
            </a:r>
            <a:r>
              <a:rPr lang="en-US" altLang="ko-KR" sz="1000" dirty="0">
                <a:latin typeface="+mn-ea"/>
                <a:ea typeface="+mn-ea"/>
              </a:rPr>
              <a:t>PCB</a:t>
            </a:r>
            <a:r>
              <a:rPr lang="ko-KR" altLang="en-US" sz="1000" dirty="0">
                <a:latin typeface="+mn-ea"/>
                <a:ea typeface="+mn-ea"/>
              </a:rPr>
              <a:t>는 사용하지 않는다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단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의 승인을 득한 제품은 사용 가능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⑥대 </a:t>
            </a:r>
            <a:r>
              <a:rPr lang="ko-KR" altLang="en-US" sz="1000" dirty="0">
                <a:latin typeface="+mn-ea"/>
                <a:ea typeface="+mn-ea"/>
              </a:rPr>
              <a:t>출력 </a:t>
            </a:r>
            <a:r>
              <a:rPr lang="en-US" altLang="ko-KR" sz="1000" dirty="0">
                <a:latin typeface="+mn-ea"/>
                <a:ea typeface="+mn-ea"/>
              </a:rPr>
              <a:t>TRANSISTOR</a:t>
            </a:r>
            <a:r>
              <a:rPr lang="ko-KR" altLang="en-US" sz="1000" dirty="0">
                <a:latin typeface="+mn-ea"/>
                <a:ea typeface="+mn-ea"/>
              </a:rPr>
              <a:t>는 반드시 </a:t>
            </a:r>
            <a:r>
              <a:rPr lang="en-US" altLang="ko-KR" sz="1000" dirty="0">
                <a:latin typeface="+mn-ea"/>
                <a:ea typeface="+mn-ea"/>
              </a:rPr>
              <a:t>TRANSISTOR SOCKET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⑦중 </a:t>
            </a:r>
            <a:r>
              <a:rPr lang="ko-KR" altLang="en-US" sz="1000" dirty="0">
                <a:latin typeface="+mn-ea"/>
                <a:ea typeface="+mn-ea"/>
              </a:rPr>
              <a:t>출력 </a:t>
            </a:r>
            <a:r>
              <a:rPr lang="en-US" altLang="ko-KR" sz="1000" dirty="0">
                <a:latin typeface="+mn-ea"/>
                <a:ea typeface="+mn-ea"/>
              </a:rPr>
              <a:t>TRANSISTOR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err="1">
                <a:latin typeface="+mn-ea"/>
                <a:ea typeface="+mn-ea"/>
              </a:rPr>
              <a:t>방열판을</a:t>
            </a:r>
            <a:r>
              <a:rPr lang="ko-KR" altLang="en-US" sz="1000" dirty="0">
                <a:latin typeface="+mn-ea"/>
                <a:ea typeface="+mn-ea"/>
              </a:rPr>
              <a:t> 사용하되 </a:t>
            </a:r>
            <a:r>
              <a:rPr lang="ko-KR" altLang="en-US" sz="1000" dirty="0" err="1">
                <a:latin typeface="+mn-ea"/>
                <a:ea typeface="+mn-ea"/>
              </a:rPr>
              <a:t>방열판을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PCB</a:t>
            </a:r>
            <a:r>
              <a:rPr lang="ko-KR" altLang="en-US" sz="1000" dirty="0">
                <a:latin typeface="+mn-ea"/>
                <a:ea typeface="+mn-ea"/>
              </a:rPr>
              <a:t>에 눕히지 말고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세우며</a:t>
            </a:r>
            <a:r>
              <a:rPr lang="en-US" altLang="ko-KR" sz="1000" dirty="0" smtClean="0">
                <a:latin typeface="+mn-ea"/>
                <a:ea typeface="+mn-ea"/>
              </a:rPr>
              <a:t>, PIN</a:t>
            </a:r>
            <a:r>
              <a:rPr lang="ko-KR" altLang="en-US" sz="1000" dirty="0">
                <a:latin typeface="+mn-ea"/>
                <a:ea typeface="+mn-ea"/>
              </a:rPr>
              <a:t>을 사용하여 </a:t>
            </a:r>
            <a:r>
              <a:rPr lang="en-US" altLang="ko-KR" sz="1000" dirty="0">
                <a:latin typeface="+mn-ea"/>
                <a:ea typeface="+mn-ea"/>
              </a:rPr>
              <a:t>PCB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보호한다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⑧</a:t>
            </a:r>
            <a:r>
              <a:rPr lang="en-US" altLang="ko-KR" sz="1000" dirty="0" smtClean="0">
                <a:latin typeface="+mn-ea"/>
                <a:ea typeface="+mn-ea"/>
              </a:rPr>
              <a:t>B</a:t>
            </a:r>
            <a:r>
              <a:rPr lang="en-US" altLang="ko-KR" sz="1000" dirty="0">
                <a:latin typeface="+mn-ea"/>
                <a:ea typeface="+mn-ea"/>
              </a:rPr>
              <a:t>+ </a:t>
            </a:r>
            <a:r>
              <a:rPr lang="ko-KR" altLang="en-US" sz="1000" dirty="0">
                <a:latin typeface="+mn-ea"/>
                <a:ea typeface="+mn-ea"/>
              </a:rPr>
              <a:t>전원 및 각종 </a:t>
            </a:r>
            <a:r>
              <a:rPr lang="en-US" altLang="ko-KR" sz="1000" dirty="0">
                <a:latin typeface="+mn-ea"/>
                <a:ea typeface="+mn-ea"/>
              </a:rPr>
              <a:t>CHECK</a:t>
            </a:r>
            <a:r>
              <a:rPr lang="ko-KR" altLang="en-US" sz="1000" dirty="0">
                <a:latin typeface="+mn-ea"/>
                <a:ea typeface="+mn-ea"/>
              </a:rPr>
              <a:t>가 필요한 장소에는 </a:t>
            </a:r>
            <a:r>
              <a:rPr lang="en-US" altLang="ko-KR" sz="1000" dirty="0">
                <a:latin typeface="+mn-ea"/>
                <a:ea typeface="+mn-ea"/>
              </a:rPr>
              <a:t>CHECK POINT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확보한다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⑨</a:t>
            </a:r>
            <a:r>
              <a:rPr lang="en-US" altLang="ko-KR" sz="1000" dirty="0" smtClean="0">
                <a:latin typeface="+mn-ea"/>
                <a:ea typeface="+mn-ea"/>
              </a:rPr>
              <a:t>PCB</a:t>
            </a:r>
            <a:r>
              <a:rPr lang="ko-KR" altLang="en-US" sz="1000" dirty="0">
                <a:latin typeface="+mn-ea"/>
                <a:ea typeface="+mn-ea"/>
              </a:rPr>
              <a:t>는 배선 </a:t>
            </a:r>
            <a:r>
              <a:rPr lang="en-US" altLang="ko-KR" sz="1000" dirty="0">
                <a:latin typeface="+mn-ea"/>
                <a:ea typeface="+mn-ea"/>
              </a:rPr>
              <a:t>JUMP</a:t>
            </a:r>
            <a:r>
              <a:rPr lang="ko-KR" altLang="en-US" sz="1000" dirty="0">
                <a:latin typeface="+mn-ea"/>
                <a:ea typeface="+mn-ea"/>
              </a:rPr>
              <a:t>가 없어야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⑩</a:t>
            </a:r>
            <a:r>
              <a:rPr lang="en-US" altLang="ko-KR" sz="1000" dirty="0" smtClean="0">
                <a:latin typeface="+mn-ea"/>
                <a:ea typeface="+mn-ea"/>
              </a:rPr>
              <a:t>PCB </a:t>
            </a:r>
            <a:r>
              <a:rPr lang="ko-KR" altLang="en-US" sz="1000" dirty="0">
                <a:latin typeface="+mn-ea"/>
                <a:ea typeface="+mn-ea"/>
              </a:rPr>
              <a:t>회로는 </a:t>
            </a:r>
            <a:r>
              <a:rPr lang="ko-KR" altLang="en-US" sz="1000" dirty="0" err="1">
                <a:latin typeface="+mn-ea"/>
                <a:ea typeface="+mn-ea"/>
              </a:rPr>
              <a:t>전류용량을</a:t>
            </a:r>
            <a:r>
              <a:rPr lang="ko-KR" altLang="en-US" sz="1000" dirty="0">
                <a:latin typeface="+mn-ea"/>
                <a:ea typeface="+mn-ea"/>
              </a:rPr>
              <a:t> 감안한 </a:t>
            </a:r>
            <a:r>
              <a:rPr lang="en-US" altLang="ko-KR" sz="1000" dirty="0">
                <a:latin typeface="+mn-ea"/>
                <a:ea typeface="+mn-ea"/>
              </a:rPr>
              <a:t>PRINT CIRCUIT</a:t>
            </a:r>
            <a:r>
              <a:rPr lang="ko-KR" altLang="en-US" sz="1000" dirty="0">
                <a:latin typeface="+mn-ea"/>
                <a:ea typeface="+mn-ea"/>
              </a:rPr>
              <a:t>가 되어야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⑪설비 </a:t>
            </a:r>
            <a:r>
              <a:rPr lang="ko-KR" altLang="en-US" sz="1000" dirty="0">
                <a:latin typeface="+mn-ea"/>
                <a:ea typeface="+mn-ea"/>
              </a:rPr>
              <a:t>제작은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방식으로 제작한다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⑫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PLUG-IN </a:t>
            </a:r>
            <a:r>
              <a:rPr lang="ko-KR" altLang="en-US" sz="1000" dirty="0">
                <a:latin typeface="+mn-ea"/>
                <a:ea typeface="+mn-ea"/>
              </a:rPr>
              <a:t>방식으로 제작하여 보수 및 조정 작업이 용이해야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3190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4. </a:t>
            </a:r>
            <a:r>
              <a:rPr lang="ko-KR" altLang="en-US" sz="1000" b="1" dirty="0">
                <a:latin typeface="+mn-ea"/>
                <a:ea typeface="+mn-ea"/>
              </a:rPr>
              <a:t>제어</a:t>
            </a:r>
            <a:r>
              <a:rPr lang="en-US" altLang="ko-KR" sz="1000" b="1" dirty="0">
                <a:latin typeface="+mn-ea"/>
                <a:ea typeface="+mn-ea"/>
              </a:rPr>
              <a:t>S/W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4.1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개요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본 </a:t>
            </a:r>
            <a:r>
              <a:rPr lang="ko-KR" altLang="en-US" sz="1000" dirty="0">
                <a:latin typeface="+mn-ea"/>
                <a:ea typeface="+mn-ea"/>
              </a:rPr>
              <a:t>사양은 「통일된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표준에 맞는</a:t>
            </a:r>
            <a:r>
              <a:rPr lang="en-US" altLang="ko-KR" sz="1000" dirty="0">
                <a:latin typeface="+mn-ea"/>
                <a:ea typeface="+mn-ea"/>
              </a:rPr>
              <a:t>) Sequence </a:t>
            </a:r>
            <a:r>
              <a:rPr lang="ko-KR" altLang="en-US" sz="1000" dirty="0">
                <a:latin typeface="+mn-ea"/>
                <a:ea typeface="+mn-ea"/>
              </a:rPr>
              <a:t>프로그램 </a:t>
            </a:r>
            <a:r>
              <a:rPr lang="ko-KR" altLang="en-US" sz="1000" dirty="0" err="1">
                <a:latin typeface="+mn-ea"/>
                <a:ea typeface="+mn-ea"/>
              </a:rPr>
              <a:t>사양」을</a:t>
            </a:r>
            <a:r>
              <a:rPr lang="ko-KR" altLang="en-US" sz="1000" dirty="0">
                <a:latin typeface="+mn-ea"/>
                <a:ea typeface="+mn-ea"/>
              </a:rPr>
              <a:t> 목적으로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작성 </a:t>
            </a:r>
            <a:r>
              <a:rPr lang="ko-KR" altLang="en-US" sz="1000" dirty="0">
                <a:latin typeface="+mn-ea"/>
                <a:ea typeface="+mn-ea"/>
              </a:rPr>
              <a:t>되었다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통일화된 </a:t>
            </a:r>
            <a:r>
              <a:rPr lang="en-US" altLang="ko-KR" sz="1000" dirty="0">
                <a:latin typeface="+mn-ea"/>
                <a:ea typeface="+mn-ea"/>
              </a:rPr>
              <a:t>Sequence </a:t>
            </a:r>
            <a:r>
              <a:rPr lang="ko-KR" altLang="en-US" sz="1000" dirty="0">
                <a:latin typeface="+mn-ea"/>
                <a:ea typeface="+mn-ea"/>
              </a:rPr>
              <a:t>프로그램을 적용함으로써 중대형 전지 라인의 </a:t>
            </a:r>
            <a:r>
              <a:rPr lang="ko-KR" altLang="en-US" sz="1000" dirty="0" smtClean="0">
                <a:latin typeface="+mn-ea"/>
                <a:ea typeface="+mn-ea"/>
              </a:rPr>
              <a:t>프로그램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일관성을 확보하고 </a:t>
            </a:r>
            <a:r>
              <a:rPr lang="ko-KR" altLang="en-US" sz="1000" dirty="0">
                <a:latin typeface="+mn-ea"/>
                <a:ea typeface="+mn-ea"/>
              </a:rPr>
              <a:t>향후 보전에 있어 유리함을 취함을 그 목적으로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첫째로 </a:t>
            </a:r>
            <a:r>
              <a:rPr lang="ko-KR" altLang="en-US" sz="1000" dirty="0">
                <a:latin typeface="+mn-ea"/>
                <a:ea typeface="+mn-ea"/>
              </a:rPr>
              <a:t>소프트웨어 개발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유지 보수에 따른 생산성과 품질향상을 목표로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둘째로 </a:t>
            </a:r>
            <a:r>
              <a:rPr lang="ko-KR" altLang="en-US" sz="1000" dirty="0" err="1">
                <a:latin typeface="+mn-ea"/>
                <a:ea typeface="+mn-ea"/>
              </a:rPr>
              <a:t>공통화된</a:t>
            </a:r>
            <a:r>
              <a:rPr lang="ko-KR" altLang="en-US" sz="1000" dirty="0">
                <a:latin typeface="+mn-ea"/>
                <a:ea typeface="+mn-ea"/>
              </a:rPr>
              <a:t> 프로그램을 설계함으로써 설비의 신뢰성 향상을 목표로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마지막으로 </a:t>
            </a:r>
            <a:r>
              <a:rPr lang="ko-KR" altLang="en-US" sz="1000" dirty="0">
                <a:latin typeface="+mn-ea"/>
                <a:ea typeface="+mn-ea"/>
              </a:rPr>
              <a:t>분석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재구성하는데 있어 접근성 향상을 목표로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4.1.1. PROGRAM </a:t>
            </a:r>
            <a:r>
              <a:rPr lang="ko-KR" altLang="en-US" sz="1000" dirty="0">
                <a:latin typeface="+mn-ea"/>
                <a:ea typeface="+mn-ea"/>
              </a:rPr>
              <a:t>작성을 위한 </a:t>
            </a:r>
            <a:r>
              <a:rPr lang="ko-KR" altLang="en-US" sz="1000" dirty="0" err="1">
                <a:latin typeface="+mn-ea"/>
                <a:ea typeface="+mn-ea"/>
              </a:rPr>
              <a:t>기준조건은</a:t>
            </a:r>
            <a:r>
              <a:rPr lang="ko-KR" altLang="en-US" sz="1000" dirty="0">
                <a:latin typeface="+mn-ea"/>
                <a:ea typeface="+mn-ea"/>
              </a:rPr>
              <a:t> 하기의 </a:t>
            </a:r>
            <a:r>
              <a:rPr lang="en-US" altLang="ko-KR" sz="1000" dirty="0">
                <a:latin typeface="+mn-ea"/>
                <a:ea typeface="+mn-ea"/>
              </a:rPr>
              <a:t>4</a:t>
            </a:r>
            <a:r>
              <a:rPr lang="ko-KR" altLang="en-US" sz="1000" dirty="0">
                <a:latin typeface="+mn-ea"/>
                <a:ea typeface="+mn-ea"/>
              </a:rPr>
              <a:t>항목으로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smtClean="0">
                <a:latin typeface="+mn-ea"/>
                <a:ea typeface="+mn-ea"/>
              </a:rPr>
              <a:t>Address </a:t>
            </a:r>
            <a:r>
              <a:rPr lang="en-US" altLang="ko-KR" sz="1000" dirty="0">
                <a:latin typeface="+mn-ea"/>
                <a:ea typeface="+mn-ea"/>
              </a:rPr>
              <a:t>Map </a:t>
            </a:r>
            <a:r>
              <a:rPr lang="ko-KR" altLang="en-US" sz="1000" dirty="0">
                <a:latin typeface="+mn-ea"/>
                <a:ea typeface="+mn-ea"/>
              </a:rPr>
              <a:t>통일화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프로그램 </a:t>
            </a:r>
            <a:r>
              <a:rPr lang="en-US" altLang="ko-KR" sz="1000" dirty="0">
                <a:latin typeface="+mn-ea"/>
                <a:ea typeface="+mn-ea"/>
              </a:rPr>
              <a:t>Address Map</a:t>
            </a:r>
            <a:r>
              <a:rPr lang="ko-KR" altLang="en-US" sz="1000" dirty="0">
                <a:latin typeface="+mn-ea"/>
                <a:ea typeface="+mn-ea"/>
              </a:rPr>
              <a:t>을 통일하여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간 입출력 구분을 확실히 하며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타인이 </a:t>
            </a:r>
            <a:r>
              <a:rPr lang="ko-KR" altLang="en-US" sz="1000" dirty="0">
                <a:latin typeface="+mn-ea"/>
                <a:ea typeface="+mn-ea"/>
              </a:rPr>
              <a:t>설계한 </a:t>
            </a:r>
            <a:r>
              <a:rPr lang="en-US" altLang="ko-KR" sz="1000" dirty="0">
                <a:latin typeface="+mn-ea"/>
                <a:ea typeface="+mn-ea"/>
              </a:rPr>
              <a:t>I/O </a:t>
            </a:r>
            <a:r>
              <a:rPr lang="ko-KR" altLang="en-US" sz="1000" dirty="0">
                <a:latin typeface="+mn-ea"/>
                <a:ea typeface="+mn-ea"/>
              </a:rPr>
              <a:t>구조 해석이 쉽게 하기 위함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②Status </a:t>
            </a:r>
            <a:r>
              <a:rPr lang="en-US" altLang="ko-KR" sz="1000" dirty="0">
                <a:latin typeface="+mn-ea"/>
                <a:ea typeface="+mn-ea"/>
              </a:rPr>
              <a:t>&amp; Operation</a:t>
            </a:r>
            <a:r>
              <a:rPr lang="ko-KR" altLang="en-US" sz="1000" dirty="0">
                <a:latin typeface="+mn-ea"/>
                <a:ea typeface="+mn-ea"/>
              </a:rPr>
              <a:t>등 프로그램 </a:t>
            </a:r>
            <a:r>
              <a:rPr lang="en-US" altLang="ko-KR" sz="1000" dirty="0">
                <a:latin typeface="+mn-ea"/>
                <a:ea typeface="+mn-ea"/>
              </a:rPr>
              <a:t>Module</a:t>
            </a:r>
            <a:r>
              <a:rPr lang="ko-KR" altLang="en-US" sz="1000" dirty="0">
                <a:latin typeface="+mn-ea"/>
                <a:ea typeface="+mn-ea"/>
              </a:rPr>
              <a:t>의 통일화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Module</a:t>
            </a:r>
            <a:r>
              <a:rPr lang="ko-KR" altLang="en-US" sz="1000" dirty="0">
                <a:latin typeface="+mn-ea"/>
                <a:ea typeface="+mn-ea"/>
              </a:rPr>
              <a:t>의 구성을 통일하고</a:t>
            </a:r>
            <a:r>
              <a:rPr lang="en-US" altLang="ko-KR" sz="1000" dirty="0">
                <a:latin typeface="+mn-ea"/>
                <a:ea typeface="+mn-ea"/>
              </a:rPr>
              <a:t>. Simple</a:t>
            </a:r>
            <a:r>
              <a:rPr lang="ko-KR" altLang="en-US" sz="1000" dirty="0">
                <a:latin typeface="+mn-ea"/>
                <a:ea typeface="+mn-ea"/>
              </a:rPr>
              <a:t>한 프로그램 구현으로 타인이 작성한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PROGRAM</a:t>
            </a:r>
            <a:r>
              <a:rPr lang="ko-KR" altLang="en-US" sz="1000" dirty="0">
                <a:latin typeface="+mn-ea"/>
                <a:ea typeface="+mn-ea"/>
              </a:rPr>
              <a:t>도 해석이 쉽게 하기 위함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③</a:t>
            </a:r>
            <a:r>
              <a:rPr lang="ko-KR" altLang="en-US" sz="1000" dirty="0" smtClean="0">
                <a:latin typeface="+mn-ea"/>
                <a:ea typeface="+mn-ea"/>
              </a:rPr>
              <a:t>인터페이스의 </a:t>
            </a:r>
            <a:r>
              <a:rPr lang="ko-KR" altLang="en-US" sz="1000" dirty="0">
                <a:latin typeface="+mn-ea"/>
                <a:ea typeface="+mn-ea"/>
              </a:rPr>
              <a:t>통일화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err="1">
                <a:latin typeface="+mn-ea"/>
                <a:ea typeface="+mn-ea"/>
              </a:rPr>
              <a:t>신호처리를</a:t>
            </a:r>
            <a:r>
              <a:rPr lang="ko-KR" altLang="en-US" sz="1000" dirty="0">
                <a:latin typeface="+mn-ea"/>
                <a:ea typeface="+mn-ea"/>
              </a:rPr>
              <a:t> 통일하고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명확하게 하여 설비 호환성 향상을 확보하고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err="1" smtClean="0">
                <a:latin typeface="+mn-ea"/>
                <a:ea typeface="+mn-ea"/>
              </a:rPr>
              <a:t>동작불량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발생을 방지한다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④</a:t>
            </a:r>
            <a:r>
              <a:rPr lang="ko-KR" altLang="en-US" sz="1000" dirty="0" smtClean="0">
                <a:latin typeface="+mn-ea"/>
                <a:ea typeface="+mn-ea"/>
              </a:rPr>
              <a:t>터치 </a:t>
            </a:r>
            <a:r>
              <a:rPr lang="ko-KR" altLang="en-US" sz="1000" dirty="0">
                <a:latin typeface="+mn-ea"/>
                <a:ea typeface="+mn-ea"/>
              </a:rPr>
              <a:t>스크린 통일화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터치 </a:t>
            </a:r>
            <a:r>
              <a:rPr lang="ko-KR" altLang="en-US" sz="1000" dirty="0">
                <a:latin typeface="+mn-ea"/>
                <a:ea typeface="+mn-ea"/>
              </a:rPr>
              <a:t>스크린 구성을 통일함으로써 </a:t>
            </a:r>
            <a:r>
              <a:rPr lang="ko-KR" altLang="en-US" sz="1000" dirty="0" err="1">
                <a:latin typeface="+mn-ea"/>
                <a:ea typeface="+mn-ea"/>
              </a:rPr>
              <a:t>직관성을</a:t>
            </a:r>
            <a:r>
              <a:rPr lang="ko-KR" altLang="en-US" sz="1000" dirty="0">
                <a:latin typeface="+mn-ea"/>
                <a:ea typeface="+mn-ea"/>
              </a:rPr>
              <a:t> 높이고 쉽게 접근할 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있도록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952206" y="548680"/>
            <a:ext cx="4877816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4.1.2. </a:t>
            </a:r>
            <a:r>
              <a:rPr lang="ko-KR" altLang="en-US" sz="1000" dirty="0" smtClean="0">
                <a:latin typeface="+mn-ea"/>
                <a:ea typeface="+mn-ea"/>
              </a:rPr>
              <a:t>제출자료에 </a:t>
            </a:r>
            <a:r>
              <a:rPr lang="ko-KR" altLang="en-US" sz="1000" dirty="0">
                <a:latin typeface="+mn-ea"/>
                <a:ea typeface="+mn-ea"/>
              </a:rPr>
              <a:t>대해서는 하기의 </a:t>
            </a:r>
            <a:r>
              <a:rPr lang="en-US" altLang="ko-KR" sz="1000" dirty="0">
                <a:latin typeface="+mn-ea"/>
                <a:ea typeface="+mn-ea"/>
              </a:rPr>
              <a:t>5</a:t>
            </a:r>
            <a:r>
              <a:rPr lang="ko-KR" altLang="en-US" sz="1000" dirty="0">
                <a:latin typeface="+mn-ea"/>
                <a:ea typeface="+mn-ea"/>
              </a:rPr>
              <a:t>종류이며 지정 기간 내에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smtClean="0">
                <a:latin typeface="+mn-ea"/>
                <a:ea typeface="+mn-ea"/>
              </a:rPr>
              <a:t>제출하여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공유할 수 </a:t>
            </a:r>
            <a:r>
              <a:rPr lang="ko-KR" altLang="en-US" sz="1000" dirty="0" smtClean="0">
                <a:latin typeface="+mn-ea"/>
                <a:ea typeface="+mn-ea"/>
              </a:rPr>
              <a:t>있도록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①구상 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err="1">
                <a:latin typeface="+mn-ea"/>
                <a:ea typeface="+mn-ea"/>
              </a:rPr>
              <a:t>장치배치도</a:t>
            </a:r>
            <a:r>
              <a:rPr lang="en-US" altLang="ko-KR" sz="1000" dirty="0">
                <a:latin typeface="+mn-ea"/>
                <a:ea typeface="+mn-ea"/>
              </a:rPr>
              <a:t>, Servo/Robot/</a:t>
            </a:r>
            <a:r>
              <a:rPr lang="ko-KR" altLang="en-US" sz="1000" dirty="0">
                <a:latin typeface="+mn-ea"/>
                <a:ea typeface="+mn-ea"/>
              </a:rPr>
              <a:t>솔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계측기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센서 배치</a:t>
            </a:r>
            <a:r>
              <a:rPr lang="en-US" altLang="ko-KR" sz="1000" dirty="0">
                <a:latin typeface="+mn-ea"/>
                <a:ea typeface="+mn-ea"/>
              </a:rPr>
              <a:t>, Remote Box </a:t>
            </a:r>
            <a:r>
              <a:rPr lang="ko-KR" altLang="en-US" sz="1000" dirty="0">
                <a:latin typeface="+mn-ea"/>
                <a:ea typeface="+mn-ea"/>
              </a:rPr>
              <a:t>구조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H/W</a:t>
            </a:r>
            <a:r>
              <a:rPr lang="ko-KR" altLang="en-US" sz="1000" dirty="0">
                <a:latin typeface="+mn-ea"/>
                <a:ea typeface="+mn-ea"/>
              </a:rPr>
              <a:t>배치 등에 대해 분석 설계하여 제출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②데이터 </a:t>
            </a:r>
            <a:r>
              <a:rPr lang="en-US" altLang="ko-KR" sz="1000" dirty="0">
                <a:latin typeface="+mn-ea"/>
                <a:ea typeface="+mn-ea"/>
              </a:rPr>
              <a:t>Tracking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 err="1">
                <a:latin typeface="+mn-ea"/>
                <a:ea typeface="+mn-ea"/>
              </a:rPr>
              <a:t>설비간</a:t>
            </a:r>
            <a:r>
              <a:rPr lang="ko-KR" altLang="en-US" sz="1000" dirty="0">
                <a:latin typeface="+mn-ea"/>
                <a:ea typeface="+mn-ea"/>
              </a:rPr>
              <a:t> 데이터 </a:t>
            </a:r>
            <a:r>
              <a:rPr lang="en-US" altLang="ko-KR" sz="1000" dirty="0">
                <a:latin typeface="+mn-ea"/>
                <a:ea typeface="+mn-ea"/>
              </a:rPr>
              <a:t>Tracking Map</a:t>
            </a:r>
            <a:r>
              <a:rPr lang="ko-KR" altLang="en-US" sz="1000" dirty="0">
                <a:latin typeface="+mn-ea"/>
                <a:ea typeface="+mn-ea"/>
              </a:rPr>
              <a:t>을 구성하여 제출한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③인터페이스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</a:t>
            </a:r>
            <a:r>
              <a:rPr lang="ko-KR" altLang="en-US" sz="1000" dirty="0" err="1">
                <a:latin typeface="+mn-ea"/>
                <a:ea typeface="+mn-ea"/>
              </a:rPr>
              <a:t>설비간</a:t>
            </a:r>
            <a:r>
              <a:rPr lang="ko-KR" altLang="en-US" sz="1000" dirty="0">
                <a:latin typeface="+mn-ea"/>
                <a:ea typeface="+mn-ea"/>
              </a:rPr>
              <a:t> 인터페이스 및 </a:t>
            </a:r>
            <a:r>
              <a:rPr lang="en-US" altLang="ko-KR" sz="1000" dirty="0">
                <a:latin typeface="+mn-ea"/>
                <a:ea typeface="+mn-ea"/>
              </a:rPr>
              <a:t>Interlock </a:t>
            </a:r>
            <a:r>
              <a:rPr lang="ko-KR" altLang="en-US" sz="1000" dirty="0">
                <a:latin typeface="+mn-ea"/>
                <a:ea typeface="+mn-ea"/>
              </a:rPr>
              <a:t>조건을 설정하여 </a:t>
            </a:r>
            <a:r>
              <a:rPr lang="ko-KR" altLang="en-US" sz="1000" dirty="0" smtClean="0">
                <a:latin typeface="+mn-ea"/>
                <a:ea typeface="+mn-ea"/>
              </a:rPr>
              <a:t>제출한다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Alarm </a:t>
            </a:r>
            <a:r>
              <a:rPr lang="ko-KR" altLang="en-US" sz="1000" dirty="0">
                <a:latin typeface="+mn-ea"/>
                <a:ea typeface="+mn-ea"/>
              </a:rPr>
              <a:t>리스트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설비 </a:t>
            </a:r>
            <a:r>
              <a:rPr lang="en-US" altLang="ko-KR" sz="1000" dirty="0">
                <a:latin typeface="+mn-ea"/>
                <a:ea typeface="+mn-ea"/>
              </a:rPr>
              <a:t>Alarm </a:t>
            </a:r>
            <a:r>
              <a:rPr lang="ko-KR" altLang="en-US" sz="1000" dirty="0">
                <a:latin typeface="+mn-ea"/>
                <a:ea typeface="+mn-ea"/>
              </a:rPr>
              <a:t>리스트를 작성 설계하여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사전 제출 및 업데이트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⑤ </a:t>
            </a:r>
            <a:r>
              <a:rPr lang="ko-KR" altLang="en-US" sz="1000" dirty="0">
                <a:latin typeface="+mn-ea"/>
                <a:ea typeface="+mn-ea"/>
              </a:rPr>
              <a:t>기타 특수 사양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</a:t>
            </a:r>
            <a:r>
              <a:rPr lang="ko-KR" altLang="en-US" sz="1000" dirty="0">
                <a:latin typeface="+mn-ea"/>
                <a:ea typeface="+mn-ea"/>
              </a:rPr>
              <a:t>재 투입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더미</a:t>
            </a:r>
            <a:r>
              <a:rPr lang="en-US" altLang="ko-KR" sz="1000" dirty="0">
                <a:latin typeface="+mn-ea"/>
                <a:ea typeface="+mn-ea"/>
              </a:rPr>
              <a:t>, NG </a:t>
            </a:r>
            <a:r>
              <a:rPr lang="ko-KR" altLang="en-US" sz="1000" dirty="0">
                <a:latin typeface="+mn-ea"/>
                <a:ea typeface="+mn-ea"/>
              </a:rPr>
              <a:t>등의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를 확립하고 </a:t>
            </a:r>
            <a:r>
              <a:rPr lang="ko-KR" altLang="en-US" sz="1000" dirty="0" smtClean="0">
                <a:latin typeface="+mn-ea"/>
                <a:ea typeface="+mn-ea"/>
              </a:rPr>
              <a:t>공유한다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554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952206" y="591388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err="1" smtClean="0">
                <a:latin typeface="+mn-ea"/>
                <a:ea typeface="+mn-ea"/>
              </a:rPr>
              <a:t>구상설계</a:t>
            </a:r>
            <a:r>
              <a:rPr lang="ko-KR" altLang="en-US" sz="1000" dirty="0" smtClean="0">
                <a:latin typeface="+mn-ea"/>
                <a:ea typeface="+mn-ea"/>
              </a:rPr>
              <a:t> 내용에는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장치배치도</a:t>
            </a:r>
            <a:r>
              <a:rPr lang="en-US" altLang="ko-KR" sz="1000" dirty="0">
                <a:latin typeface="+mn-ea"/>
                <a:ea typeface="+mn-ea"/>
              </a:rPr>
              <a:t>, Servo/Robot/</a:t>
            </a:r>
            <a:r>
              <a:rPr lang="ko-KR" altLang="en-US" sz="1000" dirty="0">
                <a:latin typeface="+mn-ea"/>
                <a:ea typeface="+mn-ea"/>
              </a:rPr>
              <a:t>실린더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 smtClean="0">
                <a:latin typeface="+mn-ea"/>
                <a:ea typeface="+mn-ea"/>
              </a:rPr>
              <a:t>센서등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설비에 들어가는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구조에 </a:t>
            </a:r>
            <a:r>
              <a:rPr lang="ko-KR" altLang="en-US" sz="1000" dirty="0" err="1" smtClean="0">
                <a:latin typeface="+mn-ea"/>
                <a:ea typeface="+mn-ea"/>
              </a:rPr>
              <a:t>대한분석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Remote </a:t>
            </a:r>
            <a:r>
              <a:rPr lang="ko-KR" altLang="en-US" sz="1000" dirty="0">
                <a:latin typeface="+mn-ea"/>
                <a:ea typeface="+mn-ea"/>
              </a:rPr>
              <a:t>박스 배치도 </a:t>
            </a:r>
            <a:r>
              <a:rPr lang="en-US" altLang="ko-KR" sz="1000" dirty="0">
                <a:latin typeface="+mn-ea"/>
                <a:ea typeface="+mn-ea"/>
              </a:rPr>
              <a:t>PLC H/W</a:t>
            </a:r>
            <a:r>
              <a:rPr lang="ko-KR" altLang="en-US" sz="1000" dirty="0">
                <a:latin typeface="+mn-ea"/>
                <a:ea typeface="+mn-ea"/>
              </a:rPr>
              <a:t>구성</a:t>
            </a:r>
            <a:r>
              <a:rPr lang="en-US" altLang="ko-KR" sz="1000" dirty="0">
                <a:latin typeface="+mn-ea"/>
                <a:ea typeface="+mn-ea"/>
              </a:rPr>
              <a:t>, CC-Link </a:t>
            </a:r>
            <a:r>
              <a:rPr lang="ko-KR" altLang="en-US" sz="1000" dirty="0">
                <a:latin typeface="+mn-ea"/>
                <a:ea typeface="+mn-ea"/>
              </a:rPr>
              <a:t>제어 </a:t>
            </a:r>
            <a:r>
              <a:rPr lang="en-US" altLang="ko-KR" sz="1000" dirty="0">
                <a:latin typeface="+mn-ea"/>
                <a:ea typeface="+mn-ea"/>
              </a:rPr>
              <a:t>H/W </a:t>
            </a:r>
            <a:r>
              <a:rPr lang="ko-KR" altLang="en-US" sz="1000" dirty="0">
                <a:latin typeface="+mn-ea"/>
                <a:ea typeface="+mn-ea"/>
              </a:rPr>
              <a:t>구성에 대한 </a:t>
            </a:r>
            <a:r>
              <a:rPr lang="ko-KR" altLang="en-US" sz="1000" dirty="0" smtClean="0">
                <a:latin typeface="+mn-ea"/>
                <a:ea typeface="+mn-ea"/>
              </a:rPr>
              <a:t>분석이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들어가 </a:t>
            </a:r>
            <a:r>
              <a:rPr lang="ko-KR" altLang="en-US" sz="1000" dirty="0">
                <a:latin typeface="+mn-ea"/>
                <a:ea typeface="+mn-ea"/>
              </a:rPr>
              <a:t>있어야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③설비 </a:t>
            </a:r>
            <a:r>
              <a:rPr lang="en-US" altLang="ko-KR" sz="1000" dirty="0">
                <a:latin typeface="+mn-ea"/>
                <a:ea typeface="+mn-ea"/>
              </a:rPr>
              <a:t>Lay-Out </a:t>
            </a:r>
            <a:r>
              <a:rPr lang="ko-KR" altLang="en-US" sz="1000" dirty="0">
                <a:latin typeface="+mn-ea"/>
                <a:ea typeface="+mn-ea"/>
              </a:rPr>
              <a:t>확정 후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주 이내 제출 및 </a:t>
            </a:r>
            <a:r>
              <a:rPr lang="en-US" altLang="ko-KR" sz="1000" dirty="0">
                <a:latin typeface="+mn-ea"/>
                <a:ea typeface="+mn-ea"/>
              </a:rPr>
              <a:t>10</a:t>
            </a:r>
            <a:r>
              <a:rPr lang="ko-KR" altLang="en-US" sz="1000" dirty="0">
                <a:latin typeface="+mn-ea"/>
                <a:ea typeface="+mn-ea"/>
              </a:rPr>
              <a:t>일내 승인 받아야 하며 </a:t>
            </a:r>
            <a:r>
              <a:rPr lang="ko-KR" altLang="en-US" sz="1000" dirty="0" smtClean="0">
                <a:latin typeface="+mn-ea"/>
                <a:ea typeface="+mn-ea"/>
              </a:rPr>
              <a:t>양식은 </a:t>
            </a:r>
            <a:r>
              <a:rPr lang="en-US" altLang="ko-KR" sz="1000" dirty="0" smtClean="0">
                <a:latin typeface="+mn-ea"/>
                <a:ea typeface="+mn-ea"/>
              </a:rPr>
              <a:t>PPT</a:t>
            </a:r>
            <a:r>
              <a:rPr lang="ko-KR" altLang="en-US" sz="1000" dirty="0" smtClean="0">
                <a:latin typeface="+mn-ea"/>
                <a:ea typeface="+mn-ea"/>
              </a:rPr>
              <a:t>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작성하여 제출한다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390" y="591388"/>
            <a:ext cx="48778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4.2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제어 </a:t>
            </a:r>
            <a:r>
              <a:rPr lang="ko-KR" altLang="en-US" sz="1000" b="1" dirty="0" err="1">
                <a:latin typeface="+mn-ea"/>
                <a:ea typeface="+mn-ea"/>
              </a:rPr>
              <a:t>구상설계</a:t>
            </a:r>
            <a:r>
              <a:rPr lang="ko-KR" altLang="en-US" sz="1000" b="1" dirty="0">
                <a:latin typeface="+mn-ea"/>
                <a:ea typeface="+mn-ea"/>
              </a:rPr>
              <a:t> 및 </a:t>
            </a:r>
            <a:r>
              <a:rPr lang="ko-KR" altLang="en-US" sz="1000" b="1" dirty="0" smtClean="0">
                <a:latin typeface="+mn-ea"/>
                <a:ea typeface="+mn-ea"/>
              </a:rPr>
              <a:t>설계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en-US" sz="1000" dirty="0" err="1" smtClean="0">
                <a:latin typeface="+mn-ea"/>
                <a:ea typeface="+mn-ea"/>
              </a:rPr>
              <a:t>구상설계</a:t>
            </a:r>
            <a:r>
              <a:rPr lang="ko-KR" altLang="en-US" sz="1000" dirty="0" smtClean="0">
                <a:latin typeface="+mn-ea"/>
                <a:ea typeface="+mn-ea"/>
              </a:rPr>
              <a:t> 구조 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22" y="1216357"/>
            <a:ext cx="4515377" cy="523698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239" y="548680"/>
            <a:ext cx="4412503" cy="52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4.3</a:t>
            </a:r>
            <a:r>
              <a:rPr lang="en-US" altLang="ko-KR" sz="1000" b="1" dirty="0">
                <a:latin typeface="+mn-ea"/>
                <a:ea typeface="+mn-ea"/>
              </a:rPr>
              <a:t>. Address Map </a:t>
            </a:r>
            <a:r>
              <a:rPr lang="ko-KR" altLang="en-US" sz="1000" b="1" dirty="0" smtClean="0">
                <a:latin typeface="+mn-ea"/>
                <a:ea typeface="+mn-ea"/>
              </a:rPr>
              <a:t>기준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4.3.1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설비동작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Address </a:t>
            </a:r>
            <a:r>
              <a:rPr lang="en-US" altLang="ko-KR" sz="1000" dirty="0" smtClean="0">
                <a:latin typeface="+mn-ea"/>
                <a:ea typeface="+mn-ea"/>
              </a:rPr>
              <a:t>Map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☞ Program </a:t>
            </a:r>
            <a:r>
              <a:rPr lang="ko-KR" altLang="en-US" sz="1000" dirty="0">
                <a:latin typeface="+mn-ea"/>
                <a:ea typeface="+mn-ea"/>
              </a:rPr>
              <a:t>설계 있어 아래에 제시된 </a:t>
            </a:r>
            <a:r>
              <a:rPr lang="en-US" altLang="ko-KR" sz="1000" dirty="0">
                <a:latin typeface="+mn-ea"/>
                <a:ea typeface="+mn-ea"/>
              </a:rPr>
              <a:t>Map</a:t>
            </a:r>
            <a:r>
              <a:rPr lang="ko-KR" altLang="en-US" sz="1000" dirty="0">
                <a:latin typeface="+mn-ea"/>
                <a:ea typeface="+mn-ea"/>
              </a:rPr>
              <a:t>을 기반으로 프로그램 설계를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진행하여 통일성 </a:t>
            </a:r>
            <a:r>
              <a:rPr lang="ko-KR" altLang="en-US" sz="1000" dirty="0">
                <a:latin typeface="+mn-ea"/>
                <a:ea typeface="+mn-ea"/>
              </a:rPr>
              <a:t>있게 설계를 진행한다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☞</a:t>
            </a:r>
            <a:r>
              <a:rPr lang="ko-KR" altLang="en-US" sz="1000" dirty="0">
                <a:latin typeface="+mn-ea"/>
                <a:ea typeface="+mn-ea"/>
              </a:rPr>
              <a:t>각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Address </a:t>
            </a:r>
            <a:r>
              <a:rPr lang="ko-KR" altLang="en-US" sz="1000" dirty="0">
                <a:latin typeface="+mn-ea"/>
                <a:ea typeface="+mn-ea"/>
              </a:rPr>
              <a:t>영역을 </a:t>
            </a:r>
            <a:r>
              <a:rPr lang="en-US" altLang="ko-KR" sz="1000" dirty="0">
                <a:latin typeface="+mn-ea"/>
                <a:ea typeface="+mn-ea"/>
              </a:rPr>
              <a:t>M</a:t>
            </a:r>
            <a:r>
              <a:rPr lang="ko-KR" altLang="en-US" sz="1000" dirty="0">
                <a:latin typeface="+mn-ea"/>
                <a:ea typeface="+mn-ea"/>
              </a:rPr>
              <a:t>영역 </a:t>
            </a:r>
            <a:r>
              <a:rPr lang="en-US" altLang="ko-KR" sz="1000" dirty="0">
                <a:latin typeface="+mn-ea"/>
                <a:ea typeface="+mn-ea"/>
              </a:rPr>
              <a:t>1000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  <a:r>
              <a:rPr lang="en-US" altLang="ko-KR" sz="1000" dirty="0">
                <a:latin typeface="+mn-ea"/>
                <a:ea typeface="+mn-ea"/>
              </a:rPr>
              <a:t>, T</a:t>
            </a:r>
            <a:r>
              <a:rPr lang="ko-KR" altLang="en-US" sz="1000" dirty="0">
                <a:latin typeface="+mn-ea"/>
                <a:ea typeface="+mn-ea"/>
              </a:rPr>
              <a:t>영역 </a:t>
            </a:r>
            <a:r>
              <a:rPr lang="en-US" altLang="ko-KR" sz="1000" dirty="0">
                <a:latin typeface="+mn-ea"/>
                <a:ea typeface="+mn-ea"/>
              </a:rPr>
              <a:t>100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  <a:r>
              <a:rPr lang="en-US" altLang="ko-KR" sz="1000" dirty="0">
                <a:latin typeface="+mn-ea"/>
                <a:ea typeface="+mn-ea"/>
              </a:rPr>
              <a:t>, L</a:t>
            </a:r>
            <a:r>
              <a:rPr lang="ko-KR" altLang="en-US" sz="1000" dirty="0">
                <a:latin typeface="+mn-ea"/>
                <a:ea typeface="+mn-ea"/>
              </a:rPr>
              <a:t>영역 </a:t>
            </a:r>
            <a:r>
              <a:rPr lang="en-US" altLang="ko-KR" sz="1000" dirty="0">
                <a:latin typeface="+mn-ea"/>
                <a:ea typeface="+mn-ea"/>
              </a:rPr>
              <a:t>50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  <a:r>
              <a:rPr lang="en-US" altLang="ko-KR" sz="1000" dirty="0">
                <a:latin typeface="+mn-ea"/>
                <a:ea typeface="+mn-ea"/>
              </a:rPr>
              <a:t>(Alarm)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배분하여 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☞</a:t>
            </a:r>
            <a:r>
              <a:rPr lang="en-US" altLang="ko-KR" sz="1000" dirty="0">
                <a:latin typeface="+mn-ea"/>
                <a:ea typeface="+mn-ea"/>
              </a:rPr>
              <a:t>DATA, INVERTER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저장용 </a:t>
            </a:r>
            <a:r>
              <a:rPr lang="en-US" altLang="ko-KR" sz="1000" dirty="0">
                <a:latin typeface="+mn-ea"/>
                <a:ea typeface="+mn-ea"/>
              </a:rPr>
              <a:t>Address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ZR</a:t>
            </a:r>
            <a:r>
              <a:rPr lang="ko-KR" altLang="en-US" sz="1000" dirty="0">
                <a:latin typeface="+mn-ea"/>
                <a:ea typeface="+mn-ea"/>
              </a:rPr>
              <a:t>영역을 사용하며 </a:t>
            </a:r>
            <a:r>
              <a:rPr lang="en-US" altLang="ko-KR" sz="1000" dirty="0">
                <a:latin typeface="+mn-ea"/>
                <a:ea typeface="+mn-ea"/>
              </a:rPr>
              <a:t>R</a:t>
            </a:r>
            <a:r>
              <a:rPr lang="ko-KR" altLang="en-US" sz="1000" dirty="0" smtClean="0">
                <a:latin typeface="+mn-ea"/>
                <a:ea typeface="+mn-ea"/>
              </a:rPr>
              <a:t>영역은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      사용 금지한다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1686" y="1501717"/>
            <a:ext cx="4536504" cy="250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686" y="4094005"/>
            <a:ext cx="4536504" cy="243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68230" y="1299771"/>
            <a:ext cx="4517776" cy="212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68230" y="3573017"/>
            <a:ext cx="451777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2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>
                <a:latin typeface="+mn-ea"/>
                <a:ea typeface="+mn-ea"/>
              </a:rPr>
              <a:t>☞ 제품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기준 정보관리는 </a:t>
            </a:r>
            <a:r>
              <a:rPr lang="en-US" altLang="ko-KR" sz="1000" dirty="0">
                <a:latin typeface="+mn-ea"/>
                <a:ea typeface="+mn-ea"/>
              </a:rPr>
              <a:t>ZR </a:t>
            </a:r>
            <a:r>
              <a:rPr lang="ko-KR" altLang="en-US" sz="1000" dirty="0">
                <a:latin typeface="+mn-ea"/>
                <a:ea typeface="+mn-ea"/>
              </a:rPr>
              <a:t>영역 </a:t>
            </a:r>
            <a:r>
              <a:rPr lang="en-US" altLang="ko-KR" sz="1000" dirty="0">
                <a:latin typeface="+mn-ea"/>
                <a:ea typeface="+mn-ea"/>
              </a:rPr>
              <a:t>Address</a:t>
            </a:r>
            <a:r>
              <a:rPr lang="ko-KR" altLang="en-US" sz="1000" dirty="0">
                <a:latin typeface="+mn-ea"/>
                <a:ea typeface="+mn-ea"/>
              </a:rPr>
              <a:t>를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상세 </a:t>
            </a:r>
            <a:r>
              <a:rPr lang="en-US" altLang="ko-KR" sz="1000" dirty="0">
                <a:latin typeface="+mn-ea"/>
                <a:ea typeface="+mn-ea"/>
              </a:rPr>
              <a:t>Bit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구분은 아래에 </a:t>
            </a:r>
            <a:r>
              <a:rPr lang="ko-KR" altLang="en-US" sz="1000" dirty="0">
                <a:latin typeface="+mn-ea"/>
                <a:ea typeface="+mn-ea"/>
              </a:rPr>
              <a:t>제시된 기준에 맞추어 구분한다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*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영역이 부족할 시 외장메모리 영역을 사용 할 것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* </a:t>
            </a:r>
            <a:r>
              <a:rPr lang="ko-KR" altLang="en-US" sz="1000" dirty="0">
                <a:latin typeface="+mn-ea"/>
                <a:ea typeface="+mn-ea"/>
              </a:rPr>
              <a:t>하기는 터미널 공정 예시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4.3.2</a:t>
            </a:r>
            <a:r>
              <a:rPr lang="en-US" altLang="ko-KR" sz="1000" dirty="0">
                <a:latin typeface="+mn-ea"/>
                <a:ea typeface="+mn-ea"/>
              </a:rPr>
              <a:t>. Network Address Map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☞ </a:t>
            </a:r>
            <a:r>
              <a:rPr lang="ko-KR" altLang="en-US" sz="1000" dirty="0" err="1">
                <a:latin typeface="+mn-ea"/>
                <a:ea typeface="+mn-ea"/>
              </a:rPr>
              <a:t>설비간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Network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 err="1">
                <a:latin typeface="+mn-ea"/>
                <a:ea typeface="+mn-ea"/>
              </a:rPr>
              <a:t>Melsec</a:t>
            </a:r>
            <a:r>
              <a:rPr lang="en-US" altLang="ko-KR" sz="1000" dirty="0">
                <a:latin typeface="+mn-ea"/>
                <a:ea typeface="+mn-ea"/>
              </a:rPr>
              <a:t> Net(CC-Link IE)</a:t>
            </a:r>
            <a:r>
              <a:rPr lang="ko-KR" altLang="en-US" sz="1000" dirty="0">
                <a:latin typeface="+mn-ea"/>
                <a:ea typeface="+mn-ea"/>
              </a:rPr>
              <a:t>로 연결 하면 </a:t>
            </a:r>
            <a:r>
              <a:rPr lang="ko-KR" altLang="en-US" sz="1000" dirty="0" err="1">
                <a:latin typeface="+mn-ea"/>
                <a:ea typeface="+mn-ea"/>
              </a:rPr>
              <a:t>설비간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Interface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다음과 </a:t>
            </a:r>
            <a:r>
              <a:rPr lang="ko-KR" altLang="en-US" sz="1000" dirty="0">
                <a:latin typeface="+mn-ea"/>
                <a:ea typeface="+mn-ea"/>
              </a:rPr>
              <a:t>같이 진행한다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■ </a:t>
            </a:r>
            <a:r>
              <a:rPr lang="ko-KR" altLang="ko-KR" sz="1000" dirty="0" err="1">
                <a:latin typeface="+mn-ea"/>
                <a:ea typeface="+mn-ea"/>
              </a:rPr>
              <a:t>설비간</a:t>
            </a:r>
            <a:r>
              <a:rPr lang="en-US" altLang="ko-KR" sz="1000" dirty="0">
                <a:latin typeface="+mn-ea"/>
                <a:ea typeface="+mn-ea"/>
              </a:rPr>
              <a:t> Interface </a:t>
            </a:r>
            <a:r>
              <a:rPr lang="ko-KR" altLang="ko-KR" sz="1000" dirty="0" smtClean="0">
                <a:latin typeface="+mn-ea"/>
                <a:ea typeface="+mn-ea"/>
              </a:rPr>
              <a:t>흐름도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①</a:t>
            </a:r>
            <a:r>
              <a:rPr lang="en-US" altLang="ko-KR" sz="1000" dirty="0" smtClean="0">
                <a:latin typeface="+mn-ea"/>
                <a:ea typeface="+mn-ea"/>
              </a:rPr>
              <a:t>A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송신가능</a:t>
            </a:r>
            <a:r>
              <a:rPr lang="en-US" altLang="ko-KR" sz="1000" dirty="0">
                <a:latin typeface="+mn-ea"/>
                <a:ea typeface="+mn-ea"/>
              </a:rPr>
              <a:t>) Bit 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수신가능</a:t>
            </a:r>
            <a:r>
              <a:rPr lang="en-US" altLang="ko-KR" sz="1000" dirty="0">
                <a:latin typeface="+mn-ea"/>
                <a:ea typeface="+mn-ea"/>
              </a:rPr>
              <a:t>)  Bit ON  </a:t>
            </a:r>
            <a:r>
              <a:rPr lang="ko-KR" altLang="en-US" sz="1000" dirty="0">
                <a:latin typeface="+mn-ea"/>
                <a:ea typeface="+mn-ea"/>
              </a:rPr>
              <a:t>확인 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②</a:t>
            </a:r>
            <a:r>
              <a:rPr lang="en-US" altLang="ko-KR" sz="1000" dirty="0" smtClean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수신가능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Off,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③</a:t>
            </a:r>
            <a:r>
              <a:rPr lang="en-US" altLang="ko-KR" sz="1000" dirty="0" smtClean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수신중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On (A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트랜스퍼</a:t>
            </a:r>
            <a:r>
              <a:rPr lang="ko-KR" altLang="en-US" sz="1000" dirty="0">
                <a:latin typeface="+mn-ea"/>
                <a:ea typeface="+mn-ea"/>
              </a:rPr>
              <a:t> 동작 대기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④</a:t>
            </a:r>
            <a:r>
              <a:rPr lang="en-US" altLang="ko-KR" sz="1000" dirty="0" smtClean="0">
                <a:latin typeface="+mn-ea"/>
                <a:ea typeface="+mn-ea"/>
              </a:rPr>
              <a:t>A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송신중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 On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  <a:r>
              <a:rPr lang="en-US" altLang="ko-KR" sz="1000" dirty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트랜스퍼</a:t>
            </a:r>
            <a:r>
              <a:rPr lang="ko-KR" altLang="en-US" sz="1000" dirty="0">
                <a:latin typeface="+mn-ea"/>
                <a:ea typeface="+mn-ea"/>
              </a:rPr>
              <a:t> 동작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⑤</a:t>
            </a:r>
            <a:r>
              <a:rPr lang="en-US" altLang="ko-KR" sz="1000" dirty="0" smtClean="0">
                <a:latin typeface="+mn-ea"/>
                <a:ea typeface="+mn-ea"/>
              </a:rPr>
              <a:t>A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트랜스퍼</a:t>
            </a:r>
            <a:r>
              <a:rPr lang="ko-KR" altLang="en-US" sz="1000" dirty="0">
                <a:latin typeface="+mn-ea"/>
                <a:ea typeface="+mn-ea"/>
              </a:rPr>
              <a:t> 동작 완료 및 원위치 이동 후 </a:t>
            </a:r>
            <a:r>
              <a:rPr lang="ko-KR" altLang="en-US" sz="1000" dirty="0" err="1">
                <a:latin typeface="+mn-ea"/>
                <a:ea typeface="+mn-ea"/>
              </a:rPr>
              <a:t>송신중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ko-KR" altLang="en-US" sz="1000" dirty="0" err="1">
                <a:latin typeface="+mn-ea"/>
                <a:ea typeface="+mn-ea"/>
              </a:rPr>
              <a:t>송신가능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 Off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⑥</a:t>
            </a:r>
            <a:r>
              <a:rPr lang="ko-KR" altLang="en-US" sz="1000" dirty="0" err="1" smtClean="0">
                <a:latin typeface="+mn-ea"/>
                <a:ea typeface="+mn-ea"/>
              </a:rPr>
              <a:t>송신가능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송신중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 Off  </a:t>
            </a:r>
            <a:r>
              <a:rPr lang="ko-KR" altLang="en-US" sz="1000" dirty="0" err="1">
                <a:latin typeface="+mn-ea"/>
                <a:ea typeface="+mn-ea"/>
              </a:rPr>
              <a:t>확인수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설비의 </a:t>
            </a:r>
            <a:r>
              <a:rPr lang="ko-KR" altLang="en-US" sz="1000" dirty="0" err="1">
                <a:latin typeface="+mn-ea"/>
                <a:ea typeface="+mn-ea"/>
              </a:rPr>
              <a:t>수신중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 Off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※ </a:t>
            </a:r>
            <a:r>
              <a:rPr lang="ko-KR" altLang="en-US" sz="1000" dirty="0" smtClean="0">
                <a:latin typeface="+mn-ea"/>
                <a:ea typeface="+mn-ea"/>
              </a:rPr>
              <a:t>상호 </a:t>
            </a:r>
            <a:r>
              <a:rPr lang="ko-KR" altLang="en-US" sz="1000" dirty="0">
                <a:latin typeface="+mn-ea"/>
                <a:ea typeface="+mn-ea"/>
              </a:rPr>
              <a:t>원위치 센서 확인 후 </a:t>
            </a:r>
            <a:r>
              <a:rPr lang="en-US" altLang="ko-KR" sz="1000" dirty="0">
                <a:latin typeface="+mn-ea"/>
                <a:ea typeface="+mn-ea"/>
              </a:rPr>
              <a:t>A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ko-KR" altLang="en-US" sz="1000" dirty="0" err="1">
                <a:latin typeface="+mn-ea"/>
                <a:ea typeface="+mn-ea"/>
              </a:rPr>
              <a:t>트랜스퍼</a:t>
            </a:r>
            <a:r>
              <a:rPr lang="ko-KR" altLang="en-US" sz="1000" dirty="0">
                <a:latin typeface="+mn-ea"/>
                <a:ea typeface="+mn-ea"/>
              </a:rPr>
              <a:t>  및 </a:t>
            </a:r>
            <a:r>
              <a:rPr lang="en-US" altLang="ko-KR" sz="1000" dirty="0">
                <a:latin typeface="+mn-ea"/>
                <a:ea typeface="+mn-ea"/>
              </a:rPr>
              <a:t>B</a:t>
            </a:r>
            <a:r>
              <a:rPr lang="ko-KR" altLang="en-US" sz="1000" dirty="0">
                <a:latin typeface="+mn-ea"/>
                <a:ea typeface="+mn-ea"/>
              </a:rPr>
              <a:t>설비 동작 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1686" y="1412777"/>
            <a:ext cx="2304256" cy="463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75942" y="1412776"/>
            <a:ext cx="2232248" cy="4631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0987" y="1169652"/>
            <a:ext cx="4605755" cy="1395252"/>
          </a:xfrm>
          <a:prstGeom prst="rect">
            <a:avLst/>
          </a:prstGeom>
        </p:spPr>
      </p:pic>
      <p:pic>
        <p:nvPicPr>
          <p:cNvPr id="9" name="그림 8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70987" y="2996953"/>
            <a:ext cx="4605755" cy="23762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693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☞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간 인터페이스는 내부 접점을 이용하여 설계하며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간 </a:t>
            </a:r>
            <a:r>
              <a:rPr lang="en-US" altLang="ko-KR" sz="1000" dirty="0">
                <a:latin typeface="+mn-ea"/>
                <a:ea typeface="+mn-ea"/>
              </a:rPr>
              <a:t>Interface</a:t>
            </a:r>
            <a:r>
              <a:rPr lang="ko-KR" altLang="en-US" sz="1000" dirty="0" smtClean="0">
                <a:latin typeface="+mn-ea"/>
                <a:ea typeface="+mn-ea"/>
              </a:rPr>
              <a:t>는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다음과 같이 </a:t>
            </a:r>
            <a:r>
              <a:rPr lang="ko-KR" altLang="en-US" sz="1000" dirty="0">
                <a:latin typeface="+mn-ea"/>
                <a:ea typeface="+mn-ea"/>
              </a:rPr>
              <a:t>진행한다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①작업 </a:t>
            </a:r>
            <a:r>
              <a:rPr lang="ko-KR" altLang="en-US" sz="1000" dirty="0">
                <a:latin typeface="+mn-ea"/>
                <a:ea typeface="+mn-ea"/>
              </a:rPr>
              <a:t>가능 </a:t>
            </a:r>
            <a:r>
              <a:rPr lang="en-US" altLang="ko-KR" sz="1000" dirty="0">
                <a:latin typeface="+mn-ea"/>
                <a:ea typeface="+mn-ea"/>
              </a:rPr>
              <a:t>/ </a:t>
            </a:r>
            <a:r>
              <a:rPr lang="ko-KR" altLang="en-US" sz="1000" dirty="0">
                <a:latin typeface="+mn-ea"/>
                <a:ea typeface="+mn-ea"/>
              </a:rPr>
              <a:t>완료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Unit</a:t>
            </a:r>
            <a:r>
              <a:rPr lang="ko-KR" altLang="en-US" sz="1000" dirty="0">
                <a:latin typeface="+mn-ea"/>
                <a:ea typeface="+mn-ea"/>
              </a:rPr>
              <a:t>의 동작 완료 시점 확인하는 신호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연계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의 동작 가능 상태 형성 신호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②</a:t>
            </a:r>
            <a:r>
              <a:rPr lang="en-US" altLang="ko-KR" sz="1000" dirty="0" smtClean="0">
                <a:latin typeface="+mn-ea"/>
                <a:ea typeface="+mn-ea"/>
              </a:rPr>
              <a:t>Interlock 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err="1" smtClean="0">
                <a:latin typeface="+mn-ea"/>
                <a:ea typeface="+mn-ea"/>
              </a:rPr>
              <a:t>설비간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기구 충돌 방지를 위한 동작 금지 신호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7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4.4</a:t>
            </a:r>
            <a:r>
              <a:rPr lang="en-US" altLang="ko-KR" sz="1000" b="1" dirty="0">
                <a:latin typeface="+mn-ea"/>
                <a:ea typeface="+mn-ea"/>
              </a:rPr>
              <a:t>. Operating Box </a:t>
            </a:r>
            <a:r>
              <a:rPr lang="ko-KR" altLang="en-US" sz="1000" b="1" dirty="0">
                <a:latin typeface="+mn-ea"/>
                <a:ea typeface="+mn-ea"/>
              </a:rPr>
              <a:t>구성 및 </a:t>
            </a:r>
            <a:r>
              <a:rPr lang="ko-KR" altLang="en-US" sz="1000" b="1" dirty="0" smtClean="0">
                <a:latin typeface="+mn-ea"/>
                <a:ea typeface="+mn-ea"/>
              </a:rPr>
              <a:t>조작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4.4.1. SWITCH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기본동작</a:t>
            </a:r>
            <a:r>
              <a:rPr lang="en-US" altLang="ko-KR" sz="1000" dirty="0">
                <a:latin typeface="+mn-ea"/>
                <a:ea typeface="+mn-ea"/>
              </a:rPr>
              <a:t>(MAIN MENU)</a:t>
            </a: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5702" y="1844824"/>
            <a:ext cx="4099560" cy="254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125" y="1202634"/>
            <a:ext cx="4718295" cy="540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4.4.2</a:t>
            </a:r>
            <a:r>
              <a:rPr lang="en-US" altLang="ko-KR" sz="1000" dirty="0">
                <a:latin typeface="+mn-ea"/>
                <a:ea typeface="+mn-ea"/>
              </a:rPr>
              <a:t>. SWITCH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기본동작</a:t>
            </a:r>
            <a:r>
              <a:rPr lang="en-US" altLang="ko-KR" sz="1000" dirty="0">
                <a:latin typeface="+mn-ea"/>
                <a:ea typeface="+mn-ea"/>
              </a:rPr>
              <a:t>( </a:t>
            </a:r>
            <a:r>
              <a:rPr lang="ko-KR" altLang="en-US" sz="1000" dirty="0">
                <a:latin typeface="+mn-ea"/>
                <a:ea typeface="+mn-ea"/>
              </a:rPr>
              <a:t>개별 </a:t>
            </a:r>
            <a:r>
              <a:rPr lang="en-US" altLang="ko-KR" sz="1000" dirty="0">
                <a:latin typeface="+mn-ea"/>
                <a:ea typeface="+mn-ea"/>
              </a:rPr>
              <a:t>UNIT 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4.5</a:t>
            </a:r>
            <a:r>
              <a:rPr lang="en-US" altLang="ko-KR" sz="1000" b="1" dirty="0">
                <a:latin typeface="+mn-ea"/>
                <a:ea typeface="+mn-ea"/>
              </a:rPr>
              <a:t>. USER INTERFACE </a:t>
            </a:r>
            <a:r>
              <a:rPr lang="ko-KR" altLang="en-US" sz="1000" b="1" dirty="0" smtClean="0">
                <a:latin typeface="+mn-ea"/>
                <a:ea typeface="+mn-ea"/>
              </a:rPr>
              <a:t>구성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※ </a:t>
            </a:r>
            <a:r>
              <a:rPr lang="en-US" altLang="ko-KR" sz="1000" dirty="0">
                <a:latin typeface="+mn-ea"/>
                <a:ea typeface="+mn-ea"/>
              </a:rPr>
              <a:t>Touch(</a:t>
            </a:r>
            <a:r>
              <a:rPr lang="ko-KR" altLang="en-US" sz="1000" dirty="0">
                <a:latin typeface="+mn-ea"/>
                <a:ea typeface="+mn-ea"/>
              </a:rPr>
              <a:t>스크립트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에는 절대 프로그램을 하는 것을 금하며 필요할 경우에는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SDI </a:t>
            </a:r>
            <a:r>
              <a:rPr lang="ko-KR" altLang="en-US" sz="1000" dirty="0">
                <a:latin typeface="+mn-ea"/>
                <a:ea typeface="+mn-ea"/>
              </a:rPr>
              <a:t>담당자 허가 하에 설계한다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☞ </a:t>
            </a:r>
            <a:r>
              <a:rPr lang="en-US" altLang="ko-KR" sz="1000" dirty="0">
                <a:latin typeface="+mn-ea"/>
                <a:ea typeface="+mn-ea"/>
              </a:rPr>
              <a:t>TOUCH UI</a:t>
            </a:r>
            <a:r>
              <a:rPr lang="ko-KR" altLang="en-US" sz="1000" dirty="0">
                <a:latin typeface="+mn-ea"/>
                <a:ea typeface="+mn-ea"/>
              </a:rPr>
              <a:t>는 작업자가 용이하게 작업할 수 있도록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☞ MAIN </a:t>
            </a:r>
            <a:r>
              <a:rPr lang="ko-KR" altLang="en-US" sz="1000" dirty="0">
                <a:latin typeface="+mn-ea"/>
                <a:ea typeface="+mn-ea"/>
              </a:rPr>
              <a:t>화면 및 </a:t>
            </a:r>
            <a:r>
              <a:rPr lang="en-US" altLang="ko-KR" sz="1000" dirty="0">
                <a:latin typeface="+mn-ea"/>
                <a:ea typeface="+mn-ea"/>
              </a:rPr>
              <a:t>TEACHING </a:t>
            </a:r>
            <a:r>
              <a:rPr lang="ko-KR" altLang="en-US" sz="1000" dirty="0">
                <a:latin typeface="+mn-ea"/>
                <a:ea typeface="+mn-ea"/>
              </a:rPr>
              <a:t>화면은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포맷에 따르도록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☞ </a:t>
            </a:r>
            <a:r>
              <a:rPr lang="ko-KR" altLang="en-US" sz="1000" dirty="0">
                <a:latin typeface="+mn-ea"/>
                <a:ea typeface="+mn-ea"/>
              </a:rPr>
              <a:t>화면의 구성은 설비의 상태를 쉽게 알아볼 수 있도록 디테일 </a:t>
            </a:r>
            <a:r>
              <a:rPr lang="ko-KR" altLang="en-US" sz="1000" dirty="0" smtClean="0">
                <a:latin typeface="+mn-ea"/>
                <a:ea typeface="+mn-ea"/>
              </a:rPr>
              <a:t>하게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DRAWING </a:t>
            </a:r>
            <a:r>
              <a:rPr lang="ko-KR" altLang="en-US" sz="1000" dirty="0" smtClean="0">
                <a:latin typeface="+mn-ea"/>
                <a:ea typeface="+mn-ea"/>
              </a:rPr>
              <a:t>하도록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☞ </a:t>
            </a:r>
            <a:r>
              <a:rPr lang="ko-KR" altLang="en-US" sz="1000" dirty="0">
                <a:latin typeface="+mn-ea"/>
                <a:ea typeface="+mn-ea"/>
              </a:rPr>
              <a:t>각 설비에 사용하는 모든 </a:t>
            </a:r>
            <a:r>
              <a:rPr lang="en-US" altLang="ko-KR" sz="1000" dirty="0">
                <a:latin typeface="+mn-ea"/>
                <a:ea typeface="+mn-ea"/>
              </a:rPr>
              <a:t>I/O </a:t>
            </a:r>
            <a:r>
              <a:rPr lang="ko-KR" altLang="en-US" sz="1000" dirty="0">
                <a:latin typeface="+mn-ea"/>
                <a:ea typeface="+mn-ea"/>
              </a:rPr>
              <a:t>접점 </a:t>
            </a:r>
            <a:r>
              <a:rPr lang="en-US" altLang="ko-KR" sz="1000" dirty="0">
                <a:latin typeface="+mn-ea"/>
                <a:ea typeface="+mn-ea"/>
              </a:rPr>
              <a:t>On/Off </a:t>
            </a:r>
            <a:r>
              <a:rPr lang="ko-KR" altLang="en-US" sz="1000" dirty="0">
                <a:latin typeface="+mn-ea"/>
                <a:ea typeface="+mn-ea"/>
              </a:rPr>
              <a:t>램프를 </a:t>
            </a:r>
            <a:r>
              <a:rPr lang="en-US" altLang="ko-KR" sz="1000" dirty="0">
                <a:latin typeface="+mn-ea"/>
                <a:ea typeface="+mn-ea"/>
              </a:rPr>
              <a:t>Touch</a:t>
            </a:r>
            <a:r>
              <a:rPr lang="ko-KR" altLang="en-US" sz="1000" dirty="0">
                <a:latin typeface="+mn-ea"/>
                <a:ea typeface="+mn-ea"/>
              </a:rPr>
              <a:t>에 표기한다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☞ </a:t>
            </a:r>
            <a:r>
              <a:rPr lang="ko-KR" altLang="en-US" sz="1000" dirty="0">
                <a:latin typeface="+mn-ea"/>
                <a:ea typeface="+mn-ea"/>
              </a:rPr>
              <a:t>수동 </a:t>
            </a:r>
            <a:r>
              <a:rPr lang="en-US" altLang="ko-KR" sz="1000" dirty="0">
                <a:latin typeface="+mn-ea"/>
                <a:ea typeface="+mn-ea"/>
              </a:rPr>
              <a:t>S/W</a:t>
            </a:r>
            <a:r>
              <a:rPr lang="ko-KR" altLang="en-US" sz="1000" dirty="0">
                <a:latin typeface="+mn-ea"/>
                <a:ea typeface="+mn-ea"/>
              </a:rPr>
              <a:t>는 반드시 해당 </a:t>
            </a:r>
            <a:r>
              <a:rPr lang="en-US" altLang="ko-KR" sz="1000" dirty="0">
                <a:latin typeface="+mn-ea"/>
                <a:ea typeface="+mn-ea"/>
              </a:rPr>
              <a:t>Bit</a:t>
            </a:r>
            <a:r>
              <a:rPr lang="ko-KR" altLang="en-US" sz="1000" dirty="0">
                <a:latin typeface="+mn-ea"/>
                <a:ea typeface="+mn-ea"/>
              </a:rPr>
              <a:t>를 표기하며 </a:t>
            </a:r>
            <a:r>
              <a:rPr lang="en-US" altLang="ko-KR" sz="1000" dirty="0">
                <a:latin typeface="+mn-ea"/>
                <a:ea typeface="+mn-ea"/>
              </a:rPr>
              <a:t>S/W </a:t>
            </a:r>
            <a:r>
              <a:rPr lang="ko-KR" altLang="en-US" sz="1000" dirty="0">
                <a:latin typeface="+mn-ea"/>
                <a:ea typeface="+mn-ea"/>
              </a:rPr>
              <a:t>접점을 표기한다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☞ </a:t>
            </a:r>
            <a:r>
              <a:rPr lang="en-US" altLang="ko-KR" sz="1000" dirty="0">
                <a:latin typeface="+mn-ea"/>
                <a:ea typeface="+mn-ea"/>
              </a:rPr>
              <a:t>Index </a:t>
            </a:r>
            <a:r>
              <a:rPr lang="ko-KR" altLang="en-US" sz="1000" dirty="0">
                <a:latin typeface="+mn-ea"/>
                <a:ea typeface="+mn-ea"/>
              </a:rPr>
              <a:t>모니터링 화면은 누적 </a:t>
            </a:r>
            <a:r>
              <a:rPr lang="en-US" altLang="ko-KR" sz="1000" dirty="0">
                <a:latin typeface="+mn-ea"/>
                <a:ea typeface="+mn-ea"/>
              </a:rPr>
              <a:t>Index</a:t>
            </a:r>
            <a:r>
              <a:rPr lang="ko-KR" altLang="en-US" sz="1000" dirty="0">
                <a:latin typeface="+mn-ea"/>
                <a:ea typeface="+mn-ea"/>
              </a:rPr>
              <a:t>를 표시하며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에 관해서는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err="1" smtClean="0">
                <a:latin typeface="+mn-ea"/>
                <a:ea typeface="+mn-ea"/>
              </a:rPr>
              <a:t>동작시간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Index</a:t>
            </a:r>
            <a:r>
              <a:rPr lang="ko-KR" altLang="en-US" sz="1000" dirty="0">
                <a:latin typeface="+mn-ea"/>
                <a:ea typeface="+mn-ea"/>
              </a:rPr>
              <a:t>를 적용한다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☞ </a:t>
            </a:r>
            <a:r>
              <a:rPr lang="en-US" altLang="ko-KR" sz="1000" dirty="0">
                <a:latin typeface="+mn-ea"/>
                <a:ea typeface="+mn-ea"/>
              </a:rPr>
              <a:t>Touch</a:t>
            </a:r>
            <a:r>
              <a:rPr lang="ko-KR" altLang="en-US" sz="1000" dirty="0">
                <a:latin typeface="+mn-ea"/>
                <a:ea typeface="+mn-ea"/>
              </a:rPr>
              <a:t>상에 각 스텝을 램프 형식으로 표기하며 해당되는 스텝 동작에 대한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코멘트를 </a:t>
            </a:r>
            <a:r>
              <a:rPr lang="ko-KR" altLang="en-US" sz="1000" dirty="0">
                <a:latin typeface="+mn-ea"/>
                <a:ea typeface="+mn-ea"/>
              </a:rPr>
              <a:t>기입한다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(</a:t>
            </a:r>
            <a:r>
              <a:rPr lang="en-US" altLang="ko-KR" sz="1000" dirty="0">
                <a:latin typeface="+mn-ea"/>
                <a:ea typeface="+mn-ea"/>
              </a:rPr>
              <a:t>Ex M6000 </a:t>
            </a:r>
            <a:r>
              <a:rPr lang="ko-KR" altLang="en-US" sz="1000" dirty="0" err="1">
                <a:latin typeface="+mn-ea"/>
                <a:ea typeface="+mn-ea"/>
              </a:rPr>
              <a:t>프리웰딩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용접기</a:t>
            </a:r>
            <a:r>
              <a:rPr lang="ko-KR" altLang="en-US" sz="1000" dirty="0">
                <a:latin typeface="+mn-ea"/>
                <a:ea typeface="+mn-ea"/>
              </a:rPr>
              <a:t> 하강</a:t>
            </a:r>
            <a:r>
              <a:rPr lang="en-US" altLang="ko-KR" sz="1000" dirty="0">
                <a:latin typeface="+mn-ea"/>
                <a:ea typeface="+mn-ea"/>
              </a:rPr>
              <a:t>, M6001 </a:t>
            </a:r>
            <a:r>
              <a:rPr lang="ko-KR" altLang="en-US" sz="1000" dirty="0" err="1">
                <a:latin typeface="+mn-ea"/>
                <a:ea typeface="+mn-ea"/>
              </a:rPr>
              <a:t>프리웰딩</a:t>
            </a:r>
            <a:r>
              <a:rPr lang="ko-KR" altLang="en-US" sz="1000" dirty="0">
                <a:latin typeface="+mn-ea"/>
                <a:ea typeface="+mn-ea"/>
              </a:rPr>
              <a:t> 용접 시작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804215"/>
            <a:ext cx="4711329" cy="4136954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21123" y="5013176"/>
            <a:ext cx="206678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431927" y="5013176"/>
            <a:ext cx="24790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072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4.5.1</a:t>
            </a:r>
            <a:r>
              <a:rPr lang="en-US" altLang="ko-KR" sz="1000" dirty="0">
                <a:latin typeface="+mn-ea"/>
                <a:ea typeface="+mn-ea"/>
              </a:rPr>
              <a:t>. TOUCH MAIN </a:t>
            </a:r>
            <a:r>
              <a:rPr lang="ko-KR" altLang="en-US" sz="1000" dirty="0">
                <a:latin typeface="+mn-ea"/>
                <a:ea typeface="+mn-ea"/>
              </a:rPr>
              <a:t>화면의 구성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4.5.2</a:t>
            </a:r>
            <a:r>
              <a:rPr lang="en-US" altLang="ko-KR" sz="1000" dirty="0">
                <a:latin typeface="+mn-ea"/>
                <a:ea typeface="+mn-ea"/>
              </a:rPr>
              <a:t>. UNIT </a:t>
            </a:r>
            <a:r>
              <a:rPr lang="ko-KR" altLang="en-US" sz="1000" dirty="0">
                <a:latin typeface="+mn-ea"/>
                <a:ea typeface="+mn-ea"/>
              </a:rPr>
              <a:t>화면 </a:t>
            </a:r>
            <a:r>
              <a:rPr lang="ko-KR" altLang="en-US" sz="1000" dirty="0" smtClean="0">
                <a:latin typeface="+mn-ea"/>
                <a:ea typeface="+mn-ea"/>
              </a:rPr>
              <a:t>구성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☞ </a:t>
            </a:r>
            <a:r>
              <a:rPr lang="en-US" altLang="ko-KR" sz="1000" dirty="0">
                <a:latin typeface="+mn-ea"/>
                <a:ea typeface="+mn-ea"/>
              </a:rPr>
              <a:t>Touch </a:t>
            </a:r>
            <a:r>
              <a:rPr lang="ko-KR" altLang="en-US" sz="1000" dirty="0">
                <a:latin typeface="+mn-ea"/>
                <a:ea typeface="+mn-ea"/>
              </a:rPr>
              <a:t>화면 상에서 각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상태를 확인 할 수 있도록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☞ 최초 </a:t>
            </a:r>
            <a:r>
              <a:rPr lang="ko-KR" altLang="en-US" sz="1000" dirty="0">
                <a:latin typeface="+mn-ea"/>
                <a:ea typeface="+mn-ea"/>
              </a:rPr>
              <a:t>홈 조건에 관한 램프는 붉은 색으로 테두리를 </a:t>
            </a:r>
            <a:r>
              <a:rPr lang="ko-KR" altLang="en-US" sz="1000" dirty="0" smtClean="0">
                <a:latin typeface="+mn-ea"/>
                <a:ea typeface="+mn-ea"/>
              </a:rPr>
              <a:t>더한다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1686" y="898487"/>
            <a:ext cx="4536504" cy="433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68231" y="804215"/>
            <a:ext cx="4608512" cy="2696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231" y="3789041"/>
            <a:ext cx="4582026" cy="576064"/>
          </a:xfrm>
          <a:prstGeom prst="rect">
            <a:avLst/>
          </a:prstGeom>
        </p:spPr>
      </p:pic>
      <p:pic>
        <p:nvPicPr>
          <p:cNvPr id="7" name="그림 6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096222" y="4809491"/>
            <a:ext cx="4654035" cy="17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60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4.5.3. SERVO/ROBOT TEACHING </a:t>
            </a:r>
            <a:r>
              <a:rPr lang="ko-KR" altLang="en-US" sz="1000" dirty="0">
                <a:latin typeface="+mn-ea"/>
                <a:ea typeface="+mn-ea"/>
              </a:rPr>
              <a:t>화면 구성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4.5.3.1. SERVO </a:t>
            </a:r>
            <a:r>
              <a:rPr lang="ko-KR" altLang="en-US" sz="1000" dirty="0">
                <a:latin typeface="+mn-ea"/>
                <a:ea typeface="+mn-ea"/>
              </a:rPr>
              <a:t>화면의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ko-KR" altLang="en-US" sz="1000" dirty="0">
                <a:latin typeface="+mn-ea"/>
                <a:ea typeface="+mn-ea"/>
              </a:rPr>
              <a:t>현재 위치 </a:t>
            </a:r>
            <a:r>
              <a:rPr lang="en-US" altLang="ko-KR" sz="1000" dirty="0">
                <a:latin typeface="+mn-ea"/>
                <a:ea typeface="+mn-ea"/>
              </a:rPr>
              <a:t>: SERVO </a:t>
            </a:r>
            <a:r>
              <a:rPr lang="ko-KR" altLang="en-US" sz="1000" dirty="0">
                <a:latin typeface="+mn-ea"/>
                <a:ea typeface="+mn-ea"/>
              </a:rPr>
              <a:t>현재 위치를 실시간으로 </a:t>
            </a:r>
            <a:r>
              <a:rPr lang="en-US" altLang="ko-KR" sz="1000" dirty="0">
                <a:latin typeface="+mn-ea"/>
                <a:ea typeface="+mn-ea"/>
              </a:rPr>
              <a:t>MONITORING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②SERVO </a:t>
            </a:r>
            <a:r>
              <a:rPr lang="en-US" altLang="ko-KR" sz="1000" dirty="0">
                <a:latin typeface="+mn-ea"/>
                <a:ea typeface="+mn-ea"/>
              </a:rPr>
              <a:t>JIG SPEED </a:t>
            </a:r>
            <a:r>
              <a:rPr lang="ko-KR" altLang="en-US" sz="1000" dirty="0">
                <a:latin typeface="+mn-ea"/>
                <a:ea typeface="+mn-ea"/>
              </a:rPr>
              <a:t>입력 </a:t>
            </a:r>
            <a:r>
              <a:rPr lang="en-US" altLang="ko-KR" sz="1000" dirty="0">
                <a:latin typeface="+mn-ea"/>
                <a:ea typeface="+mn-ea"/>
              </a:rPr>
              <a:t>: SERVO JOG </a:t>
            </a:r>
            <a:r>
              <a:rPr lang="ko-KR" altLang="en-US" sz="1000" dirty="0">
                <a:latin typeface="+mn-ea"/>
                <a:ea typeface="+mn-ea"/>
              </a:rPr>
              <a:t>동작 시 </a:t>
            </a:r>
            <a:r>
              <a:rPr lang="en-US" altLang="ko-KR" sz="1000" dirty="0">
                <a:latin typeface="+mn-ea"/>
                <a:ea typeface="+mn-ea"/>
              </a:rPr>
              <a:t>JOG </a:t>
            </a:r>
            <a:r>
              <a:rPr lang="ko-KR" altLang="en-US" sz="1000" dirty="0">
                <a:latin typeface="+mn-ea"/>
                <a:ea typeface="+mn-ea"/>
              </a:rPr>
              <a:t>속도 설정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                          </a:t>
            </a:r>
            <a:r>
              <a:rPr lang="en-US" altLang="ko-KR" sz="1000" dirty="0" smtClean="0">
                <a:latin typeface="+mn-ea"/>
                <a:ea typeface="+mn-ea"/>
              </a:rPr>
              <a:t>JOG </a:t>
            </a:r>
            <a:r>
              <a:rPr lang="ko-KR" altLang="en-US" sz="1000" dirty="0">
                <a:latin typeface="+mn-ea"/>
                <a:ea typeface="+mn-ea"/>
              </a:rPr>
              <a:t>속도 “</a:t>
            </a:r>
            <a:r>
              <a:rPr lang="en-US" altLang="ko-KR" sz="1000" dirty="0">
                <a:latin typeface="+mn-ea"/>
                <a:ea typeface="+mn-ea"/>
              </a:rPr>
              <a:t>0”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JOG </a:t>
            </a:r>
            <a:r>
              <a:rPr lang="ko-KR" altLang="en-US" sz="1000" dirty="0">
                <a:latin typeface="+mn-ea"/>
                <a:ea typeface="+mn-ea"/>
              </a:rPr>
              <a:t>동작 시 </a:t>
            </a:r>
            <a:r>
              <a:rPr lang="en-US" altLang="ko-KR" sz="1000" dirty="0">
                <a:latin typeface="+mn-ea"/>
                <a:ea typeface="+mn-ea"/>
              </a:rPr>
              <a:t>ALARM </a:t>
            </a:r>
            <a:r>
              <a:rPr lang="ko-KR" altLang="en-US" sz="1000" dirty="0">
                <a:latin typeface="+mn-ea"/>
                <a:ea typeface="+mn-ea"/>
              </a:rPr>
              <a:t>발생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③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en-US" altLang="ko-KR" sz="1000" dirty="0">
                <a:latin typeface="+mn-ea"/>
                <a:ea typeface="+mn-ea"/>
              </a:rPr>
              <a:t>CODE </a:t>
            </a:r>
            <a:r>
              <a:rPr lang="ko-KR" altLang="en-US" sz="1000" dirty="0">
                <a:latin typeface="+mn-ea"/>
                <a:ea typeface="+mn-ea"/>
              </a:rPr>
              <a:t>입력 </a:t>
            </a:r>
            <a:r>
              <a:rPr lang="en-US" altLang="ko-KR" sz="1000" dirty="0">
                <a:latin typeface="+mn-ea"/>
                <a:ea typeface="+mn-ea"/>
              </a:rPr>
              <a:t>: ERROR </a:t>
            </a:r>
            <a:r>
              <a:rPr lang="ko-KR" altLang="en-US" sz="1000" dirty="0">
                <a:latin typeface="+mn-ea"/>
                <a:ea typeface="+mn-ea"/>
              </a:rPr>
              <a:t>발생 시 </a:t>
            </a:r>
            <a:r>
              <a:rPr lang="en-US" altLang="ko-KR" sz="1000" dirty="0">
                <a:latin typeface="+mn-ea"/>
                <a:ea typeface="+mn-ea"/>
              </a:rPr>
              <a:t>CODE MONITORING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④SERVO </a:t>
            </a:r>
            <a:r>
              <a:rPr lang="ko-KR" altLang="en-US" sz="1000" dirty="0">
                <a:latin typeface="+mn-ea"/>
                <a:ea typeface="+mn-ea"/>
              </a:rPr>
              <a:t>상태 표시 </a:t>
            </a:r>
            <a:r>
              <a:rPr lang="en-US" altLang="ko-KR" sz="1000" dirty="0">
                <a:latin typeface="+mn-ea"/>
                <a:ea typeface="+mn-ea"/>
              </a:rPr>
              <a:t>: FLS/RLS/ERROR/READY/DOG/ORG </a:t>
            </a:r>
            <a:r>
              <a:rPr lang="ko-KR" altLang="en-US" sz="1000" dirty="0">
                <a:latin typeface="+mn-ea"/>
                <a:ea typeface="+mn-ea"/>
              </a:rPr>
              <a:t>상태 표시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⑤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en-US" altLang="ko-KR" sz="1000" dirty="0">
                <a:latin typeface="+mn-ea"/>
                <a:ea typeface="+mn-ea"/>
              </a:rPr>
              <a:t>JOG </a:t>
            </a:r>
            <a:r>
              <a:rPr lang="ko-KR" altLang="en-US" sz="1000" dirty="0">
                <a:latin typeface="+mn-ea"/>
                <a:ea typeface="+mn-ea"/>
              </a:rPr>
              <a:t>동작 </a:t>
            </a:r>
            <a:r>
              <a:rPr lang="en-US" altLang="ko-KR" sz="1000" dirty="0">
                <a:latin typeface="+mn-ea"/>
                <a:ea typeface="+mn-ea"/>
              </a:rPr>
              <a:t>: JOG </a:t>
            </a:r>
            <a:r>
              <a:rPr lang="ko-KR" altLang="en-US" sz="1000" dirty="0">
                <a:latin typeface="+mn-ea"/>
                <a:ea typeface="+mn-ea"/>
              </a:rPr>
              <a:t>동작 버튼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작업자 버튼 누를 시 </a:t>
            </a:r>
            <a:r>
              <a:rPr lang="en-US" altLang="ko-KR" sz="1000" dirty="0">
                <a:latin typeface="+mn-ea"/>
                <a:ea typeface="+mn-ea"/>
              </a:rPr>
              <a:t>BLUE LAMP </a:t>
            </a:r>
            <a:r>
              <a:rPr lang="ko-KR" altLang="en-US" sz="1000" dirty="0" smtClean="0">
                <a:latin typeface="+mn-ea"/>
                <a:ea typeface="+mn-ea"/>
              </a:rPr>
              <a:t>점등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                  작업자 위치에서 방향 표시 필요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⑥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en-US" altLang="ko-KR" sz="1000" dirty="0">
                <a:latin typeface="+mn-ea"/>
                <a:ea typeface="+mn-ea"/>
              </a:rPr>
              <a:t>OPERATION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⑥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en-US" altLang="ko-KR" sz="1000" dirty="0">
                <a:latin typeface="+mn-ea"/>
                <a:ea typeface="+mn-ea"/>
              </a:rPr>
              <a:t>ON : </a:t>
            </a:r>
            <a:r>
              <a:rPr lang="ko-KR" altLang="en-US" sz="1000" dirty="0">
                <a:latin typeface="+mn-ea"/>
                <a:ea typeface="+mn-ea"/>
              </a:rPr>
              <a:t>버튼 누를 시 </a:t>
            </a:r>
            <a:r>
              <a:rPr lang="en-US" altLang="ko-KR" sz="1000" dirty="0">
                <a:latin typeface="+mn-ea"/>
                <a:ea typeface="+mn-ea"/>
              </a:rPr>
              <a:t>SERVO ON </a:t>
            </a:r>
            <a:r>
              <a:rPr lang="ko-KR" altLang="en-US" sz="1000" dirty="0">
                <a:latin typeface="+mn-ea"/>
                <a:ea typeface="+mn-ea"/>
              </a:rPr>
              <a:t>동작</a:t>
            </a:r>
            <a:r>
              <a:rPr lang="en-US" altLang="ko-KR" sz="1000" dirty="0">
                <a:latin typeface="+mn-ea"/>
                <a:ea typeface="+mn-ea"/>
              </a:rPr>
              <a:t>, ON 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GRREN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⑥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en-US" altLang="ko-KR" sz="1000" dirty="0">
                <a:latin typeface="+mn-ea"/>
                <a:ea typeface="+mn-ea"/>
              </a:rPr>
              <a:t>OFF : </a:t>
            </a:r>
            <a:r>
              <a:rPr lang="ko-KR" altLang="en-US" sz="1000" dirty="0">
                <a:latin typeface="+mn-ea"/>
                <a:ea typeface="+mn-ea"/>
              </a:rPr>
              <a:t>버튼 누를 시 </a:t>
            </a:r>
            <a:r>
              <a:rPr lang="en-US" altLang="ko-KR" sz="1000" dirty="0">
                <a:latin typeface="+mn-ea"/>
                <a:ea typeface="+mn-ea"/>
              </a:rPr>
              <a:t>SERVO OFF </a:t>
            </a:r>
            <a:r>
              <a:rPr lang="ko-KR" altLang="en-US" sz="1000" dirty="0">
                <a:latin typeface="+mn-ea"/>
                <a:ea typeface="+mn-ea"/>
              </a:rPr>
              <a:t>동작</a:t>
            </a:r>
            <a:r>
              <a:rPr lang="en-US" altLang="ko-KR" sz="1000" dirty="0">
                <a:latin typeface="+mn-ea"/>
                <a:ea typeface="+mn-ea"/>
              </a:rPr>
              <a:t>, OFF 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RED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⑥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RESET </a:t>
            </a:r>
            <a:r>
              <a:rPr lang="en-US" altLang="ko-KR" sz="1000" dirty="0">
                <a:latin typeface="+mn-ea"/>
                <a:ea typeface="+mn-ea"/>
              </a:rPr>
              <a:t>: SERVO ERROR 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ERROR RESET , </a:t>
            </a:r>
            <a:r>
              <a:rPr lang="ko-KR" altLang="en-US" sz="1000" dirty="0">
                <a:latin typeface="+mn-ea"/>
                <a:ea typeface="+mn-ea"/>
              </a:rPr>
              <a:t>버튼 </a:t>
            </a:r>
            <a:r>
              <a:rPr lang="ko-KR" altLang="en-US" sz="1000" dirty="0" err="1" smtClean="0">
                <a:latin typeface="+mn-ea"/>
                <a:ea typeface="+mn-ea"/>
              </a:rPr>
              <a:t>누를시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BLUE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⑥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④원점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버튼 누를 시 </a:t>
            </a:r>
            <a:r>
              <a:rPr lang="en-US" altLang="ko-KR" sz="1000" dirty="0">
                <a:latin typeface="+mn-ea"/>
                <a:ea typeface="+mn-ea"/>
              </a:rPr>
              <a:t>SERVO </a:t>
            </a:r>
            <a:r>
              <a:rPr lang="ko-KR" altLang="en-US" sz="1000" dirty="0">
                <a:latin typeface="+mn-ea"/>
                <a:ea typeface="+mn-ea"/>
              </a:rPr>
              <a:t>원점 동작 </a:t>
            </a:r>
            <a:r>
              <a:rPr lang="en-US" altLang="ko-KR" sz="1000" dirty="0">
                <a:latin typeface="+mn-ea"/>
                <a:ea typeface="+mn-ea"/>
              </a:rPr>
              <a:t>RUN, </a:t>
            </a:r>
            <a:r>
              <a:rPr lang="ko-KR" altLang="en-US" sz="1000" dirty="0">
                <a:latin typeface="+mn-ea"/>
                <a:ea typeface="+mn-ea"/>
              </a:rPr>
              <a:t>원점 시 </a:t>
            </a:r>
            <a:r>
              <a:rPr lang="en-US" altLang="ko-KR" sz="1000" dirty="0">
                <a:latin typeface="+mn-ea"/>
                <a:ea typeface="+mn-ea"/>
              </a:rPr>
              <a:t>GREEN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⑦화면 </a:t>
            </a:r>
            <a:r>
              <a:rPr lang="ko-KR" altLang="en-US" sz="1000" dirty="0">
                <a:latin typeface="+mn-ea"/>
                <a:ea typeface="+mn-ea"/>
              </a:rPr>
              <a:t>이동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이전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다음</a:t>
            </a:r>
            <a:r>
              <a:rPr lang="en-US" altLang="ko-KR" sz="1000" dirty="0">
                <a:latin typeface="+mn-ea"/>
                <a:ea typeface="+mn-ea"/>
              </a:rPr>
              <a:t>/SERVO </a:t>
            </a:r>
            <a:r>
              <a:rPr lang="ko-KR" altLang="en-US" sz="1000" dirty="0">
                <a:latin typeface="+mn-ea"/>
                <a:ea typeface="+mn-ea"/>
              </a:rPr>
              <a:t>관련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 err="1">
                <a:latin typeface="+mn-ea"/>
                <a:ea typeface="+mn-ea"/>
              </a:rPr>
              <a:t>수동조작</a:t>
            </a:r>
            <a:r>
              <a:rPr lang="ko-KR" altLang="en-US" sz="1000" dirty="0">
                <a:latin typeface="+mn-ea"/>
                <a:ea typeface="+mn-ea"/>
              </a:rPr>
              <a:t> 화면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동일 </a:t>
            </a:r>
            <a:r>
              <a:rPr lang="en-US" altLang="ko-KR" sz="1000" dirty="0">
                <a:latin typeface="+mn-ea"/>
                <a:ea typeface="+mn-ea"/>
              </a:rPr>
              <a:t>UNIT SERVO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       </a:t>
            </a:r>
            <a:r>
              <a:rPr lang="ko-KR" altLang="en-US" sz="1000" dirty="0" smtClean="0">
                <a:latin typeface="+mn-ea"/>
                <a:ea typeface="+mn-ea"/>
              </a:rPr>
              <a:t>화면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smtClean="0">
                <a:latin typeface="+mn-ea"/>
                <a:ea typeface="+mn-ea"/>
              </a:rPr>
              <a:t>수동 조작 메인 화면</a:t>
            </a:r>
            <a:r>
              <a:rPr lang="en-US" altLang="ko-KR" sz="1000" dirty="0" smtClean="0">
                <a:latin typeface="+mn-ea"/>
                <a:ea typeface="+mn-ea"/>
              </a:rPr>
              <a:t>/Servo </a:t>
            </a:r>
            <a:r>
              <a:rPr lang="ko-KR" altLang="en-US" sz="1000" dirty="0" smtClean="0">
                <a:latin typeface="+mn-ea"/>
                <a:ea typeface="+mn-ea"/>
              </a:rPr>
              <a:t>조작 메인 화면 이동 버튼 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26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4.5.3.1.1. SERVO </a:t>
            </a:r>
            <a:r>
              <a:rPr lang="ko-KR" altLang="en-US" sz="1000" dirty="0">
                <a:latin typeface="+mn-ea"/>
                <a:ea typeface="+mn-ea"/>
              </a:rPr>
              <a:t>값 저장 프로그램</a:t>
            </a:r>
            <a:r>
              <a:rPr lang="en-US" altLang="ko-KR" sz="1000" dirty="0">
                <a:latin typeface="+mn-ea"/>
                <a:ea typeface="+mn-ea"/>
              </a:rPr>
              <a:t>_1 (</a:t>
            </a:r>
            <a:r>
              <a:rPr lang="ko-KR" altLang="en-US" sz="1000" dirty="0">
                <a:latin typeface="+mn-ea"/>
                <a:ea typeface="+mn-ea"/>
              </a:rPr>
              <a:t>현재 </a:t>
            </a:r>
            <a:r>
              <a:rPr lang="en-US" altLang="ko-KR" sz="1000" dirty="0">
                <a:latin typeface="+mn-ea"/>
                <a:ea typeface="+mn-ea"/>
              </a:rPr>
              <a:t>SERVO </a:t>
            </a:r>
            <a:r>
              <a:rPr lang="ko-KR" altLang="en-US" sz="1000" dirty="0">
                <a:latin typeface="+mn-ea"/>
                <a:ea typeface="+mn-ea"/>
              </a:rPr>
              <a:t>위치 저장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①JOG</a:t>
            </a:r>
            <a:r>
              <a:rPr lang="ko-KR" altLang="en-US" sz="1000" dirty="0">
                <a:latin typeface="+mn-ea"/>
                <a:ea typeface="+mn-ea"/>
              </a:rPr>
              <a:t>를 이용하여 </a:t>
            </a:r>
            <a:r>
              <a:rPr lang="en-US" altLang="ko-KR" sz="1000" dirty="0">
                <a:latin typeface="+mn-ea"/>
                <a:ea typeface="+mn-ea"/>
              </a:rPr>
              <a:t>SERVO SETTING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②</a:t>
            </a:r>
            <a:r>
              <a:rPr lang="en-US" altLang="ko-KR" sz="1000" dirty="0" smtClean="0">
                <a:latin typeface="+mn-ea"/>
                <a:ea typeface="+mn-ea"/>
              </a:rPr>
              <a:t>RED </a:t>
            </a:r>
            <a:r>
              <a:rPr lang="ko-KR" altLang="en-US" sz="1000" dirty="0">
                <a:latin typeface="+mn-ea"/>
                <a:ea typeface="+mn-ea"/>
              </a:rPr>
              <a:t>버튼을 누름</a:t>
            </a:r>
            <a:r>
              <a:rPr lang="en-US" altLang="ko-KR" sz="1000" dirty="0">
                <a:latin typeface="+mn-ea"/>
                <a:ea typeface="+mn-ea"/>
              </a:rPr>
              <a:t>(RED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③</a:t>
            </a:r>
            <a:r>
              <a:rPr lang="ko-KR" altLang="en-US" sz="1000" dirty="0" smtClean="0">
                <a:latin typeface="+mn-ea"/>
                <a:ea typeface="+mn-ea"/>
              </a:rPr>
              <a:t>현재 </a:t>
            </a:r>
            <a:r>
              <a:rPr lang="ko-KR" altLang="en-US" sz="1000" dirty="0">
                <a:latin typeface="+mn-ea"/>
                <a:ea typeface="+mn-ea"/>
              </a:rPr>
              <a:t>값 위치 저장 버튼을 누름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버튼 누를 시 </a:t>
            </a:r>
            <a:r>
              <a:rPr lang="en-US" altLang="ko-KR" sz="1000" dirty="0">
                <a:latin typeface="+mn-ea"/>
                <a:ea typeface="+mn-ea"/>
              </a:rPr>
              <a:t>RED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4.5.3.1.2. SERVO </a:t>
            </a:r>
            <a:r>
              <a:rPr lang="ko-KR" altLang="en-US" sz="1000" dirty="0">
                <a:latin typeface="+mn-ea"/>
                <a:ea typeface="+mn-ea"/>
              </a:rPr>
              <a:t>값 저장 프로그램</a:t>
            </a:r>
            <a:r>
              <a:rPr lang="en-US" altLang="ko-KR" sz="1000" dirty="0">
                <a:latin typeface="+mn-ea"/>
                <a:ea typeface="+mn-ea"/>
              </a:rPr>
              <a:t>_2 (</a:t>
            </a:r>
            <a:r>
              <a:rPr lang="ko-KR" altLang="en-US" sz="1000" dirty="0">
                <a:latin typeface="+mn-ea"/>
                <a:ea typeface="+mn-ea"/>
              </a:rPr>
              <a:t>수동으로 위치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속도 저장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④위치에 </a:t>
            </a:r>
            <a:r>
              <a:rPr lang="ko-KR" altLang="en-US" sz="1000" dirty="0">
                <a:latin typeface="+mn-ea"/>
                <a:ea typeface="+mn-ea"/>
              </a:rPr>
              <a:t>있는 숫자를 누르면 </a:t>
            </a:r>
            <a:r>
              <a:rPr lang="ko-KR" altLang="en-US" sz="1000" dirty="0" err="1">
                <a:latin typeface="+mn-ea"/>
                <a:ea typeface="+mn-ea"/>
              </a:rPr>
              <a:t>키패드</a:t>
            </a:r>
            <a:r>
              <a:rPr lang="ko-KR" altLang="en-US" sz="1000" dirty="0">
                <a:latin typeface="+mn-ea"/>
                <a:ea typeface="+mn-ea"/>
              </a:rPr>
              <a:t> 팝업 생성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원하는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</a:t>
            </a:r>
            <a:r>
              <a:rPr lang="ko-KR" altLang="en-US" sz="1000" dirty="0" smtClean="0">
                <a:latin typeface="+mn-ea"/>
                <a:ea typeface="+mn-ea"/>
              </a:rPr>
              <a:t>위치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  <a:r>
              <a:rPr lang="en-US" altLang="ko-KR" sz="1000" dirty="0" smtClean="0">
                <a:latin typeface="+mn-ea"/>
                <a:ea typeface="+mn-ea"/>
              </a:rPr>
              <a:t>ENTER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4.5.3.1.3. SERVO </a:t>
            </a:r>
            <a:r>
              <a:rPr lang="ko-KR" altLang="en-US" sz="1000" dirty="0">
                <a:latin typeface="+mn-ea"/>
                <a:ea typeface="+mn-ea"/>
              </a:rPr>
              <a:t>위치 이동 프로그램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⑤</a:t>
            </a:r>
            <a:r>
              <a:rPr lang="en-US" altLang="ko-KR" sz="1000" dirty="0" smtClean="0">
                <a:latin typeface="+mn-ea"/>
                <a:ea typeface="+mn-ea"/>
              </a:rPr>
              <a:t>SERVO </a:t>
            </a:r>
            <a:r>
              <a:rPr lang="en-US" altLang="ko-KR" sz="1000" dirty="0">
                <a:latin typeface="+mn-ea"/>
                <a:ea typeface="+mn-ea"/>
              </a:rPr>
              <a:t>POSITION </a:t>
            </a:r>
            <a:r>
              <a:rPr lang="ko-KR" altLang="en-US" sz="1000" dirty="0">
                <a:latin typeface="+mn-ea"/>
                <a:ea typeface="+mn-ea"/>
              </a:rPr>
              <a:t>버튼을 누름 </a:t>
            </a:r>
            <a:r>
              <a:rPr lang="en-US" altLang="ko-KR" sz="1000" dirty="0">
                <a:latin typeface="+mn-ea"/>
                <a:ea typeface="+mn-ea"/>
              </a:rPr>
              <a:t>(BLUE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⑥</a:t>
            </a:r>
            <a:r>
              <a:rPr lang="en-US" altLang="ko-KR" sz="1000" dirty="0" smtClean="0">
                <a:latin typeface="+mn-ea"/>
                <a:ea typeface="+mn-ea"/>
              </a:rPr>
              <a:t>POS </a:t>
            </a:r>
            <a:r>
              <a:rPr lang="en-US" altLang="ko-KR" sz="1000" dirty="0">
                <a:latin typeface="+mn-ea"/>
                <a:ea typeface="+mn-ea"/>
              </a:rPr>
              <a:t>RUN </a:t>
            </a:r>
            <a:r>
              <a:rPr lang="ko-KR" altLang="en-US" sz="1000" dirty="0">
                <a:latin typeface="+mn-ea"/>
                <a:ea typeface="+mn-ea"/>
              </a:rPr>
              <a:t>버튼을 누르면</a:t>
            </a:r>
            <a:r>
              <a:rPr lang="en-US" altLang="ko-KR" sz="1000" dirty="0">
                <a:latin typeface="+mn-ea"/>
                <a:ea typeface="+mn-ea"/>
              </a:rPr>
              <a:t>(BLUE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 SERVO POSITION </a:t>
            </a:r>
            <a:r>
              <a:rPr lang="ko-KR" altLang="en-US" sz="1000" dirty="0">
                <a:latin typeface="+mn-ea"/>
                <a:ea typeface="+mn-ea"/>
              </a:rPr>
              <a:t>이동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21" y="980728"/>
            <a:ext cx="4500633" cy="321802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31" y="591388"/>
            <a:ext cx="4572640" cy="34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6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4.5.3.2. Robot </a:t>
            </a:r>
            <a:r>
              <a:rPr lang="ko-KR" altLang="en-US" sz="1000" dirty="0">
                <a:latin typeface="+mn-ea"/>
                <a:ea typeface="+mn-ea"/>
              </a:rPr>
              <a:t>화면의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   ①저장된 </a:t>
            </a:r>
            <a:r>
              <a:rPr lang="ko-KR" altLang="en-US" sz="1000" dirty="0">
                <a:latin typeface="+mn-ea"/>
                <a:ea typeface="+mn-ea"/>
              </a:rPr>
              <a:t>위치이동 좌표 표기 및 디스플레이가 가능하여야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②각 </a:t>
            </a:r>
            <a:r>
              <a:rPr lang="ko-KR" altLang="en-US" sz="1000" dirty="0">
                <a:latin typeface="+mn-ea"/>
                <a:ea typeface="+mn-ea"/>
              </a:rPr>
              <a:t>좌표 별로 저장이 가능하여야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조그</a:t>
            </a:r>
            <a:r>
              <a:rPr lang="ko-KR" altLang="en-US" sz="1000" dirty="0">
                <a:latin typeface="+mn-ea"/>
                <a:ea typeface="+mn-ea"/>
              </a:rPr>
              <a:t> 동작이 가능하여야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Robot </a:t>
            </a:r>
            <a:r>
              <a:rPr lang="en-US" altLang="ko-KR" sz="1000" dirty="0">
                <a:latin typeface="+mn-ea"/>
                <a:ea typeface="+mn-ea"/>
              </a:rPr>
              <a:t>Teaching </a:t>
            </a:r>
            <a:r>
              <a:rPr lang="ko-KR" altLang="en-US" sz="1000" dirty="0">
                <a:latin typeface="+mn-ea"/>
                <a:ea typeface="+mn-ea"/>
              </a:rPr>
              <a:t>화면에서 </a:t>
            </a:r>
            <a:r>
              <a:rPr lang="en-US" altLang="ko-KR" sz="1000" dirty="0">
                <a:latin typeface="+mn-ea"/>
                <a:ea typeface="+mn-ea"/>
              </a:rPr>
              <a:t>Teaching </a:t>
            </a:r>
            <a:r>
              <a:rPr lang="ko-KR" altLang="en-US" sz="1000" dirty="0">
                <a:latin typeface="+mn-ea"/>
                <a:ea typeface="+mn-ea"/>
              </a:rPr>
              <a:t>하기에 용이하도록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r>
              <a:rPr lang="ko-KR" altLang="en-US" sz="1000" dirty="0">
                <a:latin typeface="+mn-ea"/>
                <a:ea typeface="+mn-ea"/>
              </a:rPr>
              <a:t>부가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동작 버튼을 구현 </a:t>
            </a:r>
            <a:r>
              <a:rPr lang="ko-KR" altLang="en-US" sz="1000" dirty="0">
                <a:latin typeface="+mn-ea"/>
                <a:ea typeface="+mn-ea"/>
              </a:rPr>
              <a:t>하여야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작업자가 저장한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를 쉽게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Reading </a:t>
            </a:r>
            <a:r>
              <a:rPr lang="ko-KR" altLang="en-US" sz="1000" dirty="0">
                <a:latin typeface="+mn-ea"/>
                <a:ea typeface="+mn-ea"/>
              </a:rPr>
              <a:t>할 수 있도록 구현한다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4.5.3.2.1. ROBOT </a:t>
            </a:r>
            <a:r>
              <a:rPr lang="ko-KR" altLang="en-US" sz="1000" dirty="0">
                <a:latin typeface="+mn-ea"/>
                <a:ea typeface="+mn-ea"/>
              </a:rPr>
              <a:t>값 저장 프로그램</a:t>
            </a:r>
            <a:r>
              <a:rPr lang="en-US" altLang="ko-KR" sz="1000" dirty="0">
                <a:latin typeface="+mn-ea"/>
                <a:ea typeface="+mn-ea"/>
              </a:rPr>
              <a:t>_1 (</a:t>
            </a:r>
            <a:r>
              <a:rPr lang="ko-KR" altLang="en-US" sz="1000" dirty="0">
                <a:latin typeface="+mn-ea"/>
                <a:ea typeface="+mn-ea"/>
              </a:rPr>
              <a:t>현재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r>
              <a:rPr lang="ko-KR" altLang="en-US" sz="1000" dirty="0">
                <a:latin typeface="+mn-ea"/>
                <a:ea typeface="+mn-ea"/>
              </a:rPr>
              <a:t>위치 저장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① </a:t>
            </a:r>
            <a:r>
              <a:rPr lang="en-US" altLang="ko-KR" sz="1000" dirty="0">
                <a:latin typeface="+mn-ea"/>
                <a:ea typeface="+mn-ea"/>
              </a:rPr>
              <a:t>JOG</a:t>
            </a:r>
            <a:r>
              <a:rPr lang="ko-KR" altLang="en-US" sz="1000" dirty="0">
                <a:latin typeface="+mn-ea"/>
                <a:ea typeface="+mn-ea"/>
              </a:rPr>
              <a:t>를 이용하여 </a:t>
            </a:r>
            <a:r>
              <a:rPr lang="en-US" altLang="ko-KR" sz="1000" dirty="0">
                <a:latin typeface="+mn-ea"/>
                <a:ea typeface="+mn-ea"/>
              </a:rPr>
              <a:t>SERVO SETTING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② </a:t>
            </a:r>
            <a:r>
              <a:rPr lang="en-US" altLang="ko-KR" sz="1000" dirty="0">
                <a:latin typeface="+mn-ea"/>
                <a:ea typeface="+mn-ea"/>
              </a:rPr>
              <a:t>RED </a:t>
            </a:r>
            <a:r>
              <a:rPr lang="ko-KR" altLang="en-US" sz="1000" dirty="0">
                <a:latin typeface="+mn-ea"/>
                <a:ea typeface="+mn-ea"/>
              </a:rPr>
              <a:t>버튼을 누름</a:t>
            </a:r>
            <a:r>
              <a:rPr lang="en-US" altLang="ko-KR" sz="1000" dirty="0">
                <a:latin typeface="+mn-ea"/>
                <a:ea typeface="+mn-ea"/>
              </a:rPr>
              <a:t>(RED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③ </a:t>
            </a:r>
            <a:r>
              <a:rPr lang="ko-KR" altLang="en-US" sz="1000" dirty="0">
                <a:latin typeface="+mn-ea"/>
                <a:ea typeface="+mn-ea"/>
              </a:rPr>
              <a:t>현재 값 위치 저장 버튼을 누름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버튼 누를 시 </a:t>
            </a:r>
            <a:r>
              <a:rPr lang="en-US" altLang="ko-KR" sz="1000" dirty="0">
                <a:latin typeface="+mn-ea"/>
                <a:ea typeface="+mn-ea"/>
              </a:rPr>
              <a:t>RED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4.5.3.2.2. ROBOT </a:t>
            </a:r>
            <a:r>
              <a:rPr lang="ko-KR" altLang="en-US" sz="1000" dirty="0">
                <a:latin typeface="+mn-ea"/>
                <a:ea typeface="+mn-ea"/>
              </a:rPr>
              <a:t>값 저장 프로그램</a:t>
            </a:r>
            <a:r>
              <a:rPr lang="en-US" altLang="ko-KR" sz="1000" dirty="0">
                <a:latin typeface="+mn-ea"/>
                <a:ea typeface="+mn-ea"/>
              </a:rPr>
              <a:t>_2 (</a:t>
            </a:r>
            <a:r>
              <a:rPr lang="ko-KR" altLang="en-US" sz="1000" dirty="0">
                <a:latin typeface="+mn-ea"/>
                <a:ea typeface="+mn-ea"/>
              </a:rPr>
              <a:t>수동으로 위치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속도 저장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④ </a:t>
            </a:r>
            <a:r>
              <a:rPr lang="ko-KR" altLang="en-US" sz="1000" dirty="0">
                <a:latin typeface="+mn-ea"/>
                <a:ea typeface="+mn-ea"/>
              </a:rPr>
              <a:t>위치에 있는 숫자를 누르면 </a:t>
            </a:r>
            <a:r>
              <a:rPr lang="ko-KR" altLang="en-US" sz="1000" dirty="0" err="1">
                <a:latin typeface="+mn-ea"/>
                <a:ea typeface="+mn-ea"/>
              </a:rPr>
              <a:t>키패드</a:t>
            </a:r>
            <a:r>
              <a:rPr lang="ko-KR" altLang="en-US" sz="1000" dirty="0">
                <a:latin typeface="+mn-ea"/>
                <a:ea typeface="+mn-ea"/>
              </a:rPr>
              <a:t> 팝업 생성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원하는 </a:t>
            </a:r>
            <a:r>
              <a:rPr lang="ko-KR" altLang="en-US" sz="1000" dirty="0" smtClean="0">
                <a:latin typeface="+mn-ea"/>
                <a:ea typeface="+mn-ea"/>
              </a:rPr>
              <a:t>위치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  <a:r>
              <a:rPr lang="en-US" altLang="ko-KR" sz="1000" dirty="0" smtClean="0">
                <a:latin typeface="+mn-ea"/>
                <a:ea typeface="+mn-ea"/>
              </a:rPr>
              <a:t>ENTER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4.5.3.2.3. SERVO </a:t>
            </a:r>
            <a:r>
              <a:rPr lang="ko-KR" altLang="en-US" sz="1000" dirty="0">
                <a:latin typeface="+mn-ea"/>
                <a:ea typeface="+mn-ea"/>
              </a:rPr>
              <a:t>위치 이동 프로그램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⑤ </a:t>
            </a:r>
            <a:r>
              <a:rPr lang="en-US" altLang="ko-KR" sz="1000" dirty="0">
                <a:latin typeface="+mn-ea"/>
                <a:ea typeface="+mn-ea"/>
              </a:rPr>
              <a:t>SERVO POSITION </a:t>
            </a:r>
            <a:r>
              <a:rPr lang="ko-KR" altLang="en-US" sz="1000" dirty="0">
                <a:latin typeface="+mn-ea"/>
                <a:ea typeface="+mn-ea"/>
              </a:rPr>
              <a:t>버튼을 누름 </a:t>
            </a:r>
            <a:r>
              <a:rPr lang="en-US" altLang="ko-KR" sz="1000" dirty="0">
                <a:latin typeface="+mn-ea"/>
                <a:ea typeface="+mn-ea"/>
              </a:rPr>
              <a:t>(BLUE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⑥ </a:t>
            </a:r>
            <a:r>
              <a:rPr lang="en-US" altLang="ko-KR" sz="1000" dirty="0">
                <a:latin typeface="+mn-ea"/>
                <a:ea typeface="+mn-ea"/>
              </a:rPr>
              <a:t>AUTO </a:t>
            </a:r>
            <a:r>
              <a:rPr lang="ko-KR" altLang="en-US" sz="1000" dirty="0">
                <a:latin typeface="+mn-ea"/>
                <a:ea typeface="+mn-ea"/>
              </a:rPr>
              <a:t>버튼을 누르면</a:t>
            </a:r>
            <a:r>
              <a:rPr lang="en-US" altLang="ko-KR" sz="1000" dirty="0">
                <a:latin typeface="+mn-ea"/>
                <a:ea typeface="+mn-ea"/>
              </a:rPr>
              <a:t>(BLUE LAMP </a:t>
            </a:r>
            <a:r>
              <a:rPr lang="ko-KR" altLang="en-US" sz="1000" dirty="0">
                <a:latin typeface="+mn-ea"/>
                <a:ea typeface="+mn-ea"/>
              </a:rPr>
              <a:t>점등</a:t>
            </a:r>
            <a:r>
              <a:rPr lang="en-US" altLang="ko-KR" sz="1000" dirty="0">
                <a:latin typeface="+mn-ea"/>
                <a:ea typeface="+mn-ea"/>
              </a:rPr>
              <a:t>) ROBOT POSITION </a:t>
            </a:r>
            <a:r>
              <a:rPr lang="ko-KR" altLang="en-US" sz="1000" dirty="0">
                <a:latin typeface="+mn-ea"/>
                <a:ea typeface="+mn-ea"/>
              </a:rPr>
              <a:t>이동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4.5.4</a:t>
            </a:r>
            <a:r>
              <a:rPr lang="en-US" altLang="ko-KR" sz="1000" dirty="0">
                <a:latin typeface="+mn-ea"/>
                <a:ea typeface="+mn-ea"/>
              </a:rPr>
              <a:t>. Interface </a:t>
            </a:r>
            <a:r>
              <a:rPr lang="ko-KR" altLang="en-US" sz="1000" dirty="0">
                <a:latin typeface="+mn-ea"/>
                <a:ea typeface="+mn-ea"/>
              </a:rPr>
              <a:t>화면 구성</a:t>
            </a:r>
            <a:r>
              <a:rPr lang="en-US" altLang="ko-KR" sz="1000" dirty="0">
                <a:latin typeface="+mn-ea"/>
                <a:ea typeface="+mn-ea"/>
              </a:rPr>
              <a:t>/DATA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Interface </a:t>
            </a:r>
            <a:r>
              <a:rPr lang="ko-KR" altLang="en-US" sz="1000" dirty="0">
                <a:latin typeface="+mn-ea"/>
                <a:ea typeface="+mn-ea"/>
              </a:rPr>
              <a:t>화면은 상호간에 약속된 신호들에 대해 표기해준다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설비간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인터페이스뿐만 아니라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외부기기와</a:t>
            </a:r>
            <a:r>
              <a:rPr lang="ko-KR" altLang="en-US" sz="1000" dirty="0">
                <a:latin typeface="+mn-ea"/>
                <a:ea typeface="+mn-ea"/>
              </a:rPr>
              <a:t> 연결된 모든 </a:t>
            </a:r>
            <a:r>
              <a:rPr lang="ko-KR" altLang="en-US" sz="1000" dirty="0" smtClean="0">
                <a:latin typeface="+mn-ea"/>
                <a:ea typeface="+mn-ea"/>
              </a:rPr>
              <a:t>인터페이스를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Touch</a:t>
            </a:r>
            <a:r>
              <a:rPr lang="ko-KR" altLang="en-US" sz="1000" dirty="0">
                <a:latin typeface="+mn-ea"/>
                <a:ea typeface="+mn-ea"/>
              </a:rPr>
              <a:t>상에 표기해준다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③</a:t>
            </a:r>
            <a:r>
              <a:rPr lang="ko-KR" altLang="en-US" sz="1000" dirty="0" err="1" smtClean="0">
                <a:latin typeface="+mn-ea"/>
                <a:ea typeface="+mn-ea"/>
              </a:rPr>
              <a:t>설비단에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들어가 있는 모든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영역을 알아볼 수 있게 </a:t>
            </a:r>
            <a:r>
              <a:rPr lang="ko-KR" altLang="en-US" sz="1000" dirty="0" smtClean="0">
                <a:latin typeface="+mn-ea"/>
                <a:ea typeface="+mn-ea"/>
              </a:rPr>
              <a:t>설계하며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MANUAL </a:t>
            </a:r>
            <a:r>
              <a:rPr lang="en-US" altLang="ko-KR" sz="1000" dirty="0">
                <a:latin typeface="+mn-ea"/>
                <a:ea typeface="+mn-ea"/>
              </a:rPr>
              <a:t>MODE </a:t>
            </a:r>
            <a:r>
              <a:rPr lang="ko-KR" altLang="en-US" sz="1000" dirty="0" err="1">
                <a:latin typeface="+mn-ea"/>
                <a:ea typeface="+mn-ea"/>
              </a:rPr>
              <a:t>시자유롭게</a:t>
            </a:r>
            <a:r>
              <a:rPr lang="ko-KR" altLang="en-US" sz="1000" dirty="0">
                <a:latin typeface="+mn-ea"/>
                <a:ea typeface="+mn-ea"/>
              </a:rPr>
              <a:t> 입력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삭제 가능하도록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1828011"/>
            <a:ext cx="4707514" cy="2969141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12247" y="1340768"/>
            <a:ext cx="4392487" cy="2503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그림 6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86883" y="4293096"/>
            <a:ext cx="44178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309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4.5.5</a:t>
            </a:r>
            <a:r>
              <a:rPr lang="en-US" altLang="ko-KR" sz="1000" dirty="0">
                <a:latin typeface="+mn-ea"/>
                <a:ea typeface="+mn-ea"/>
              </a:rPr>
              <a:t>. ERROR/ ALARM </a:t>
            </a:r>
            <a:r>
              <a:rPr lang="ko-KR" altLang="en-US" sz="1000" dirty="0">
                <a:latin typeface="+mn-ea"/>
                <a:ea typeface="+mn-ea"/>
              </a:rPr>
              <a:t>화면의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   ①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Alarm </a:t>
            </a:r>
            <a:r>
              <a:rPr lang="ko-KR" altLang="en-US" sz="1000" dirty="0">
                <a:latin typeface="+mn-ea"/>
                <a:ea typeface="+mn-ea"/>
              </a:rPr>
              <a:t>은 별도의 </a:t>
            </a:r>
            <a:r>
              <a:rPr lang="ko-KR" altLang="en-US" sz="1000" dirty="0" err="1">
                <a:latin typeface="+mn-ea"/>
                <a:ea typeface="+mn-ea"/>
              </a:rPr>
              <a:t>누적화면을</a:t>
            </a:r>
            <a:r>
              <a:rPr lang="ko-KR" altLang="en-US" sz="1000" dirty="0">
                <a:latin typeface="+mn-ea"/>
                <a:ea typeface="+mn-ea"/>
              </a:rPr>
              <a:t> 가지고 있어야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Error</a:t>
            </a:r>
            <a:r>
              <a:rPr lang="ko-KR" altLang="en-US" sz="1000" dirty="0">
                <a:latin typeface="+mn-ea"/>
                <a:ea typeface="+mn-ea"/>
              </a:rPr>
              <a:t>의 경우 발생 </a:t>
            </a:r>
            <a:r>
              <a:rPr lang="en-US" altLang="ko-KR" sz="1000" dirty="0">
                <a:latin typeface="+mn-ea"/>
                <a:ea typeface="+mn-ea"/>
              </a:rPr>
              <a:t>Count</a:t>
            </a:r>
            <a:r>
              <a:rPr lang="ko-KR" altLang="en-US" sz="1000" dirty="0">
                <a:latin typeface="+mn-ea"/>
                <a:ea typeface="+mn-ea"/>
              </a:rPr>
              <a:t>화면을 별도로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Error/Alarm </a:t>
            </a:r>
            <a:r>
              <a:rPr lang="ko-KR" altLang="en-US" sz="1000" dirty="0">
                <a:latin typeface="+mn-ea"/>
                <a:ea typeface="+mn-ea"/>
              </a:rPr>
              <a:t>발생 시 반드시 </a:t>
            </a:r>
            <a:r>
              <a:rPr lang="en-US" altLang="ko-KR" sz="1000" dirty="0">
                <a:latin typeface="+mn-ea"/>
                <a:ea typeface="+mn-ea"/>
              </a:rPr>
              <a:t>POP-UP</a:t>
            </a:r>
            <a:r>
              <a:rPr lang="ko-KR" altLang="en-US" sz="1000" dirty="0">
                <a:latin typeface="+mn-ea"/>
                <a:ea typeface="+mn-ea"/>
              </a:rPr>
              <a:t>창 발생해야 하며 발생한 </a:t>
            </a:r>
            <a:r>
              <a:rPr lang="en-US" altLang="ko-KR" sz="1000" dirty="0">
                <a:latin typeface="+mn-ea"/>
                <a:ea typeface="+mn-ea"/>
              </a:rPr>
              <a:t>Window</a:t>
            </a:r>
            <a:r>
              <a:rPr lang="ko-KR" altLang="en-US" sz="1000" dirty="0" smtClean="0">
                <a:latin typeface="+mn-ea"/>
                <a:ea typeface="+mn-ea"/>
              </a:rPr>
              <a:t>창의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크기를 조절 </a:t>
            </a:r>
            <a:r>
              <a:rPr lang="ko-KR" altLang="en-US" sz="1000" dirty="0">
                <a:latin typeface="+mn-ea"/>
                <a:ea typeface="+mn-ea"/>
              </a:rPr>
              <a:t>및 위치이동 가능하여야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4.6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제어프로그램 구성 및 상세 </a:t>
            </a:r>
            <a:r>
              <a:rPr lang="ko-KR" altLang="en-US" sz="1000" b="1" dirty="0" smtClean="0">
                <a:latin typeface="+mn-ea"/>
                <a:ea typeface="+mn-ea"/>
              </a:rPr>
              <a:t>설계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☞ 설비 운용에 있어 모든 조작이 </a:t>
            </a:r>
            <a:r>
              <a:rPr lang="en-US" altLang="ko-KR" sz="1000" dirty="0">
                <a:latin typeface="+mn-ea"/>
                <a:ea typeface="+mn-ea"/>
              </a:rPr>
              <a:t>Manual</a:t>
            </a:r>
            <a:r>
              <a:rPr lang="ko-KR" altLang="en-US" sz="1000" dirty="0">
                <a:latin typeface="+mn-ea"/>
                <a:ea typeface="+mn-ea"/>
              </a:rPr>
              <a:t>상태에서 구현이 가능해야 되며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ko-KR" altLang="en-US" sz="1000" dirty="0">
                <a:latin typeface="+mn-ea"/>
                <a:ea typeface="+mn-ea"/>
              </a:rPr>
              <a:t>사용자 및 상황에 따라 </a:t>
            </a:r>
            <a:r>
              <a:rPr lang="en-US" altLang="ko-KR" sz="1000" dirty="0">
                <a:latin typeface="+mn-ea"/>
                <a:ea typeface="+mn-ea"/>
              </a:rPr>
              <a:t>STOP/HOME/RESET/START</a:t>
            </a:r>
            <a:r>
              <a:rPr lang="ko-KR" altLang="en-US" sz="1000" dirty="0">
                <a:latin typeface="+mn-ea"/>
                <a:ea typeface="+mn-ea"/>
              </a:rPr>
              <a:t>로 구현이 가능해야 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☞ </a:t>
            </a:r>
            <a:r>
              <a:rPr lang="ko-KR" altLang="en-US" sz="1000" dirty="0">
                <a:latin typeface="+mn-ea"/>
                <a:ea typeface="+mn-ea"/>
              </a:rPr>
              <a:t>프로그램은 모든 설비에 공통적으로 구현되어야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조작 역시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한 설비를 운용할 수 있는 사람이면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라인의 모든 설비를 운용할 수 있도록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en-US" altLang="ko-KR" sz="1000" dirty="0">
                <a:latin typeface="+mn-ea"/>
                <a:ea typeface="+mn-ea"/>
              </a:rPr>
              <a:t>USER INTERFACE </a:t>
            </a:r>
            <a:r>
              <a:rPr lang="ko-KR" altLang="en-US" sz="1000" dirty="0">
                <a:latin typeface="+mn-ea"/>
                <a:ea typeface="+mn-ea"/>
              </a:rPr>
              <a:t>및 프로그램이 구현되어야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ko-KR" altLang="en-US" sz="1000" dirty="0">
                <a:latin typeface="+mn-ea"/>
                <a:ea typeface="+mn-ea"/>
              </a:rPr>
              <a:t>단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특성에 의해 구현이 어려운 부분은 담당자와 협의하여 결정한다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☞ USER INTERFACE </a:t>
            </a:r>
            <a:r>
              <a:rPr lang="ko-KR" altLang="en-US" sz="1000" dirty="0">
                <a:latin typeface="+mn-ea"/>
                <a:ea typeface="+mn-ea"/>
              </a:rPr>
              <a:t>관련하여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한눈에 현재 설비 및 각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의 상태를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한눈에 파악할 수 있도록 구현하며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조작명칭에</a:t>
            </a:r>
            <a:r>
              <a:rPr lang="ko-KR" altLang="en-US" sz="1000" dirty="0">
                <a:latin typeface="+mn-ea"/>
                <a:ea typeface="+mn-ea"/>
              </a:rPr>
              <a:t> 있어 통일성이 있어야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☞ </a:t>
            </a:r>
            <a:r>
              <a:rPr lang="en-US" altLang="ko-KR" sz="1000" dirty="0">
                <a:latin typeface="+mn-ea"/>
                <a:ea typeface="+mn-ea"/>
              </a:rPr>
              <a:t>Program </a:t>
            </a:r>
            <a:r>
              <a:rPr lang="ko-KR" altLang="en-US" sz="1000" dirty="0">
                <a:latin typeface="+mn-ea"/>
                <a:ea typeface="+mn-ea"/>
              </a:rPr>
              <a:t>구성은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중심으로 설계하며 각 유닛에 동작하는 </a:t>
            </a:r>
            <a:r>
              <a:rPr lang="en-US" altLang="ko-KR" sz="1000" dirty="0">
                <a:latin typeface="+mn-ea"/>
                <a:ea typeface="+mn-ea"/>
              </a:rPr>
              <a:t>SERVO,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Inverter</a:t>
            </a:r>
            <a:r>
              <a:rPr lang="ko-KR" altLang="en-US" sz="1000" dirty="0">
                <a:latin typeface="+mn-ea"/>
                <a:ea typeface="+mn-ea"/>
              </a:rPr>
              <a:t>등의 </a:t>
            </a:r>
            <a:r>
              <a:rPr lang="en-US" altLang="ko-KR" sz="1000" dirty="0">
                <a:latin typeface="+mn-ea"/>
                <a:ea typeface="+mn-ea"/>
              </a:rPr>
              <a:t>Sub </a:t>
            </a:r>
            <a:r>
              <a:rPr lang="ko-KR" altLang="en-US" sz="1000" dirty="0">
                <a:latin typeface="+mn-ea"/>
                <a:ea typeface="+mn-ea"/>
              </a:rPr>
              <a:t>설비는 각 해당하는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폴더에 넣도록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※ </a:t>
            </a:r>
            <a:r>
              <a:rPr lang="ko-KR" altLang="en-US" sz="1000" dirty="0" smtClean="0">
                <a:latin typeface="+mn-ea"/>
                <a:ea typeface="+mn-ea"/>
              </a:rPr>
              <a:t>프로그램 </a:t>
            </a:r>
            <a:r>
              <a:rPr lang="ko-KR" altLang="en-US" sz="1000" dirty="0" err="1">
                <a:latin typeface="+mn-ea"/>
                <a:ea typeface="+mn-ea"/>
              </a:rPr>
              <a:t>설계시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SM400, SM401 Bit </a:t>
            </a:r>
            <a:r>
              <a:rPr lang="ko-KR" altLang="en-US" sz="1000" dirty="0">
                <a:latin typeface="+mn-ea"/>
                <a:ea typeface="+mn-ea"/>
              </a:rPr>
              <a:t>사용을 금하며 </a:t>
            </a:r>
            <a:r>
              <a:rPr lang="ko-KR" altLang="en-US" sz="1000" dirty="0" err="1">
                <a:latin typeface="+mn-ea"/>
                <a:ea typeface="+mn-ea"/>
              </a:rPr>
              <a:t>유저용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Bit </a:t>
            </a:r>
            <a:r>
              <a:rPr lang="ko-KR" altLang="en-US" sz="1000" dirty="0">
                <a:latin typeface="+mn-ea"/>
                <a:ea typeface="+mn-ea"/>
              </a:rPr>
              <a:t>생성하여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설계 </a:t>
            </a: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en-US" altLang="ko-KR" sz="1000" dirty="0">
                <a:latin typeface="+mn-ea"/>
                <a:ea typeface="+mn-ea"/>
              </a:rPr>
              <a:t>M40~49, </a:t>
            </a:r>
            <a:r>
              <a:rPr lang="ko-KR" altLang="en-US" sz="1000" dirty="0">
                <a:latin typeface="+mn-ea"/>
                <a:ea typeface="+mn-ea"/>
              </a:rPr>
              <a:t>총 </a:t>
            </a:r>
            <a:r>
              <a:rPr lang="en-US" altLang="ko-KR" sz="1000" dirty="0">
                <a:latin typeface="+mn-ea"/>
                <a:ea typeface="+mn-ea"/>
              </a:rPr>
              <a:t>10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en-US" altLang="ko-KR" sz="1000" dirty="0">
                <a:latin typeface="+mn-ea"/>
                <a:ea typeface="+mn-ea"/>
              </a:rPr>
              <a:t>Bit </a:t>
            </a:r>
            <a:r>
              <a:rPr lang="ko-KR" altLang="en-US" sz="1000" dirty="0">
                <a:latin typeface="+mn-ea"/>
                <a:ea typeface="+mn-ea"/>
              </a:rPr>
              <a:t>사용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4.6.1</a:t>
            </a:r>
            <a:r>
              <a:rPr lang="en-US" altLang="ko-KR" sz="1000" dirty="0">
                <a:latin typeface="+mn-ea"/>
                <a:ea typeface="+mn-ea"/>
              </a:rPr>
              <a:t>. Project Folder</a:t>
            </a:r>
            <a:r>
              <a:rPr lang="ko-KR" altLang="en-US" sz="1000" dirty="0">
                <a:latin typeface="+mn-ea"/>
                <a:ea typeface="+mn-ea"/>
              </a:rPr>
              <a:t>의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①</a:t>
            </a:r>
            <a:r>
              <a:rPr lang="en-US" altLang="ko-KR" sz="1000" dirty="0" smtClean="0">
                <a:latin typeface="+mn-ea"/>
                <a:ea typeface="+mn-ea"/>
              </a:rPr>
              <a:t>Program </a:t>
            </a:r>
            <a:r>
              <a:rPr lang="en-US" altLang="ko-KR" sz="1000" dirty="0">
                <a:latin typeface="+mn-ea"/>
                <a:ea typeface="+mn-ea"/>
              </a:rPr>
              <a:t>Folder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구조별</a:t>
            </a:r>
            <a:r>
              <a:rPr lang="ko-KR" altLang="en-US" sz="1000" dirty="0">
                <a:latin typeface="+mn-ea"/>
                <a:ea typeface="+mn-ea"/>
              </a:rPr>
              <a:t> 정립하여 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통일화 할 수 있도록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하고</a:t>
            </a:r>
            <a:r>
              <a:rPr lang="en-US" altLang="ko-KR" sz="1000" dirty="0">
                <a:latin typeface="+mn-ea"/>
                <a:ea typeface="+mn-ea"/>
              </a:rPr>
              <a:t>, Program </a:t>
            </a:r>
            <a:r>
              <a:rPr lang="ko-KR" altLang="en-US" sz="1000" dirty="0">
                <a:latin typeface="+mn-ea"/>
                <a:ea typeface="+mn-ea"/>
              </a:rPr>
              <a:t>이해를 쉽게 하기 위해 세분화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FOLDER</a:t>
            </a:r>
            <a:r>
              <a:rPr lang="ko-KR" altLang="en-US" sz="1000" dirty="0">
                <a:latin typeface="+mn-ea"/>
                <a:ea typeface="+mn-ea"/>
              </a:rPr>
              <a:t>를 구조화 하여 </a:t>
            </a:r>
            <a:r>
              <a:rPr lang="en-US" altLang="ko-KR" sz="1000" dirty="0">
                <a:latin typeface="+mn-ea"/>
                <a:ea typeface="+mn-ea"/>
              </a:rPr>
              <a:t>UNIT MODULE</a:t>
            </a:r>
            <a:r>
              <a:rPr lang="ko-KR" altLang="en-US" sz="1000" dirty="0">
                <a:latin typeface="+mn-ea"/>
                <a:ea typeface="+mn-ea"/>
              </a:rPr>
              <a:t>화 설계에 용이하도록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FOLDER</a:t>
            </a:r>
            <a:r>
              <a:rPr lang="ko-KR" altLang="en-US" sz="1000" dirty="0" smtClean="0">
                <a:latin typeface="+mn-ea"/>
                <a:ea typeface="+mn-ea"/>
              </a:rPr>
              <a:t>를 구분 </a:t>
            </a:r>
            <a:r>
              <a:rPr lang="ko-KR" altLang="en-US" sz="1000" dirty="0">
                <a:latin typeface="+mn-ea"/>
                <a:ea typeface="+mn-ea"/>
              </a:rPr>
              <a:t>하도록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4.6.1.1. M </a:t>
            </a:r>
            <a:r>
              <a:rPr lang="en-US" altLang="ko-KR" sz="1000" dirty="0">
                <a:latin typeface="+mn-ea"/>
                <a:ea typeface="+mn-ea"/>
              </a:rPr>
              <a:t>Folder </a:t>
            </a:r>
            <a:r>
              <a:rPr lang="ko-KR" altLang="en-US" sz="1000" dirty="0">
                <a:latin typeface="+mn-ea"/>
                <a:ea typeface="+mn-ea"/>
              </a:rPr>
              <a:t>구조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en-US" altLang="ko-KR" sz="1000" dirty="0">
                <a:latin typeface="+mn-ea"/>
                <a:ea typeface="+mn-ea"/>
              </a:rPr>
              <a:t>Main </a:t>
            </a:r>
            <a:r>
              <a:rPr lang="ko-KR" altLang="en-US" sz="1000" dirty="0">
                <a:latin typeface="+mn-ea"/>
                <a:ea typeface="+mn-ea"/>
              </a:rPr>
              <a:t>구조와 관련된 프로그램들을 정의하여 구분한다</a:t>
            </a:r>
            <a:r>
              <a:rPr lang="en-US" altLang="ko-KR" sz="1000" dirty="0">
                <a:latin typeface="+mn-ea"/>
                <a:ea typeface="+mn-ea"/>
              </a:rPr>
              <a:t>.    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Main </a:t>
            </a:r>
            <a:r>
              <a:rPr lang="ko-KR" altLang="en-US" sz="1000" dirty="0">
                <a:latin typeface="+mn-ea"/>
                <a:ea typeface="+mn-ea"/>
              </a:rPr>
              <a:t>구동 처리 </a:t>
            </a:r>
            <a:r>
              <a:rPr lang="en-US" altLang="ko-KR" sz="1000" dirty="0">
                <a:latin typeface="+mn-ea"/>
                <a:ea typeface="+mn-ea"/>
              </a:rPr>
              <a:t>Sequence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Data </a:t>
            </a:r>
            <a:r>
              <a:rPr lang="en-US" altLang="ko-KR" sz="1000" dirty="0">
                <a:latin typeface="+mn-ea"/>
                <a:ea typeface="+mn-ea"/>
              </a:rPr>
              <a:t>Shift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MES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④통신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ko-KR" altLang="en-US" sz="1000" dirty="0" smtClean="0">
                <a:latin typeface="+mn-ea"/>
                <a:ea typeface="+mn-ea"/>
              </a:rPr>
              <a:t>공용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4.6.1.2. U </a:t>
            </a:r>
            <a:r>
              <a:rPr lang="en-US" altLang="ko-KR" sz="1000" dirty="0">
                <a:latin typeface="+mn-ea"/>
                <a:ea typeface="+mn-ea"/>
              </a:rPr>
              <a:t>Folder </a:t>
            </a:r>
            <a:r>
              <a:rPr lang="ko-KR" altLang="en-US" sz="1000" dirty="0">
                <a:latin typeface="+mn-ea"/>
                <a:ea typeface="+mn-ea"/>
              </a:rPr>
              <a:t>구조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en-US" altLang="ko-KR" sz="1000" dirty="0">
                <a:latin typeface="+mn-ea"/>
                <a:ea typeface="+mn-ea"/>
              </a:rPr>
              <a:t>U Folder Initial</a:t>
            </a:r>
            <a:r>
              <a:rPr lang="ko-KR" altLang="en-US" sz="1000" dirty="0">
                <a:latin typeface="+mn-ea"/>
                <a:ea typeface="+mn-ea"/>
              </a:rPr>
              <a:t>은 설비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동작에 관한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Program</a:t>
            </a:r>
            <a:r>
              <a:rPr lang="ko-KR" altLang="en-US" sz="1000" dirty="0">
                <a:latin typeface="+mn-ea"/>
                <a:ea typeface="+mn-ea"/>
              </a:rPr>
              <a:t>을 설계하며</a:t>
            </a:r>
            <a:r>
              <a:rPr lang="en-US" altLang="ko-KR" sz="1000" dirty="0">
                <a:latin typeface="+mn-ea"/>
                <a:ea typeface="+mn-ea"/>
              </a:rPr>
              <a:t>, Unit </a:t>
            </a:r>
            <a:r>
              <a:rPr lang="ko-KR" altLang="en-US" sz="1000" dirty="0">
                <a:latin typeface="+mn-ea"/>
                <a:ea typeface="+mn-ea"/>
              </a:rPr>
              <a:t>수에 따라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순번을 매기어 </a:t>
            </a:r>
            <a:r>
              <a:rPr lang="ko-KR" altLang="en-US" sz="1000" dirty="0">
                <a:latin typeface="+mn-ea"/>
                <a:ea typeface="+mn-ea"/>
              </a:rPr>
              <a:t>폴더 관리를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U110</a:t>
            </a:r>
            <a:r>
              <a:rPr lang="en-US" altLang="ko-KR" sz="1000" dirty="0">
                <a:latin typeface="+mn-ea"/>
                <a:ea typeface="+mn-ea"/>
              </a:rPr>
              <a:t>__Unit #1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U120</a:t>
            </a:r>
            <a:r>
              <a:rPr lang="en-US" altLang="ko-KR" sz="1000" dirty="0">
                <a:latin typeface="+mn-ea"/>
                <a:ea typeface="+mn-ea"/>
              </a:rPr>
              <a:t>__Unit #2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U130</a:t>
            </a:r>
            <a:r>
              <a:rPr lang="en-US" altLang="ko-KR" sz="1000" dirty="0">
                <a:latin typeface="+mn-ea"/>
                <a:ea typeface="+mn-ea"/>
              </a:rPr>
              <a:t>__Unit #3</a:t>
            </a: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1687" y="1484784"/>
            <a:ext cx="4536504" cy="320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78" y="4725144"/>
            <a:ext cx="4608513" cy="20663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558" y="4299889"/>
            <a:ext cx="1619553" cy="239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7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4.6.2. IP</a:t>
            </a:r>
            <a:r>
              <a:rPr lang="ko-KR" altLang="en-US" sz="1000" dirty="0" smtClean="0">
                <a:latin typeface="+mn-ea"/>
                <a:ea typeface="+mn-ea"/>
              </a:rPr>
              <a:t>의 설정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smtClean="0">
                <a:latin typeface="+mn-ea"/>
                <a:ea typeface="+mn-ea"/>
              </a:rPr>
              <a:t>TOCUH, PLC, </a:t>
            </a:r>
            <a:r>
              <a:rPr lang="ko-KR" altLang="en-US" sz="1000" dirty="0" err="1" smtClean="0">
                <a:latin typeface="+mn-ea"/>
                <a:ea typeface="+mn-ea"/>
              </a:rPr>
              <a:t>외부기기</a:t>
            </a:r>
            <a:r>
              <a:rPr lang="ko-KR" altLang="en-US" sz="1000" dirty="0" smtClean="0">
                <a:latin typeface="+mn-ea"/>
                <a:ea typeface="+mn-ea"/>
              </a:rPr>
              <a:t> 등에 쓰이는 </a:t>
            </a:r>
            <a:r>
              <a:rPr lang="en-US" altLang="ko-KR" sz="1000" dirty="0" smtClean="0">
                <a:latin typeface="+mn-ea"/>
                <a:ea typeface="+mn-ea"/>
              </a:rPr>
              <a:t>IP</a:t>
            </a:r>
            <a:r>
              <a:rPr lang="ko-KR" altLang="en-US" sz="1000" dirty="0" smtClean="0">
                <a:latin typeface="+mn-ea"/>
                <a:ea typeface="+mn-ea"/>
              </a:rPr>
              <a:t>를 정의하여 사용자가 접속이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용이하도록 정의한다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②</a:t>
            </a:r>
            <a:r>
              <a:rPr lang="en-US" altLang="ko-KR" sz="1000" dirty="0" smtClean="0">
                <a:latin typeface="+mn-ea"/>
                <a:ea typeface="+mn-ea"/>
              </a:rPr>
              <a:t>LAN NAME </a:t>
            </a:r>
            <a:r>
              <a:rPr lang="ko-KR" altLang="en-US" sz="1000" dirty="0" err="1" smtClean="0">
                <a:latin typeface="+mn-ea"/>
                <a:ea typeface="+mn-ea"/>
              </a:rPr>
              <a:t>표기시</a:t>
            </a:r>
            <a:r>
              <a:rPr lang="ko-KR" altLang="en-US" sz="1000" dirty="0" smtClean="0">
                <a:latin typeface="+mn-ea"/>
                <a:ea typeface="+mn-ea"/>
              </a:rPr>
              <a:t> 반드시 </a:t>
            </a:r>
            <a:r>
              <a:rPr lang="en-US" altLang="ko-KR" sz="1000" dirty="0" smtClean="0">
                <a:latin typeface="+mn-ea"/>
                <a:ea typeface="+mn-ea"/>
              </a:rPr>
              <a:t>FORM </a:t>
            </a:r>
            <a:r>
              <a:rPr lang="ko-KR" altLang="en-US" sz="1000" dirty="0" smtClean="0">
                <a:latin typeface="+mn-ea"/>
                <a:ea typeface="+mn-ea"/>
              </a:rPr>
              <a:t>표기 와 </a:t>
            </a:r>
            <a:r>
              <a:rPr lang="ko-KR" altLang="en-US" sz="1000" dirty="0" err="1" smtClean="0">
                <a:latin typeface="+mn-ea"/>
                <a:ea typeface="+mn-ea"/>
              </a:rPr>
              <a:t>연결기기를</a:t>
            </a:r>
            <a:r>
              <a:rPr lang="ko-KR" altLang="en-US" sz="1000" dirty="0" smtClean="0">
                <a:latin typeface="+mn-ea"/>
                <a:ea typeface="+mn-ea"/>
              </a:rPr>
              <a:t> 표기 하도록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③</a:t>
            </a:r>
            <a:r>
              <a:rPr lang="en-US" altLang="ko-KR" sz="1000" dirty="0" smtClean="0">
                <a:latin typeface="+mn-ea"/>
                <a:ea typeface="+mn-ea"/>
              </a:rPr>
              <a:t>MES</a:t>
            </a:r>
            <a:r>
              <a:rPr lang="ko-KR" altLang="en-US" sz="1000" dirty="0">
                <a:latin typeface="+mn-ea"/>
                <a:ea typeface="+mn-ea"/>
              </a:rPr>
              <a:t>는 별도 </a:t>
            </a:r>
            <a:r>
              <a:rPr lang="en-US" altLang="ko-KR" sz="1000" dirty="0">
                <a:latin typeface="+mn-ea"/>
                <a:ea typeface="+mn-ea"/>
              </a:rPr>
              <a:t>MES </a:t>
            </a:r>
            <a:r>
              <a:rPr lang="ko-KR" altLang="en-US" sz="1000" dirty="0" err="1">
                <a:latin typeface="+mn-ea"/>
                <a:ea typeface="+mn-ea"/>
              </a:rPr>
              <a:t>사양서를</a:t>
            </a:r>
            <a:r>
              <a:rPr lang="ko-KR" altLang="en-US" sz="1000" dirty="0">
                <a:latin typeface="+mn-ea"/>
                <a:ea typeface="+mn-ea"/>
              </a:rPr>
              <a:t> 따르도록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■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en-US" altLang="ko-KR" sz="1000" dirty="0">
                <a:latin typeface="+mn-ea"/>
                <a:ea typeface="+mn-ea"/>
              </a:rPr>
              <a:t>IP Setting </a:t>
            </a:r>
            <a:r>
              <a:rPr lang="ko-KR" altLang="en-US" sz="1000" dirty="0">
                <a:latin typeface="+mn-ea"/>
                <a:ea typeface="+mn-ea"/>
              </a:rPr>
              <a:t>예시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746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4.6.3</a:t>
            </a:r>
            <a:r>
              <a:rPr lang="en-US" altLang="ko-KR" sz="1000" dirty="0">
                <a:latin typeface="+mn-ea"/>
                <a:ea typeface="+mn-ea"/>
              </a:rPr>
              <a:t>. UNIT </a:t>
            </a:r>
            <a:r>
              <a:rPr lang="ko-KR" altLang="en-US" sz="1000" dirty="0">
                <a:latin typeface="+mn-ea"/>
                <a:ea typeface="+mn-ea"/>
              </a:rPr>
              <a:t>설계의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①</a:t>
            </a:r>
            <a:r>
              <a:rPr lang="en-US" altLang="ko-KR" sz="1000" dirty="0" smtClean="0">
                <a:latin typeface="+mn-ea"/>
                <a:ea typeface="+mn-ea"/>
              </a:rPr>
              <a:t>UNIT </a:t>
            </a:r>
            <a:r>
              <a:rPr lang="ko-KR" altLang="en-US" sz="1000" dirty="0" err="1">
                <a:latin typeface="+mn-ea"/>
                <a:ea typeface="+mn-ea"/>
              </a:rPr>
              <a:t>설계시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U FOLDER</a:t>
            </a:r>
            <a:r>
              <a:rPr lang="ko-KR" altLang="en-US" sz="1000" dirty="0">
                <a:latin typeface="+mn-ea"/>
                <a:ea typeface="+mn-ea"/>
              </a:rPr>
              <a:t>를 생성하여 구성하며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내부 구조는 아래 </a:t>
            </a:r>
            <a:r>
              <a:rPr lang="en-US" altLang="ko-KR" sz="1000" dirty="0">
                <a:latin typeface="+mn-ea"/>
                <a:ea typeface="+mn-ea"/>
              </a:rPr>
              <a:t>FLOW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따르도록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동작 설계는 기본적으로 </a:t>
            </a:r>
            <a:r>
              <a:rPr lang="en-US" altLang="ko-KR" sz="1000" dirty="0">
                <a:latin typeface="+mn-ea"/>
                <a:ea typeface="+mn-ea"/>
              </a:rPr>
              <a:t>STEP </a:t>
            </a:r>
            <a:r>
              <a:rPr lang="ko-KR" altLang="en-US" sz="1000" dirty="0">
                <a:latin typeface="+mn-ea"/>
                <a:ea typeface="+mn-ea"/>
              </a:rPr>
              <a:t>방식으로 구현 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en-US" altLang="ko-KR" sz="1000" dirty="0">
                <a:latin typeface="+mn-ea"/>
                <a:ea typeface="+mn-ea"/>
              </a:rPr>
              <a:t>:</a:t>
            </a:r>
            <a:r>
              <a:rPr lang="ko-KR" altLang="en-US" sz="1000" dirty="0" err="1">
                <a:latin typeface="+mn-ea"/>
                <a:ea typeface="+mn-ea"/>
              </a:rPr>
              <a:t>적재부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리프트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스토퍼</a:t>
            </a:r>
            <a:r>
              <a:rPr lang="ko-KR" altLang="en-US" sz="1000" dirty="0">
                <a:latin typeface="+mn-ea"/>
                <a:ea typeface="+mn-ea"/>
              </a:rPr>
              <a:t> 등 제외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③</a:t>
            </a:r>
            <a:r>
              <a:rPr lang="en-US" altLang="ko-KR" sz="1000" dirty="0" smtClean="0">
                <a:latin typeface="+mn-ea"/>
                <a:ea typeface="+mn-ea"/>
              </a:rPr>
              <a:t>FOLDER</a:t>
            </a:r>
            <a:r>
              <a:rPr lang="ko-KR" altLang="en-US" sz="1000" dirty="0">
                <a:latin typeface="+mn-ea"/>
                <a:ea typeface="+mn-ea"/>
              </a:rPr>
              <a:t>내에서도 사용자가 이해하기 쉽도록 주석</a:t>
            </a:r>
            <a:r>
              <a:rPr lang="en-US" altLang="ko-KR" sz="1000" dirty="0">
                <a:latin typeface="+mn-ea"/>
                <a:ea typeface="+mn-ea"/>
              </a:rPr>
              <a:t>(Statement)</a:t>
            </a:r>
            <a:r>
              <a:rPr lang="ko-KR" altLang="en-US" sz="1000" dirty="0">
                <a:latin typeface="+mn-ea"/>
                <a:ea typeface="+mn-ea"/>
              </a:rPr>
              <a:t>을 달도록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한다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④</a:t>
            </a:r>
            <a:r>
              <a:rPr lang="en-US" altLang="ko-KR" sz="1000" dirty="0" smtClean="0">
                <a:latin typeface="+mn-ea"/>
                <a:ea typeface="+mn-ea"/>
              </a:rPr>
              <a:t>UNIT </a:t>
            </a:r>
            <a:r>
              <a:rPr lang="en-US" altLang="ko-KR" sz="1000" dirty="0">
                <a:latin typeface="+mn-ea"/>
                <a:ea typeface="+mn-ea"/>
              </a:rPr>
              <a:t>START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PART START </a:t>
            </a:r>
            <a:r>
              <a:rPr lang="ko-KR" altLang="en-US" sz="1000" dirty="0">
                <a:latin typeface="+mn-ea"/>
                <a:ea typeface="+mn-ea"/>
              </a:rPr>
              <a:t>및 전체 </a:t>
            </a:r>
            <a:r>
              <a:rPr lang="en-US" altLang="ko-KR" sz="1000" dirty="0">
                <a:latin typeface="+mn-ea"/>
                <a:ea typeface="+mn-ea"/>
              </a:rPr>
              <a:t>START</a:t>
            </a:r>
            <a:r>
              <a:rPr lang="ko-KR" altLang="en-US" sz="1000" dirty="0">
                <a:latin typeface="+mn-ea"/>
                <a:ea typeface="+mn-ea"/>
              </a:rPr>
              <a:t>시 구현 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⑤기본적으로 </a:t>
            </a:r>
            <a:r>
              <a:rPr lang="en-US" altLang="ko-KR" sz="1000" dirty="0">
                <a:latin typeface="+mn-ea"/>
                <a:ea typeface="+mn-ea"/>
              </a:rPr>
              <a:t>STOP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 smtClean="0">
                <a:latin typeface="+mn-ea"/>
                <a:ea typeface="+mn-ea"/>
              </a:rPr>
              <a:t>1＇CYCLE </a:t>
            </a:r>
            <a:r>
              <a:rPr lang="en-US" altLang="ko-KR" sz="1000" dirty="0">
                <a:latin typeface="+mn-ea"/>
                <a:ea typeface="+mn-ea"/>
              </a:rPr>
              <a:t>STOP </a:t>
            </a:r>
            <a:r>
              <a:rPr lang="ko-KR" altLang="en-US" sz="1000" dirty="0">
                <a:latin typeface="+mn-ea"/>
                <a:ea typeface="+mn-ea"/>
              </a:rPr>
              <a:t>으로 구현한다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Home </a:t>
            </a:r>
            <a:r>
              <a:rPr lang="ko-KR" altLang="en-US" sz="1000" dirty="0">
                <a:latin typeface="+mn-ea"/>
                <a:ea typeface="+mn-ea"/>
              </a:rPr>
              <a:t>구동 시 제품이 있을 경우 떨어지지 않도록 구현하며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재기동시</a:t>
            </a:r>
            <a:r>
              <a:rPr lang="ko-KR" altLang="en-US" sz="1000" dirty="0">
                <a:latin typeface="+mn-ea"/>
                <a:ea typeface="+mn-ea"/>
              </a:rPr>
              <a:t>  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Jump </a:t>
            </a:r>
            <a:r>
              <a:rPr lang="ko-KR" altLang="en-US" sz="1000" dirty="0">
                <a:latin typeface="+mn-ea"/>
                <a:ea typeface="+mn-ea"/>
              </a:rPr>
              <a:t>조건을 삽입하여 </a:t>
            </a:r>
            <a:r>
              <a:rPr lang="en-US" altLang="ko-KR" sz="1000" dirty="0">
                <a:latin typeface="+mn-ea"/>
                <a:ea typeface="+mn-ea"/>
              </a:rPr>
              <a:t>Start</a:t>
            </a:r>
            <a:r>
              <a:rPr lang="ko-KR" altLang="en-US" sz="1000" dirty="0">
                <a:latin typeface="+mn-ea"/>
                <a:ea typeface="+mn-ea"/>
              </a:rPr>
              <a:t>하도록 구현한다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Touch 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Sensor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en-US" altLang="ko-KR" sz="1000" dirty="0">
                <a:latin typeface="+mn-ea"/>
                <a:ea typeface="+mn-ea"/>
              </a:rPr>
              <a:t>Direct </a:t>
            </a:r>
            <a:r>
              <a:rPr lang="ko-KR" altLang="en-US" sz="1000" dirty="0">
                <a:latin typeface="+mn-ea"/>
                <a:ea typeface="+mn-ea"/>
              </a:rPr>
              <a:t>연결하여 </a:t>
            </a:r>
            <a:r>
              <a:rPr lang="en-US" altLang="ko-KR" sz="1000" dirty="0">
                <a:latin typeface="+mn-ea"/>
                <a:ea typeface="+mn-ea"/>
              </a:rPr>
              <a:t>Sensor </a:t>
            </a:r>
            <a:r>
              <a:rPr lang="ko-KR" altLang="en-US" sz="1000" dirty="0">
                <a:latin typeface="+mn-ea"/>
                <a:ea typeface="+mn-ea"/>
              </a:rPr>
              <a:t>상태를 알 수 있도록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⑧수동 </a:t>
            </a:r>
            <a:r>
              <a:rPr lang="ko-KR" altLang="en-US" sz="1000" dirty="0">
                <a:latin typeface="+mn-ea"/>
                <a:ea typeface="+mn-ea"/>
              </a:rPr>
              <a:t>조작 시 </a:t>
            </a:r>
            <a:r>
              <a:rPr lang="en-US" altLang="ko-KR" sz="1000" dirty="0">
                <a:latin typeface="+mn-ea"/>
                <a:ea typeface="+mn-ea"/>
              </a:rPr>
              <a:t>MC</a:t>
            </a:r>
            <a:r>
              <a:rPr lang="ko-KR" altLang="en-US" sz="1000" dirty="0">
                <a:latin typeface="+mn-ea"/>
                <a:ea typeface="+mn-ea"/>
              </a:rPr>
              <a:t>구현 하며</a:t>
            </a:r>
            <a:r>
              <a:rPr lang="en-US" altLang="ko-KR" sz="1000" dirty="0">
                <a:latin typeface="+mn-ea"/>
                <a:ea typeface="+mn-ea"/>
              </a:rPr>
              <a:t>, Manual Mode</a:t>
            </a:r>
            <a:r>
              <a:rPr lang="ko-KR" altLang="en-US" sz="1000" dirty="0">
                <a:latin typeface="+mn-ea"/>
                <a:ea typeface="+mn-ea"/>
              </a:rPr>
              <a:t>에서만 </a:t>
            </a:r>
            <a:r>
              <a:rPr lang="ko-KR" altLang="en-US" sz="1000" dirty="0" err="1">
                <a:latin typeface="+mn-ea"/>
                <a:ea typeface="+mn-ea"/>
              </a:rPr>
              <a:t>동작가능</a:t>
            </a:r>
            <a:r>
              <a:rPr lang="ko-KR" altLang="en-US" sz="1000" dirty="0">
                <a:latin typeface="+mn-ea"/>
                <a:ea typeface="+mn-ea"/>
              </a:rPr>
              <a:t> 하도록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⑨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>
                <a:latin typeface="+mn-ea"/>
                <a:ea typeface="+mn-ea"/>
              </a:rPr>
              <a:t>동작 </a:t>
            </a:r>
            <a:r>
              <a:rPr lang="en-US" altLang="ko-KR" sz="1000" dirty="0">
                <a:latin typeface="+mn-ea"/>
                <a:ea typeface="+mn-ea"/>
              </a:rPr>
              <a:t>Unit Error</a:t>
            </a:r>
            <a:r>
              <a:rPr lang="ko-KR" altLang="en-US" sz="1000" dirty="0">
                <a:latin typeface="+mn-ea"/>
                <a:ea typeface="+mn-ea"/>
              </a:rPr>
              <a:t>만 작성하며</a:t>
            </a:r>
            <a:r>
              <a:rPr lang="en-US" altLang="ko-KR" sz="1000" dirty="0">
                <a:latin typeface="+mn-ea"/>
                <a:ea typeface="+mn-ea"/>
              </a:rPr>
              <a:t>, E Folder</a:t>
            </a:r>
            <a:r>
              <a:rPr lang="ko-KR" altLang="en-US" sz="1000" dirty="0">
                <a:latin typeface="+mn-ea"/>
                <a:ea typeface="+mn-ea"/>
              </a:rPr>
              <a:t>에서 통합관리 할 수 있도록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최종 </a:t>
            </a:r>
            <a:r>
              <a:rPr lang="ko-KR" altLang="en-US" sz="1000" dirty="0">
                <a:latin typeface="+mn-ea"/>
                <a:ea typeface="+mn-ea"/>
              </a:rPr>
              <a:t>접점을 작성한다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⑩</a:t>
            </a:r>
            <a:r>
              <a:rPr lang="en-US" altLang="ko-KR" sz="1000" dirty="0" smtClean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프로그램은 반드시 </a:t>
            </a:r>
            <a:r>
              <a:rPr lang="en-US" altLang="ko-KR" sz="1000" dirty="0">
                <a:latin typeface="+mn-ea"/>
                <a:ea typeface="+mn-ea"/>
              </a:rPr>
              <a:t>Step </a:t>
            </a:r>
            <a:r>
              <a:rPr lang="ko-KR" altLang="en-US" sz="1000" dirty="0">
                <a:latin typeface="+mn-ea"/>
                <a:ea typeface="+mn-ea"/>
              </a:rPr>
              <a:t>형식으로 작성한다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0" y="1556793"/>
            <a:ext cx="4374304" cy="223224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10" y="4061647"/>
            <a:ext cx="4104456" cy="264803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270" y="3356992"/>
            <a:ext cx="3816424" cy="338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0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4.6.3.1</a:t>
            </a:r>
            <a:r>
              <a:rPr lang="en-US" altLang="ko-KR" sz="1000" dirty="0">
                <a:latin typeface="+mn-ea"/>
                <a:ea typeface="+mn-ea"/>
              </a:rPr>
              <a:t>. OP </a:t>
            </a:r>
            <a:r>
              <a:rPr lang="ko-KR" altLang="en-US" sz="1000" dirty="0">
                <a:latin typeface="+mn-ea"/>
                <a:ea typeface="+mn-ea"/>
              </a:rPr>
              <a:t>상세 </a:t>
            </a:r>
            <a:r>
              <a:rPr lang="en-US" altLang="ko-KR" sz="1000" dirty="0">
                <a:latin typeface="+mn-ea"/>
                <a:ea typeface="+mn-ea"/>
              </a:rPr>
              <a:t>Address Define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OP</a:t>
            </a:r>
            <a:r>
              <a:rPr lang="ko-KR" altLang="en-US" sz="1000" dirty="0">
                <a:latin typeface="+mn-ea"/>
                <a:ea typeface="+mn-ea"/>
              </a:rPr>
              <a:t>별 내부 기동 </a:t>
            </a:r>
            <a:r>
              <a:rPr lang="en-US" altLang="ko-KR" sz="1000" dirty="0">
                <a:latin typeface="+mn-ea"/>
                <a:ea typeface="+mn-ea"/>
              </a:rPr>
              <a:t>Address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M</a:t>
            </a:r>
            <a:r>
              <a:rPr lang="ko-KR" altLang="en-US" sz="1000" dirty="0">
                <a:latin typeface="+mn-ea"/>
                <a:ea typeface="+mn-ea"/>
              </a:rPr>
              <a:t>으로 하며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 err="1">
                <a:latin typeface="+mn-ea"/>
                <a:ea typeface="+mn-ea"/>
              </a:rPr>
              <a:t>구조순서에</a:t>
            </a:r>
            <a:r>
              <a:rPr lang="ko-KR" altLang="en-US" sz="1000" dirty="0">
                <a:latin typeface="+mn-ea"/>
                <a:ea typeface="+mn-ea"/>
              </a:rPr>
              <a:t> 맞게 설계하되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>
                <a:latin typeface="+mn-ea"/>
                <a:ea typeface="+mn-ea"/>
              </a:rPr>
              <a:t>아래 지정된 </a:t>
            </a:r>
            <a:r>
              <a:rPr lang="en-US" altLang="ko-KR" sz="1000" dirty="0">
                <a:latin typeface="+mn-ea"/>
                <a:ea typeface="+mn-ea"/>
              </a:rPr>
              <a:t>M Address</a:t>
            </a:r>
            <a:r>
              <a:rPr lang="ko-KR" altLang="en-US" sz="1000" dirty="0">
                <a:latin typeface="+mn-ea"/>
                <a:ea typeface="+mn-ea"/>
              </a:rPr>
              <a:t>를 사용하여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②프로그램은 </a:t>
            </a:r>
            <a:r>
              <a:rPr lang="ko-KR" altLang="en-US" sz="1000" dirty="0">
                <a:latin typeface="+mn-ea"/>
                <a:ea typeface="+mn-ea"/>
              </a:rPr>
              <a:t>각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을 전체 통솔하는 </a:t>
            </a:r>
            <a:r>
              <a:rPr lang="en-US" altLang="ko-KR" sz="1000" dirty="0">
                <a:latin typeface="+mn-ea"/>
                <a:ea typeface="+mn-ea"/>
              </a:rPr>
              <a:t>Main </a:t>
            </a:r>
            <a:r>
              <a:rPr lang="ko-KR" altLang="en-US" sz="1000" dirty="0">
                <a:latin typeface="+mn-ea"/>
                <a:ea typeface="+mn-ea"/>
              </a:rPr>
              <a:t>영역인 </a:t>
            </a:r>
            <a:r>
              <a:rPr lang="en-US" altLang="ko-KR" sz="1000" dirty="0">
                <a:latin typeface="+mn-ea"/>
                <a:ea typeface="+mn-ea"/>
              </a:rPr>
              <a:t>BCP Status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ko-KR" altLang="en-US" sz="1000" dirty="0" smtClean="0">
                <a:latin typeface="+mn-ea"/>
                <a:ea typeface="+mn-ea"/>
              </a:rPr>
              <a:t>가진다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③물류 </a:t>
            </a:r>
            <a:r>
              <a:rPr lang="ko-KR" altLang="en-US" sz="1000" dirty="0">
                <a:latin typeface="+mn-ea"/>
                <a:ea typeface="+mn-ea"/>
              </a:rPr>
              <a:t>설비와 같은 </a:t>
            </a:r>
            <a:r>
              <a:rPr lang="en-US" altLang="ko-KR" sz="1000" dirty="0">
                <a:latin typeface="+mn-ea"/>
                <a:ea typeface="+mn-ea"/>
              </a:rPr>
              <a:t>OP</a:t>
            </a:r>
            <a:r>
              <a:rPr lang="ko-KR" altLang="en-US" sz="1000" dirty="0">
                <a:latin typeface="+mn-ea"/>
                <a:ea typeface="+mn-ea"/>
              </a:rPr>
              <a:t>영역이 분리가 필요한 설비는 </a:t>
            </a:r>
            <a:r>
              <a:rPr lang="en-US" altLang="ko-KR" sz="1000" dirty="0">
                <a:latin typeface="+mn-ea"/>
                <a:ea typeface="+mn-ea"/>
              </a:rPr>
              <a:t>BCP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 smtClean="0">
                <a:latin typeface="+mn-ea"/>
                <a:ea typeface="+mn-ea"/>
              </a:rPr>
              <a:t>사이의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BOP</a:t>
            </a:r>
            <a:r>
              <a:rPr lang="ko-KR" altLang="en-US" sz="1000" dirty="0">
                <a:latin typeface="+mn-ea"/>
                <a:ea typeface="+mn-ea"/>
              </a:rPr>
              <a:t>구간을 두어 각 </a:t>
            </a:r>
            <a:r>
              <a:rPr lang="en-US" altLang="ko-KR" sz="1000" dirty="0">
                <a:latin typeface="+mn-ea"/>
                <a:ea typeface="+mn-ea"/>
              </a:rPr>
              <a:t>OP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r>
              <a:rPr lang="en-US" altLang="ko-KR" sz="1000" dirty="0">
                <a:latin typeface="+mn-ea"/>
                <a:ea typeface="+mn-ea"/>
              </a:rPr>
              <a:t>S/W </a:t>
            </a:r>
            <a:r>
              <a:rPr lang="ko-KR" altLang="en-US" sz="1000" dirty="0">
                <a:latin typeface="+mn-ea"/>
                <a:ea typeface="+mn-ea"/>
              </a:rPr>
              <a:t>구조를 분리할 수 있도록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7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4.6.3.2</a:t>
            </a:r>
            <a:r>
              <a:rPr lang="en-US" altLang="ko-KR" sz="1000" dirty="0">
                <a:latin typeface="+mn-ea"/>
                <a:ea typeface="+mn-ea"/>
              </a:rPr>
              <a:t>. Unit </a:t>
            </a:r>
            <a:r>
              <a:rPr lang="ko-KR" altLang="en-US" sz="1000" dirty="0">
                <a:latin typeface="+mn-ea"/>
                <a:ea typeface="+mn-ea"/>
              </a:rPr>
              <a:t>상세 </a:t>
            </a:r>
            <a:r>
              <a:rPr lang="en-US" altLang="ko-KR" sz="1000" dirty="0">
                <a:latin typeface="+mn-ea"/>
                <a:ea typeface="+mn-ea"/>
              </a:rPr>
              <a:t>Address Define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 내부 기동 </a:t>
            </a:r>
            <a:r>
              <a:rPr lang="en-US" altLang="ko-KR" sz="1000" dirty="0">
                <a:latin typeface="+mn-ea"/>
                <a:ea typeface="+mn-ea"/>
              </a:rPr>
              <a:t>Address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M</a:t>
            </a:r>
            <a:r>
              <a:rPr lang="ko-KR" altLang="en-US" sz="1000" dirty="0">
                <a:latin typeface="+mn-ea"/>
                <a:ea typeface="+mn-ea"/>
              </a:rPr>
              <a:t>으로 하며 </a:t>
            </a:r>
            <a:r>
              <a:rPr lang="en-US" altLang="ko-KR" sz="1000" dirty="0">
                <a:latin typeface="+mn-ea"/>
                <a:ea typeface="+mn-ea"/>
              </a:rPr>
              <a:t>Unit </a:t>
            </a:r>
            <a:r>
              <a:rPr lang="ko-KR" altLang="en-US" sz="1000" dirty="0" err="1">
                <a:latin typeface="+mn-ea"/>
                <a:ea typeface="+mn-ea"/>
              </a:rPr>
              <a:t>구조순서에</a:t>
            </a:r>
            <a:r>
              <a:rPr lang="ko-KR" altLang="en-US" sz="1000" dirty="0">
                <a:latin typeface="+mn-ea"/>
                <a:ea typeface="+mn-ea"/>
              </a:rPr>
              <a:t> 맞게 설계하되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   아래 </a:t>
            </a:r>
            <a:r>
              <a:rPr lang="ko-KR" altLang="en-US" sz="1000" dirty="0">
                <a:latin typeface="+mn-ea"/>
                <a:ea typeface="+mn-ea"/>
              </a:rPr>
              <a:t>지정된 </a:t>
            </a:r>
            <a:r>
              <a:rPr lang="en-US" altLang="ko-KR" sz="1000" dirty="0">
                <a:latin typeface="+mn-ea"/>
                <a:ea typeface="+mn-ea"/>
              </a:rPr>
              <a:t>M Address</a:t>
            </a:r>
            <a:r>
              <a:rPr lang="ko-KR" altLang="en-US" sz="1000" dirty="0">
                <a:latin typeface="+mn-ea"/>
                <a:ea typeface="+mn-ea"/>
              </a:rPr>
              <a:t>를 사용하여 설계한다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66" y="1700808"/>
            <a:ext cx="4350732" cy="4391330"/>
          </a:xfrm>
          <a:prstGeom prst="rect">
            <a:avLst/>
          </a:prstGeom>
        </p:spPr>
      </p:pic>
      <p:pic>
        <p:nvPicPr>
          <p:cNvPr id="7" name="그림 6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12247" y="1202634"/>
            <a:ext cx="4392488" cy="373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78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620688"/>
            <a:ext cx="4558078" cy="60486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529" y="692696"/>
            <a:ext cx="4103613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0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952206" y="591388"/>
            <a:ext cx="4877816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4.6.4</a:t>
            </a:r>
            <a:r>
              <a:rPr lang="en-US" altLang="ko-KR" sz="1000" dirty="0">
                <a:latin typeface="+mn-ea"/>
                <a:ea typeface="+mn-ea"/>
              </a:rPr>
              <a:t>. Servo </a:t>
            </a:r>
            <a:r>
              <a:rPr lang="ko-KR" altLang="en-US" sz="1000" dirty="0" smtClean="0">
                <a:latin typeface="+mn-ea"/>
                <a:ea typeface="+mn-ea"/>
              </a:rPr>
              <a:t>설계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①기본적은 </a:t>
            </a:r>
            <a:r>
              <a:rPr lang="en-US" altLang="ko-KR" sz="1000" dirty="0">
                <a:latin typeface="+mn-ea"/>
                <a:ea typeface="+mn-ea"/>
              </a:rPr>
              <a:t>ABS(</a:t>
            </a:r>
            <a:r>
              <a:rPr lang="ko-KR" altLang="en-US" sz="1000" dirty="0">
                <a:latin typeface="+mn-ea"/>
                <a:ea typeface="+mn-ea"/>
              </a:rPr>
              <a:t>절대치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설계로 진행하며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상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하한 </a:t>
            </a:r>
            <a:r>
              <a:rPr lang="en-US" altLang="ko-KR" sz="1000" dirty="0">
                <a:latin typeface="+mn-ea"/>
                <a:ea typeface="+mn-ea"/>
              </a:rPr>
              <a:t>Limit </a:t>
            </a:r>
            <a:r>
              <a:rPr lang="ko-KR" altLang="en-US" sz="1000" dirty="0">
                <a:latin typeface="+mn-ea"/>
                <a:ea typeface="+mn-ea"/>
              </a:rPr>
              <a:t>센서 설치 및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SW </a:t>
            </a:r>
            <a:r>
              <a:rPr lang="en-US" altLang="ko-KR" sz="1000" dirty="0">
                <a:latin typeface="+mn-ea"/>
                <a:ea typeface="+mn-ea"/>
              </a:rPr>
              <a:t>Limit </a:t>
            </a:r>
            <a:r>
              <a:rPr lang="ko-KR" altLang="en-US" sz="1000" dirty="0">
                <a:latin typeface="+mn-ea"/>
                <a:ea typeface="+mn-ea"/>
              </a:rPr>
              <a:t>도 같이 설정한다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②원점 </a:t>
            </a:r>
            <a:r>
              <a:rPr lang="ko-KR" altLang="en-US" sz="1000" dirty="0">
                <a:latin typeface="+mn-ea"/>
                <a:ea typeface="+mn-ea"/>
              </a:rPr>
              <a:t>방식은 근접 </a:t>
            </a:r>
            <a:r>
              <a:rPr lang="ko-KR" altLang="en-US" sz="1000" dirty="0" err="1">
                <a:latin typeface="+mn-ea"/>
                <a:ea typeface="+mn-ea"/>
              </a:rPr>
              <a:t>도그</a:t>
            </a:r>
            <a:r>
              <a:rPr lang="ko-KR" altLang="en-US" sz="1000" dirty="0">
                <a:latin typeface="+mn-ea"/>
                <a:ea typeface="+mn-ea"/>
              </a:rPr>
              <a:t> 원점 방식으로 진행한다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err="1">
                <a:latin typeface="+mn-ea"/>
                <a:ea typeface="+mn-ea"/>
              </a:rPr>
              <a:t>원점복귀</a:t>
            </a:r>
            <a:r>
              <a:rPr lang="ko-KR" altLang="en-US" sz="1000" dirty="0">
                <a:latin typeface="+mn-ea"/>
                <a:ea typeface="+mn-ea"/>
              </a:rPr>
              <a:t> 방식은 기본적 </a:t>
            </a:r>
            <a:r>
              <a:rPr lang="en-US" altLang="ko-KR" sz="1000" dirty="0">
                <a:latin typeface="+mn-ea"/>
                <a:ea typeface="+mn-ea"/>
              </a:rPr>
              <a:t>Counter#2 </a:t>
            </a:r>
            <a:r>
              <a:rPr lang="ko-KR" altLang="en-US" sz="1000" dirty="0">
                <a:latin typeface="+mn-ea"/>
                <a:ea typeface="+mn-ea"/>
              </a:rPr>
              <a:t>방식으로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   ③</a:t>
            </a:r>
            <a:r>
              <a:rPr lang="ko-KR" altLang="en-US" sz="1000" dirty="0" err="1" smtClean="0">
                <a:latin typeface="+mn-ea"/>
                <a:ea typeface="+mn-ea"/>
              </a:rPr>
              <a:t>서보</a:t>
            </a:r>
            <a:r>
              <a:rPr lang="en-US" altLang="ko-KR" sz="1000" dirty="0">
                <a:latin typeface="+mn-ea"/>
                <a:ea typeface="+mn-ea"/>
              </a:rPr>
              <a:t>Parameter</a:t>
            </a:r>
            <a:r>
              <a:rPr lang="ko-KR" altLang="en-US" sz="1000" dirty="0">
                <a:latin typeface="+mn-ea"/>
                <a:ea typeface="+mn-ea"/>
              </a:rPr>
              <a:t>에서 절대위치검출시스템을 설정한다</a:t>
            </a:r>
            <a:r>
              <a:rPr lang="en-US" altLang="ko-KR" sz="1000" dirty="0">
                <a:latin typeface="+mn-ea"/>
                <a:ea typeface="+mn-ea"/>
              </a:rPr>
              <a:t>. (PA01)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④필요에 </a:t>
            </a:r>
            <a:r>
              <a:rPr lang="ko-KR" altLang="en-US" sz="1000" dirty="0">
                <a:latin typeface="+mn-ea"/>
                <a:ea typeface="+mn-ea"/>
              </a:rPr>
              <a:t>의해 </a:t>
            </a:r>
            <a:r>
              <a:rPr lang="en-US" altLang="ko-KR" sz="1000" dirty="0">
                <a:latin typeface="+mn-ea"/>
                <a:ea typeface="+mn-ea"/>
              </a:rPr>
              <a:t>Dataset</a:t>
            </a:r>
            <a:r>
              <a:rPr lang="ko-KR" altLang="en-US" sz="1000" dirty="0">
                <a:latin typeface="+mn-ea"/>
                <a:ea typeface="+mn-ea"/>
              </a:rPr>
              <a:t>방식 적용 시 원점위치에는 별도 </a:t>
            </a:r>
            <a:r>
              <a:rPr lang="ko-KR" altLang="en-US" sz="1000" dirty="0" err="1">
                <a:latin typeface="+mn-ea"/>
                <a:ea typeface="+mn-ea"/>
              </a:rPr>
              <a:t>위치확인용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센서를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추가하고 </a:t>
            </a:r>
            <a:r>
              <a:rPr lang="ko-KR" altLang="en-US" sz="1000" dirty="0">
                <a:latin typeface="+mn-ea"/>
                <a:ea typeface="+mn-ea"/>
              </a:rPr>
              <a:t>설치가 불가 할 경우 </a:t>
            </a:r>
            <a:r>
              <a:rPr lang="ko-KR" altLang="en-US" sz="1000" dirty="0" err="1">
                <a:latin typeface="+mn-ea"/>
                <a:ea typeface="+mn-ea"/>
              </a:rPr>
              <a:t>마킹을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⑤터치스크린상에 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en-US" altLang="ko-KR" sz="1000" dirty="0">
                <a:latin typeface="+mn-ea"/>
                <a:ea typeface="+mn-ea"/>
              </a:rPr>
              <a:t>AMP </a:t>
            </a:r>
            <a:r>
              <a:rPr lang="ko-KR" altLang="en-US" sz="1000" dirty="0" err="1">
                <a:latin typeface="+mn-ea"/>
                <a:ea typeface="+mn-ea"/>
              </a:rPr>
              <a:t>에러코드를</a:t>
            </a:r>
            <a:r>
              <a:rPr lang="ko-KR" altLang="en-US" sz="1000" dirty="0">
                <a:latin typeface="+mn-ea"/>
                <a:ea typeface="+mn-ea"/>
              </a:rPr>
              <a:t>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⑥미쓰비시 </a:t>
            </a:r>
            <a:r>
              <a:rPr lang="en-US" altLang="ko-KR" sz="1000" dirty="0">
                <a:latin typeface="+mn-ea"/>
                <a:ea typeface="+mn-ea"/>
              </a:rPr>
              <a:t>J4 </a:t>
            </a:r>
            <a:r>
              <a:rPr lang="ko-KR" altLang="en-US" sz="1000" dirty="0" err="1">
                <a:latin typeface="+mn-ea"/>
                <a:ea typeface="+mn-ea"/>
              </a:rPr>
              <a:t>다축용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AMP </a:t>
            </a:r>
            <a:r>
              <a:rPr lang="ko-KR" altLang="en-US" sz="1000" dirty="0">
                <a:latin typeface="+mn-ea"/>
                <a:ea typeface="+mn-ea"/>
              </a:rPr>
              <a:t>사용시 공통 조작이 되는 </a:t>
            </a:r>
            <a:r>
              <a:rPr lang="ko-KR" altLang="en-US" sz="1000" dirty="0" err="1">
                <a:latin typeface="+mn-ea"/>
                <a:ea typeface="+mn-ea"/>
              </a:rPr>
              <a:t>개소에만</a:t>
            </a:r>
            <a:r>
              <a:rPr lang="ko-KR" altLang="en-US" sz="1000" dirty="0">
                <a:latin typeface="+mn-ea"/>
                <a:ea typeface="+mn-ea"/>
              </a:rPr>
              <a:t> 사용한다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⑦</a:t>
            </a:r>
            <a:r>
              <a:rPr lang="en-US" altLang="ko-KR" sz="1000" dirty="0" smtClean="0">
                <a:latin typeface="+mn-ea"/>
                <a:ea typeface="+mn-ea"/>
              </a:rPr>
              <a:t>Scale </a:t>
            </a:r>
            <a:r>
              <a:rPr lang="ko-KR" altLang="en-US" sz="1000" dirty="0">
                <a:latin typeface="+mn-ea"/>
                <a:ea typeface="+mn-ea"/>
              </a:rPr>
              <a:t>계산은 소수점 둘째 자리 </a:t>
            </a:r>
            <a:r>
              <a:rPr lang="en-US" altLang="ko-KR" sz="1000" dirty="0">
                <a:latin typeface="+mn-ea"/>
                <a:ea typeface="+mn-ea"/>
              </a:rPr>
              <a:t>mm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ko-KR" altLang="en-US" sz="1000" dirty="0" err="1">
                <a:latin typeface="+mn-ea"/>
                <a:ea typeface="+mn-ea"/>
              </a:rPr>
              <a:t>실측치하고</a:t>
            </a:r>
            <a:r>
              <a:rPr lang="ko-KR" altLang="en-US" sz="1000" dirty="0">
                <a:latin typeface="+mn-ea"/>
                <a:ea typeface="+mn-ea"/>
              </a:rPr>
              <a:t> 같도록 </a:t>
            </a:r>
            <a:r>
              <a:rPr lang="en-US" altLang="ko-KR" sz="1000" dirty="0">
                <a:latin typeface="+mn-ea"/>
                <a:ea typeface="+mn-ea"/>
              </a:rPr>
              <a:t>Lead </a:t>
            </a:r>
            <a:r>
              <a:rPr lang="ko-KR" altLang="en-US" sz="1000" dirty="0">
                <a:latin typeface="+mn-ea"/>
                <a:ea typeface="+mn-ea"/>
              </a:rPr>
              <a:t>계산한다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⑧</a:t>
            </a:r>
            <a:r>
              <a:rPr lang="en-US" altLang="ko-KR" sz="1000" dirty="0" smtClean="0">
                <a:latin typeface="+mn-ea"/>
                <a:ea typeface="+mn-ea"/>
              </a:rPr>
              <a:t>Servo</a:t>
            </a:r>
            <a:r>
              <a:rPr lang="ko-KR" altLang="en-US" sz="1000" dirty="0">
                <a:latin typeface="+mn-ea"/>
                <a:ea typeface="+mn-ea"/>
              </a:rPr>
              <a:t>의 상태를 최대한 상세하게 </a:t>
            </a:r>
            <a:r>
              <a:rPr lang="en-US" altLang="ko-KR" sz="1000" dirty="0">
                <a:latin typeface="+mn-ea"/>
                <a:ea typeface="+mn-ea"/>
              </a:rPr>
              <a:t>Display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⑨모션</a:t>
            </a:r>
            <a:r>
              <a:rPr lang="en-US" altLang="ko-KR" sz="1000" dirty="0">
                <a:latin typeface="+mn-ea"/>
                <a:ea typeface="+mn-ea"/>
              </a:rPr>
              <a:t>CPU</a:t>
            </a:r>
            <a:r>
              <a:rPr lang="ko-KR" altLang="en-US" sz="1000" dirty="0">
                <a:latin typeface="+mn-ea"/>
                <a:ea typeface="+mn-ea"/>
              </a:rPr>
              <a:t>의 경우 반드시 고속 통신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으로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88" y="747092"/>
            <a:ext cx="4568496" cy="570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2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952206" y="591388"/>
            <a:ext cx="4877816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⑩</a:t>
            </a:r>
            <a:r>
              <a:rPr lang="ko-KR" altLang="en-US" sz="1000" dirty="0" err="1" smtClean="0">
                <a:latin typeface="+mn-ea"/>
                <a:ea typeface="+mn-ea"/>
              </a:rPr>
              <a:t>서보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Map</a:t>
            </a:r>
            <a:r>
              <a:rPr lang="ko-KR" altLang="en-US" sz="1000" dirty="0">
                <a:latin typeface="+mn-ea"/>
                <a:ea typeface="+mn-ea"/>
              </a:rPr>
              <a:t>작성을 기본으로 하고 공유한다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5" y="620688"/>
            <a:ext cx="4448045" cy="504056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5662" y="5661248"/>
            <a:ext cx="487781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ko-KR" altLang="en-US" sz="1000" dirty="0" err="1" smtClean="0">
                <a:latin typeface="+mn-ea"/>
                <a:ea typeface="+mn-ea"/>
              </a:rPr>
              <a:t>서보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의 경우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①현재위치값을 </a:t>
            </a:r>
            <a:r>
              <a:rPr lang="ko-KR" altLang="en-US" sz="1000" dirty="0">
                <a:latin typeface="+mn-ea"/>
                <a:ea typeface="+mn-ea"/>
              </a:rPr>
              <a:t>읽어 저장하거나 </a:t>
            </a:r>
            <a:r>
              <a:rPr lang="ko-KR" altLang="en-US" sz="1000" dirty="0" smtClean="0">
                <a:latin typeface="+mn-ea"/>
                <a:ea typeface="+mn-ea"/>
              </a:rPr>
              <a:t>수기로 </a:t>
            </a:r>
            <a:r>
              <a:rPr lang="ko-KR" altLang="en-US" sz="1000" dirty="0">
                <a:latin typeface="+mn-ea"/>
                <a:ea typeface="+mn-ea"/>
              </a:rPr>
              <a:t>입력할 수 </a:t>
            </a:r>
            <a:r>
              <a:rPr lang="ko-KR" altLang="en-US" sz="1000" dirty="0" smtClean="0">
                <a:latin typeface="+mn-ea"/>
                <a:ea typeface="+mn-ea"/>
              </a:rPr>
              <a:t>있어야한다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②</a:t>
            </a:r>
            <a:r>
              <a:rPr lang="ko-KR" altLang="en-US" sz="1000" dirty="0" err="1" smtClean="0">
                <a:latin typeface="+mn-ea"/>
                <a:ea typeface="+mn-ea"/>
              </a:rPr>
              <a:t>기종별로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값을 자유롭게 </a:t>
            </a:r>
            <a:r>
              <a:rPr lang="ko-KR" altLang="en-US" sz="1000" dirty="0" smtClean="0">
                <a:latin typeface="+mn-ea"/>
                <a:ea typeface="+mn-ea"/>
              </a:rPr>
              <a:t>복사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CALL </a:t>
            </a:r>
            <a:r>
              <a:rPr lang="ko-KR" altLang="en-US" sz="1000" dirty="0" smtClean="0">
                <a:latin typeface="+mn-ea"/>
                <a:ea typeface="+mn-ea"/>
              </a:rPr>
              <a:t>가능해야한다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③설정한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값을 전기종에 </a:t>
            </a:r>
            <a:r>
              <a:rPr lang="ko-KR" altLang="en-US" sz="1000" dirty="0" smtClean="0">
                <a:latin typeface="+mn-ea"/>
                <a:ea typeface="+mn-ea"/>
              </a:rPr>
              <a:t>적용할지 </a:t>
            </a:r>
            <a:r>
              <a:rPr lang="ko-KR" altLang="en-US" sz="1000" dirty="0" err="1" smtClean="0">
                <a:latin typeface="+mn-ea"/>
                <a:ea typeface="+mn-ea"/>
              </a:rPr>
              <a:t>선택가능해야한다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④</a:t>
            </a:r>
            <a:r>
              <a:rPr lang="en-US" altLang="ko-KR" sz="1000" dirty="0" smtClean="0">
                <a:latin typeface="+mn-ea"/>
                <a:ea typeface="+mn-ea"/>
              </a:rPr>
              <a:t>Z</a:t>
            </a:r>
            <a:r>
              <a:rPr lang="ko-KR" altLang="en-US" sz="1000" dirty="0">
                <a:latin typeface="+mn-ea"/>
                <a:ea typeface="+mn-ea"/>
              </a:rPr>
              <a:t>값을 사용하여 기종 </a:t>
            </a:r>
            <a:r>
              <a:rPr lang="en-US" altLang="ko-KR" sz="1000" dirty="0">
                <a:latin typeface="+mn-ea"/>
                <a:ea typeface="+mn-ea"/>
              </a:rPr>
              <a:t>Change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smtClean="0">
                <a:latin typeface="+mn-ea"/>
                <a:ea typeface="+mn-ea"/>
              </a:rPr>
              <a:t>해당하는 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값을 </a:t>
            </a:r>
            <a:r>
              <a:rPr lang="en-US" altLang="ko-KR" sz="1000" dirty="0" smtClean="0">
                <a:latin typeface="+mn-ea"/>
                <a:ea typeface="+mn-ea"/>
              </a:rPr>
              <a:t>Call </a:t>
            </a:r>
            <a:r>
              <a:rPr lang="ko-KR" altLang="en-US" sz="1000" dirty="0">
                <a:latin typeface="+mn-ea"/>
                <a:ea typeface="+mn-ea"/>
              </a:rPr>
              <a:t>할 수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있어야한다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8" name="그림 7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40238" y="836712"/>
            <a:ext cx="4464496" cy="113840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그림 8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40239" y="1988840"/>
            <a:ext cx="4464496" cy="24482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" name="그림 9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249933" y="4509120"/>
            <a:ext cx="4454801" cy="216024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29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⑪입력 </a:t>
            </a:r>
            <a:r>
              <a:rPr lang="ko-KR" altLang="en-US" sz="1000" dirty="0">
                <a:latin typeface="+mn-ea"/>
                <a:ea typeface="+mn-ea"/>
              </a:rPr>
              <a:t>및 출력은 각 </a:t>
            </a:r>
            <a:r>
              <a:rPr lang="en-US" altLang="ko-KR" sz="1000" dirty="0">
                <a:latin typeface="+mn-ea"/>
                <a:ea typeface="+mn-ea"/>
              </a:rPr>
              <a:t>H/W</a:t>
            </a:r>
            <a:r>
              <a:rPr lang="ko-KR" altLang="en-US" sz="1000" dirty="0">
                <a:latin typeface="+mn-ea"/>
                <a:ea typeface="+mn-ea"/>
              </a:rPr>
              <a:t>에 부합하는 </a:t>
            </a:r>
            <a:r>
              <a:rPr lang="en-US" altLang="ko-KR" sz="1000" dirty="0">
                <a:latin typeface="+mn-ea"/>
                <a:ea typeface="+mn-ea"/>
              </a:rPr>
              <a:t>I/O</a:t>
            </a:r>
            <a:r>
              <a:rPr lang="ko-KR" altLang="en-US" sz="1000" dirty="0">
                <a:latin typeface="+mn-ea"/>
                <a:ea typeface="+mn-ea"/>
              </a:rPr>
              <a:t>를 기본으로 한다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1259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4.6.5</a:t>
            </a:r>
            <a:r>
              <a:rPr lang="en-US" altLang="ko-KR" sz="1000" dirty="0">
                <a:latin typeface="+mn-ea"/>
                <a:ea typeface="+mn-ea"/>
              </a:rPr>
              <a:t>. Robot 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  <a:r>
              <a:rPr lang="en-US" altLang="ko-KR" sz="1000" dirty="0">
                <a:latin typeface="+mn-ea"/>
                <a:ea typeface="+mn-ea"/>
              </a:rPr>
              <a:t>(Controller 3</a:t>
            </a:r>
            <a:r>
              <a:rPr lang="ko-KR" altLang="en-US" sz="1000" dirty="0">
                <a:latin typeface="+mn-ea"/>
                <a:ea typeface="+mn-ea"/>
              </a:rPr>
              <a:t>축 기준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①기본 </a:t>
            </a:r>
            <a:r>
              <a:rPr lang="ko-KR" altLang="en-US" sz="1000" dirty="0" err="1">
                <a:latin typeface="+mn-ea"/>
                <a:ea typeface="+mn-ea"/>
              </a:rPr>
              <a:t>전원단</a:t>
            </a:r>
            <a:r>
              <a:rPr lang="ko-KR" altLang="en-US" sz="1000" dirty="0">
                <a:latin typeface="+mn-ea"/>
                <a:ea typeface="+mn-ea"/>
              </a:rPr>
              <a:t> 이전에 노이즈 필터를 설치하고 </a:t>
            </a:r>
            <a:r>
              <a:rPr lang="en-US" altLang="ko-KR" sz="1000" dirty="0">
                <a:latin typeface="+mn-ea"/>
                <a:ea typeface="+mn-ea"/>
              </a:rPr>
              <a:t>MC</a:t>
            </a:r>
            <a:r>
              <a:rPr lang="ko-KR" altLang="en-US" sz="1000" dirty="0">
                <a:latin typeface="+mn-ea"/>
                <a:ea typeface="+mn-ea"/>
              </a:rPr>
              <a:t>를 구성하여 전원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ON/OFF</a:t>
            </a:r>
            <a:r>
              <a:rPr lang="ko-KR" altLang="en-US" sz="1000" dirty="0">
                <a:latin typeface="+mn-ea"/>
                <a:ea typeface="+mn-ea"/>
              </a:rPr>
              <a:t>할 </a:t>
            </a:r>
            <a:r>
              <a:rPr lang="ko-KR" altLang="en-US" sz="1000" dirty="0" smtClean="0">
                <a:latin typeface="+mn-ea"/>
                <a:ea typeface="+mn-ea"/>
              </a:rPr>
              <a:t>수 있도록 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Z</a:t>
            </a:r>
            <a:r>
              <a:rPr lang="ko-KR" altLang="en-US" sz="1000" dirty="0">
                <a:latin typeface="+mn-ea"/>
                <a:ea typeface="+mn-ea"/>
              </a:rPr>
              <a:t>축의 경우 </a:t>
            </a:r>
            <a:r>
              <a:rPr lang="en-US" altLang="ko-KR" sz="1000" dirty="0">
                <a:latin typeface="+mn-ea"/>
                <a:ea typeface="+mn-ea"/>
              </a:rPr>
              <a:t>Home</a:t>
            </a:r>
            <a:r>
              <a:rPr lang="ko-KR" altLang="en-US" sz="1000" dirty="0">
                <a:latin typeface="+mn-ea"/>
                <a:ea typeface="+mn-ea"/>
              </a:rPr>
              <a:t>이탈 방지를 위해 </a:t>
            </a:r>
            <a:r>
              <a:rPr lang="ko-KR" altLang="en-US" sz="1000" dirty="0" err="1">
                <a:latin typeface="+mn-ea"/>
                <a:ea typeface="+mn-ea"/>
              </a:rPr>
              <a:t>위치확인용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Dog Sensor</a:t>
            </a:r>
            <a:r>
              <a:rPr lang="ko-KR" altLang="en-US" sz="1000" dirty="0">
                <a:latin typeface="+mn-ea"/>
                <a:ea typeface="+mn-ea"/>
              </a:rPr>
              <a:t>를 추가로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장착한다</a:t>
            </a:r>
            <a:r>
              <a:rPr lang="en-US" altLang="ko-KR" sz="1000" dirty="0" smtClean="0">
                <a:latin typeface="+mn-ea"/>
                <a:ea typeface="+mn-ea"/>
              </a:rPr>
              <a:t>.  Break </a:t>
            </a:r>
            <a:r>
              <a:rPr lang="en-US" altLang="ko-KR" sz="1000" dirty="0">
                <a:latin typeface="+mn-ea"/>
                <a:ea typeface="+mn-ea"/>
              </a:rPr>
              <a:t>Type </a:t>
            </a:r>
            <a:r>
              <a:rPr lang="ko-KR" altLang="en-US" sz="1000" dirty="0">
                <a:latin typeface="+mn-ea"/>
                <a:ea typeface="+mn-ea"/>
              </a:rPr>
              <a:t>설치를 반드시 장착한다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③기본적으로 </a:t>
            </a:r>
            <a:r>
              <a:rPr lang="en-US" altLang="ko-KR" sz="1000" dirty="0">
                <a:latin typeface="+mn-ea"/>
                <a:ea typeface="+mn-ea"/>
              </a:rPr>
              <a:t>CC-Link Type</a:t>
            </a:r>
            <a:r>
              <a:rPr lang="ko-KR" altLang="en-US" sz="1000" dirty="0">
                <a:latin typeface="+mn-ea"/>
                <a:ea typeface="+mn-ea"/>
              </a:rPr>
              <a:t>을 구현하도록 하며</a:t>
            </a:r>
            <a:r>
              <a:rPr lang="en-US" altLang="ko-KR" sz="1000" dirty="0">
                <a:latin typeface="+mn-ea"/>
                <a:ea typeface="+mn-ea"/>
              </a:rPr>
              <a:t>, Robot Controller 3</a:t>
            </a:r>
            <a:r>
              <a:rPr lang="ko-KR" altLang="en-US" sz="1000" dirty="0">
                <a:latin typeface="+mn-ea"/>
                <a:ea typeface="+mn-ea"/>
              </a:rPr>
              <a:t>대 이상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err="1" smtClean="0">
                <a:latin typeface="+mn-ea"/>
                <a:ea typeface="+mn-ea"/>
              </a:rPr>
              <a:t>장착시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별도의 </a:t>
            </a:r>
            <a:r>
              <a:rPr lang="en-US" altLang="ko-KR" sz="1000" dirty="0">
                <a:latin typeface="+mn-ea"/>
                <a:ea typeface="+mn-ea"/>
              </a:rPr>
              <a:t>CC-Link Master</a:t>
            </a:r>
            <a:r>
              <a:rPr lang="ko-KR" altLang="en-US" sz="1000" dirty="0">
                <a:latin typeface="+mn-ea"/>
                <a:ea typeface="+mn-ea"/>
              </a:rPr>
              <a:t>를 가져가도록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4" y="1085234"/>
            <a:ext cx="4536701" cy="50800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012" y="1883205"/>
            <a:ext cx="4513730" cy="471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259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4.6.6</a:t>
            </a:r>
            <a:r>
              <a:rPr lang="en-US" altLang="ko-KR" sz="1000" dirty="0">
                <a:latin typeface="+mn-ea"/>
                <a:ea typeface="+mn-ea"/>
              </a:rPr>
              <a:t>. Inverter 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err="1" smtClean="0">
                <a:latin typeface="+mn-ea"/>
                <a:ea typeface="+mn-ea"/>
              </a:rPr>
              <a:t>Yaskawa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CC-Link Type</a:t>
            </a:r>
            <a:r>
              <a:rPr lang="ko-KR" altLang="en-US" sz="1000" dirty="0">
                <a:latin typeface="+mn-ea"/>
                <a:ea typeface="+mn-ea"/>
              </a:rPr>
              <a:t>을 기본으로 </a:t>
            </a:r>
            <a:r>
              <a:rPr lang="ko-KR" altLang="en-US" sz="1000" dirty="0" smtClean="0">
                <a:latin typeface="+mn-ea"/>
                <a:ea typeface="+mn-ea"/>
              </a:rPr>
              <a:t>사용한다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②</a:t>
            </a:r>
            <a:r>
              <a:rPr lang="en-US" altLang="ko-KR" sz="1000" dirty="0" smtClean="0">
                <a:latin typeface="+mn-ea"/>
                <a:ea typeface="+mn-ea"/>
              </a:rPr>
              <a:t>Touch</a:t>
            </a:r>
            <a:r>
              <a:rPr lang="ko-KR" altLang="en-US" sz="1000" dirty="0">
                <a:latin typeface="+mn-ea"/>
                <a:ea typeface="+mn-ea"/>
              </a:rPr>
              <a:t>상에서 주파수 입력이 가능하게 하며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설정치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세팅값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운전값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전류치가</a:t>
            </a:r>
            <a:r>
              <a:rPr lang="ko-KR" altLang="en-US" sz="1000" dirty="0">
                <a:latin typeface="+mn-ea"/>
                <a:ea typeface="+mn-ea"/>
              </a:rPr>
              <a:t> 상시 </a:t>
            </a:r>
            <a:r>
              <a:rPr lang="en-US" altLang="ko-KR" sz="1000" dirty="0">
                <a:latin typeface="+mn-ea"/>
                <a:ea typeface="+mn-ea"/>
              </a:rPr>
              <a:t>Display</a:t>
            </a:r>
            <a:r>
              <a:rPr lang="ko-KR" altLang="en-US" sz="1000" dirty="0">
                <a:latin typeface="+mn-ea"/>
                <a:ea typeface="+mn-ea"/>
              </a:rPr>
              <a:t>될 수 있도록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③권장 </a:t>
            </a:r>
            <a:r>
              <a:rPr lang="ko-KR" altLang="en-US" sz="1000" dirty="0">
                <a:latin typeface="+mn-ea"/>
                <a:ea typeface="+mn-ea"/>
              </a:rPr>
              <a:t>주파수는 </a:t>
            </a:r>
            <a:r>
              <a:rPr lang="en-US" altLang="ko-KR" sz="1000" dirty="0">
                <a:latin typeface="+mn-ea"/>
                <a:ea typeface="+mn-ea"/>
              </a:rPr>
              <a:t>40~50Hz</a:t>
            </a:r>
            <a:r>
              <a:rPr lang="ko-KR" altLang="en-US" sz="1000" dirty="0">
                <a:latin typeface="+mn-ea"/>
                <a:ea typeface="+mn-ea"/>
              </a:rPr>
              <a:t>이다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④필요할 </a:t>
            </a:r>
            <a:r>
              <a:rPr lang="ko-KR" altLang="en-US" sz="1000" dirty="0">
                <a:latin typeface="+mn-ea"/>
                <a:ea typeface="+mn-ea"/>
              </a:rPr>
              <a:t>경우 </a:t>
            </a:r>
            <a:r>
              <a:rPr lang="ko-KR" altLang="en-US" sz="1000" dirty="0" err="1">
                <a:latin typeface="+mn-ea"/>
                <a:ea typeface="+mn-ea"/>
              </a:rPr>
              <a:t>가감속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시간등</a:t>
            </a:r>
            <a:r>
              <a:rPr lang="ko-KR" altLang="en-US" sz="1000" dirty="0">
                <a:latin typeface="+mn-ea"/>
                <a:ea typeface="+mn-ea"/>
              </a:rPr>
              <a:t> 특정 </a:t>
            </a:r>
            <a:r>
              <a:rPr lang="ko-KR" altLang="en-US" sz="1000" dirty="0" err="1">
                <a:latin typeface="+mn-ea"/>
                <a:ea typeface="+mn-ea"/>
              </a:rPr>
              <a:t>파라메타도</a:t>
            </a:r>
            <a:r>
              <a:rPr lang="ko-KR" altLang="en-US" sz="1000" dirty="0">
                <a:latin typeface="+mn-ea"/>
                <a:ea typeface="+mn-ea"/>
              </a:rPr>
              <a:t> 설정가능하도록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745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4.6.7</a:t>
            </a:r>
            <a:r>
              <a:rPr lang="en-US" altLang="ko-KR" sz="1000" dirty="0">
                <a:latin typeface="+mn-ea"/>
                <a:ea typeface="+mn-ea"/>
              </a:rPr>
              <a:t>. Barcode 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smtClean="0">
                <a:latin typeface="+mn-ea"/>
                <a:ea typeface="+mn-ea"/>
              </a:rPr>
              <a:t>Keyence </a:t>
            </a:r>
            <a:r>
              <a:rPr lang="en-US" altLang="ko-KR" sz="1000" dirty="0">
                <a:latin typeface="+mn-ea"/>
                <a:ea typeface="+mn-ea"/>
              </a:rPr>
              <a:t>SR-1000</a:t>
            </a:r>
            <a:r>
              <a:rPr lang="ko-KR" altLang="en-US" sz="1000" dirty="0">
                <a:latin typeface="+mn-ea"/>
                <a:ea typeface="+mn-ea"/>
              </a:rPr>
              <a:t>을 기본으로 한다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조립기준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②</a:t>
            </a:r>
            <a:r>
              <a:rPr lang="en-US" altLang="ko-KR" sz="1000" dirty="0" smtClean="0">
                <a:latin typeface="+mn-ea"/>
                <a:ea typeface="+mn-ea"/>
              </a:rPr>
              <a:t>BCR </a:t>
            </a:r>
            <a:r>
              <a:rPr lang="en-US" altLang="ko-KR" sz="1000" dirty="0">
                <a:latin typeface="+mn-ea"/>
                <a:ea typeface="+mn-ea"/>
              </a:rPr>
              <a:t>Error</a:t>
            </a:r>
            <a:r>
              <a:rPr lang="ko-KR" altLang="en-US" sz="1000" dirty="0">
                <a:latin typeface="+mn-ea"/>
                <a:ea typeface="+mn-ea"/>
              </a:rPr>
              <a:t>시 자동 점멸 될 수 있도록 세팅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③</a:t>
            </a:r>
            <a:r>
              <a:rPr lang="en-US" altLang="ko-KR" sz="1000" dirty="0" smtClean="0">
                <a:latin typeface="+mn-ea"/>
                <a:ea typeface="+mn-ea"/>
              </a:rPr>
              <a:t>BANK 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16</a:t>
            </a:r>
            <a:r>
              <a:rPr lang="ko-KR" altLang="en-US" sz="1000" dirty="0">
                <a:latin typeface="+mn-ea"/>
                <a:ea typeface="+mn-ea"/>
              </a:rPr>
              <a:t>개 모두 </a:t>
            </a:r>
            <a:r>
              <a:rPr lang="en-US" altLang="ko-KR" sz="1000" dirty="0">
                <a:latin typeface="+mn-ea"/>
                <a:ea typeface="+mn-ea"/>
              </a:rPr>
              <a:t>SETTING </a:t>
            </a:r>
            <a:r>
              <a:rPr lang="ko-KR" altLang="en-US" sz="1000" dirty="0">
                <a:latin typeface="+mn-ea"/>
                <a:ea typeface="+mn-ea"/>
              </a:rPr>
              <a:t>하여 </a:t>
            </a:r>
            <a:r>
              <a:rPr lang="en-US" altLang="ko-KR" sz="1000" dirty="0">
                <a:latin typeface="+mn-ea"/>
                <a:ea typeface="+mn-ea"/>
              </a:rPr>
              <a:t>READING</a:t>
            </a:r>
            <a:r>
              <a:rPr lang="ko-KR" altLang="en-US" sz="1000" dirty="0">
                <a:latin typeface="+mn-ea"/>
                <a:ea typeface="+mn-ea"/>
              </a:rPr>
              <a:t>율을 상승한다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7" y="1772816"/>
            <a:ext cx="4598353" cy="2016223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40238" y="1613123"/>
            <a:ext cx="453650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57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4.6.8.Error </a:t>
            </a:r>
            <a:r>
              <a:rPr lang="ko-KR" altLang="en-US" sz="1000" dirty="0">
                <a:latin typeface="+mn-ea"/>
                <a:ea typeface="+mn-ea"/>
              </a:rPr>
              <a:t>처리 </a:t>
            </a:r>
            <a:r>
              <a:rPr lang="en-US" altLang="ko-KR" sz="1000" dirty="0" smtClean="0">
                <a:latin typeface="+mn-ea"/>
                <a:ea typeface="+mn-ea"/>
              </a:rPr>
              <a:t>Routine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①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 smtClean="0">
                <a:latin typeface="+mn-ea"/>
                <a:ea typeface="+mn-ea"/>
              </a:rPr>
              <a:t>처리 프로그램은 향후 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 smtClean="0">
                <a:latin typeface="+mn-ea"/>
                <a:ea typeface="+mn-ea"/>
              </a:rPr>
              <a:t>추가를 대비하여</a:t>
            </a:r>
            <a:r>
              <a:rPr lang="en-US" altLang="ko-KR" sz="1000" dirty="0" smtClean="0">
                <a:latin typeface="+mn-ea"/>
                <a:ea typeface="+mn-ea"/>
              </a:rPr>
              <a:t>, Spare </a:t>
            </a:r>
            <a:r>
              <a:rPr lang="ko-KR" altLang="en-US" sz="1000" dirty="0" smtClean="0">
                <a:latin typeface="+mn-ea"/>
                <a:ea typeface="+mn-ea"/>
              </a:rPr>
              <a:t>프로그램까지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설계하도록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＇L＇ </a:t>
            </a:r>
            <a:r>
              <a:rPr lang="en-US" altLang="ko-KR" sz="1000" dirty="0">
                <a:latin typeface="+mn-ea"/>
                <a:ea typeface="+mn-ea"/>
              </a:rPr>
              <a:t>Address</a:t>
            </a:r>
            <a:r>
              <a:rPr lang="ko-KR" altLang="en-US" sz="1000" dirty="0">
                <a:latin typeface="+mn-ea"/>
                <a:ea typeface="+mn-ea"/>
              </a:rPr>
              <a:t>를 사용하여 설계한다</a:t>
            </a:r>
            <a:r>
              <a:rPr lang="en-US" altLang="ko-KR" sz="1000" dirty="0">
                <a:latin typeface="+mn-ea"/>
                <a:ea typeface="+mn-ea"/>
              </a:rPr>
              <a:t>.(L10000~L11999</a:t>
            </a:r>
            <a:r>
              <a:rPr lang="ko-KR" altLang="en-US" sz="1000" dirty="0">
                <a:latin typeface="+mn-ea"/>
                <a:ea typeface="+mn-ea"/>
              </a:rPr>
              <a:t>사용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당 </a:t>
            </a:r>
            <a:r>
              <a:rPr lang="en-US" altLang="ko-KR" sz="1000" dirty="0">
                <a:latin typeface="+mn-ea"/>
                <a:ea typeface="+mn-ea"/>
              </a:rPr>
              <a:t>50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상세 → </a:t>
            </a:r>
            <a:r>
              <a:rPr lang="en-US" altLang="ko-KR" sz="1000" dirty="0">
                <a:latin typeface="+mn-ea"/>
                <a:ea typeface="+mn-ea"/>
              </a:rPr>
              <a:t>Part → Total </a:t>
            </a:r>
            <a:r>
              <a:rPr lang="ko-KR" altLang="en-US" sz="1000" dirty="0">
                <a:latin typeface="+mn-ea"/>
                <a:ea typeface="+mn-ea"/>
              </a:rPr>
              <a:t>형식으로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ko-KR" altLang="en-US" sz="1000" dirty="0" err="1" smtClean="0">
                <a:latin typeface="+mn-ea"/>
                <a:ea typeface="+mn-ea"/>
              </a:rPr>
              <a:t>중알람과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r>
              <a:rPr lang="ko-KR" altLang="en-US" sz="1000" dirty="0">
                <a:latin typeface="+mn-ea"/>
                <a:ea typeface="+mn-ea"/>
              </a:rPr>
              <a:t> 영역을 구분한다</a:t>
            </a:r>
            <a:r>
              <a:rPr lang="en-US" altLang="ko-KR" sz="1000" dirty="0">
                <a:latin typeface="+mn-ea"/>
                <a:ea typeface="+mn-ea"/>
              </a:rPr>
              <a:t>. (0~30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ko-KR" altLang="en-US" sz="1000" dirty="0" err="1">
                <a:latin typeface="+mn-ea"/>
                <a:ea typeface="+mn-ea"/>
              </a:rPr>
              <a:t>중알람</a:t>
            </a:r>
            <a:r>
              <a:rPr lang="en-US" altLang="ko-KR" sz="1000" dirty="0">
                <a:latin typeface="+mn-ea"/>
                <a:ea typeface="+mn-ea"/>
              </a:rPr>
              <a:t>, 31~50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</a:t>
            </a:r>
            <a:r>
              <a:rPr lang="en-US" altLang="ko-KR" sz="1000" dirty="0" smtClean="0">
                <a:latin typeface="+mn-ea"/>
                <a:ea typeface="+mn-ea"/>
              </a:rPr>
              <a:t>* </a:t>
            </a:r>
            <a:r>
              <a:rPr lang="ko-KR" altLang="en-US" sz="1000" dirty="0">
                <a:latin typeface="+mn-ea"/>
                <a:ea typeface="+mn-ea"/>
              </a:rPr>
              <a:t>영역이 부족할 시 </a:t>
            </a:r>
            <a:r>
              <a:rPr lang="ko-KR" altLang="en-US" sz="1000" dirty="0" err="1">
                <a:latin typeface="+mn-ea"/>
                <a:ea typeface="+mn-ea"/>
              </a:rPr>
              <a:t>중알람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r>
              <a:rPr lang="ko-KR" altLang="en-US" sz="1000" dirty="0">
                <a:latin typeface="+mn-ea"/>
                <a:ea typeface="+mn-ea"/>
              </a:rPr>
              <a:t> 영역 공유 가능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예</a:t>
            </a:r>
            <a:r>
              <a:rPr lang="en-US" altLang="ko-KR" sz="1000" dirty="0">
                <a:latin typeface="+mn-ea"/>
                <a:ea typeface="+mn-ea"/>
              </a:rPr>
              <a:t>) 0~40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ko-KR" altLang="en-US" sz="1000" dirty="0" err="1">
                <a:latin typeface="+mn-ea"/>
                <a:ea typeface="+mn-ea"/>
              </a:rPr>
              <a:t>중알람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41~50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⑤</a:t>
            </a:r>
            <a:r>
              <a:rPr lang="ko-KR" altLang="en-US" sz="1000" dirty="0" err="1" smtClean="0">
                <a:latin typeface="+mn-ea"/>
                <a:ea typeface="+mn-ea"/>
              </a:rPr>
              <a:t>알람의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경우 </a:t>
            </a:r>
            <a:r>
              <a:rPr lang="en-US" altLang="ko-KR" sz="1000" dirty="0">
                <a:latin typeface="+mn-ea"/>
                <a:ea typeface="+mn-ea"/>
              </a:rPr>
              <a:t>PLC, CC-Link,</a:t>
            </a:r>
            <a:r>
              <a:rPr lang="ko-KR" altLang="en-US" sz="1000" dirty="0" err="1">
                <a:latin typeface="+mn-ea"/>
                <a:ea typeface="+mn-ea"/>
              </a:rPr>
              <a:t>인버터등</a:t>
            </a:r>
            <a:r>
              <a:rPr lang="ko-KR" altLang="en-US" sz="1000" dirty="0">
                <a:latin typeface="+mn-ea"/>
                <a:ea typeface="+mn-ea"/>
              </a:rPr>
              <a:t> 세분화하여 </a:t>
            </a:r>
            <a:r>
              <a:rPr lang="ko-KR" altLang="en-US" sz="1000" dirty="0" smtClean="0">
                <a:latin typeface="+mn-ea"/>
                <a:ea typeface="+mn-ea"/>
              </a:rPr>
              <a:t>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97" y="1971200"/>
            <a:ext cx="3938153" cy="47832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709" y="614561"/>
            <a:ext cx="4391025" cy="22383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254" y="3212976"/>
            <a:ext cx="41764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952206" y="591388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⑥인터페이스는 가능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중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완료 </a:t>
            </a:r>
            <a:r>
              <a:rPr lang="ko-KR" altLang="en-US" sz="1000" dirty="0" err="1">
                <a:latin typeface="+mn-ea"/>
                <a:ea typeface="+mn-ea"/>
              </a:rPr>
              <a:t>세단계를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기본적으로 구성하며 반드시 </a:t>
            </a:r>
            <a:r>
              <a:rPr lang="ko-KR" altLang="en-US" sz="1000" dirty="0" err="1">
                <a:latin typeface="+mn-ea"/>
                <a:ea typeface="+mn-ea"/>
              </a:rPr>
              <a:t>인터락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요소를 기입한다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980728"/>
            <a:ext cx="4737674" cy="403244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54" y="1026409"/>
            <a:ext cx="4104456" cy="561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4.7</a:t>
            </a:r>
            <a:r>
              <a:rPr lang="en-US" altLang="ko-KR" sz="1000" b="1" dirty="0">
                <a:latin typeface="+mn-ea"/>
                <a:ea typeface="+mn-ea"/>
              </a:rPr>
              <a:t>. MES Interface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4.7.1</a:t>
            </a:r>
            <a:r>
              <a:rPr lang="en-US" altLang="ko-KR" sz="1000" dirty="0">
                <a:latin typeface="+mn-ea"/>
                <a:ea typeface="+mn-ea"/>
              </a:rPr>
              <a:t>. MES </a:t>
            </a:r>
            <a:r>
              <a:rPr lang="ko-KR" altLang="en-US" sz="1000" dirty="0">
                <a:latin typeface="+mn-ea"/>
                <a:ea typeface="+mn-ea"/>
              </a:rPr>
              <a:t>설계 </a:t>
            </a:r>
            <a:r>
              <a:rPr lang="ko-KR" altLang="en-US" sz="1000" dirty="0" err="1">
                <a:latin typeface="+mn-ea"/>
                <a:ea typeface="+mn-ea"/>
              </a:rPr>
              <a:t>기본사양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smtClean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제공하는 </a:t>
            </a:r>
            <a:r>
              <a:rPr lang="en-US" altLang="ko-KR" sz="1000" dirty="0">
                <a:latin typeface="+mn-ea"/>
                <a:ea typeface="+mn-ea"/>
              </a:rPr>
              <a:t>MES MAP</a:t>
            </a:r>
            <a:r>
              <a:rPr lang="ko-KR" altLang="en-US" sz="1000" dirty="0">
                <a:latin typeface="+mn-ea"/>
                <a:ea typeface="+mn-ea"/>
              </a:rPr>
              <a:t>에 따라 </a:t>
            </a:r>
            <a:r>
              <a:rPr lang="ko-KR" altLang="en-US" sz="1000" dirty="0" smtClean="0">
                <a:latin typeface="+mn-ea"/>
                <a:ea typeface="+mn-ea"/>
              </a:rPr>
              <a:t>설계할 </a:t>
            </a:r>
            <a:r>
              <a:rPr lang="ko-KR" altLang="en-US" sz="1000" dirty="0">
                <a:latin typeface="+mn-ea"/>
                <a:ea typeface="+mn-ea"/>
              </a:rPr>
              <a:t>수 있도록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②</a:t>
            </a:r>
            <a:r>
              <a:rPr lang="en-US" altLang="ko-KR" sz="1000" dirty="0" smtClean="0">
                <a:latin typeface="+mn-ea"/>
                <a:ea typeface="+mn-ea"/>
              </a:rPr>
              <a:t>Event </a:t>
            </a:r>
            <a:r>
              <a:rPr lang="ko-KR" altLang="en-US" sz="1000" dirty="0">
                <a:latin typeface="+mn-ea"/>
                <a:ea typeface="+mn-ea"/>
              </a:rPr>
              <a:t>영역    </a:t>
            </a:r>
            <a:r>
              <a:rPr lang="en-US" altLang="ko-KR" sz="1000" dirty="0">
                <a:latin typeface="+mn-ea"/>
                <a:ea typeface="+mn-ea"/>
              </a:rPr>
              <a:t>: L12000 ~ L12399(1000W)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실적 </a:t>
            </a:r>
            <a:r>
              <a:rPr lang="ko-KR" altLang="en-US" sz="1000" dirty="0">
                <a:latin typeface="+mn-ea"/>
                <a:ea typeface="+mn-ea"/>
              </a:rPr>
              <a:t>영역     </a:t>
            </a:r>
            <a:r>
              <a:rPr lang="en-US" altLang="ko-KR" sz="1000" dirty="0">
                <a:latin typeface="+mn-ea"/>
                <a:ea typeface="+mn-ea"/>
              </a:rPr>
              <a:t>: L12400 ~ L14699(2300W)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   Reserved </a:t>
            </a:r>
            <a:r>
              <a:rPr lang="ko-KR" altLang="en-US" sz="1000" dirty="0">
                <a:latin typeface="+mn-ea"/>
                <a:ea typeface="+mn-ea"/>
              </a:rPr>
              <a:t>영역 </a:t>
            </a:r>
            <a:r>
              <a:rPr lang="en-US" altLang="ko-KR" sz="1000" dirty="0">
                <a:latin typeface="+mn-ea"/>
                <a:ea typeface="+mn-ea"/>
              </a:rPr>
              <a:t>: L14700 ~ L17499(2800W)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err="1" smtClean="0">
                <a:latin typeface="+mn-ea"/>
                <a:ea typeface="+mn-ea"/>
              </a:rPr>
              <a:t>설비특성에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맞는 </a:t>
            </a:r>
            <a:r>
              <a:rPr lang="en-US" altLang="ko-KR" sz="1000" dirty="0">
                <a:latin typeface="+mn-ea"/>
                <a:ea typeface="+mn-ea"/>
              </a:rPr>
              <a:t>W/O, I/D Matching, </a:t>
            </a:r>
            <a:r>
              <a:rPr lang="ko-KR" altLang="en-US" sz="1000" dirty="0" err="1" smtClean="0">
                <a:latin typeface="+mn-ea"/>
                <a:ea typeface="+mn-ea"/>
              </a:rPr>
              <a:t>치공구</a:t>
            </a:r>
            <a:r>
              <a:rPr lang="en-US" altLang="ko-KR" sz="1000" dirty="0">
                <a:latin typeface="+mn-ea"/>
                <a:ea typeface="+mn-ea"/>
              </a:rPr>
              <a:t>, ATC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CASE</a:t>
            </a:r>
            <a:r>
              <a:rPr lang="ko-KR" altLang="en-US" sz="1000" dirty="0">
                <a:latin typeface="+mn-ea"/>
                <a:ea typeface="+mn-ea"/>
              </a:rPr>
              <a:t>를 정의하는 영역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③</a:t>
            </a:r>
            <a:r>
              <a:rPr lang="en-US" altLang="ko-KR" sz="1000" dirty="0" smtClean="0">
                <a:latin typeface="+mn-ea"/>
                <a:ea typeface="+mn-ea"/>
              </a:rPr>
              <a:t>RECIPE</a:t>
            </a:r>
            <a:r>
              <a:rPr lang="en-US" altLang="ko-KR" sz="1000" dirty="0">
                <a:latin typeface="+mn-ea"/>
                <a:ea typeface="+mn-ea"/>
              </a:rPr>
              <a:t>+</a:t>
            </a:r>
            <a:r>
              <a:rPr lang="ko-KR" altLang="en-US" sz="1000" dirty="0" err="1">
                <a:latin typeface="+mn-ea"/>
                <a:ea typeface="+mn-ea"/>
              </a:rPr>
              <a:t>품질영역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L17500~ L19999(2500W) </a:t>
            </a:r>
          </a:p>
        </p:txBody>
      </p:sp>
      <p:pic>
        <p:nvPicPr>
          <p:cNvPr id="4" name="그림 3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7710" y="2564904"/>
            <a:ext cx="2613025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30" y="836712"/>
            <a:ext cx="456800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2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4.7.2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설비상태</a:t>
            </a:r>
            <a:r>
              <a:rPr lang="ko-KR" altLang="en-US" sz="1000" dirty="0">
                <a:latin typeface="+mn-ea"/>
                <a:ea typeface="+mn-ea"/>
              </a:rPr>
              <a:t> 구성 차트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4.7.3</a:t>
            </a:r>
            <a:r>
              <a:rPr lang="en-US" altLang="ko-KR" sz="1000" dirty="0">
                <a:latin typeface="+mn-ea"/>
                <a:ea typeface="+mn-ea"/>
              </a:rPr>
              <a:t>. FDC </a:t>
            </a:r>
            <a:r>
              <a:rPr lang="ko-KR" altLang="en-US" sz="1000" dirty="0">
                <a:latin typeface="+mn-ea"/>
                <a:ea typeface="+mn-ea"/>
              </a:rPr>
              <a:t>구현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   ①설비에 </a:t>
            </a:r>
            <a:r>
              <a:rPr lang="ko-KR" altLang="en-US" sz="1000" dirty="0">
                <a:latin typeface="+mn-ea"/>
                <a:ea typeface="+mn-ea"/>
              </a:rPr>
              <a:t>구성된 모든 </a:t>
            </a:r>
            <a:r>
              <a:rPr lang="en-US" altLang="ko-KR" sz="1000" dirty="0">
                <a:latin typeface="+mn-ea"/>
                <a:ea typeface="+mn-ea"/>
              </a:rPr>
              <a:t>INVERTER,ROBOT,SERVO,PUMP</a:t>
            </a:r>
            <a:r>
              <a:rPr lang="ko-KR" altLang="en-US" sz="1000" dirty="0">
                <a:latin typeface="+mn-ea"/>
                <a:ea typeface="+mn-ea"/>
              </a:rPr>
              <a:t>류의 전류 및 </a:t>
            </a:r>
            <a:r>
              <a:rPr lang="ko-KR" altLang="en-US" sz="1000" dirty="0" smtClean="0">
                <a:latin typeface="+mn-ea"/>
                <a:ea typeface="+mn-ea"/>
              </a:rPr>
              <a:t>부하를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터치스크린 화면에 </a:t>
            </a:r>
            <a:r>
              <a:rPr lang="ko-KR" altLang="en-US" sz="1000" dirty="0">
                <a:latin typeface="+mn-ea"/>
                <a:ea typeface="+mn-ea"/>
              </a:rPr>
              <a:t>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Motion </a:t>
            </a:r>
            <a:r>
              <a:rPr lang="en-US" altLang="ko-KR" sz="1000" dirty="0">
                <a:latin typeface="+mn-ea"/>
                <a:ea typeface="+mn-ea"/>
              </a:rPr>
              <a:t>CPU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SERVO </a:t>
            </a:r>
            <a:r>
              <a:rPr lang="ko-KR" altLang="en-US" sz="1000" dirty="0">
                <a:latin typeface="+mn-ea"/>
                <a:ea typeface="+mn-ea"/>
              </a:rPr>
              <a:t>부하를 고속통신영역을 사용하여 터치스크린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화면에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INVERTER,ROBOT</a:t>
            </a:r>
            <a:r>
              <a:rPr lang="ko-KR" altLang="en-US" sz="1000" dirty="0">
                <a:latin typeface="+mn-ea"/>
                <a:ea typeface="+mn-ea"/>
              </a:rPr>
              <a:t>등의 </a:t>
            </a:r>
            <a:r>
              <a:rPr lang="en-US" altLang="ko-KR" sz="1000" dirty="0">
                <a:latin typeface="+mn-ea"/>
                <a:ea typeface="+mn-ea"/>
              </a:rPr>
              <a:t>CC-LINK TYPE</a:t>
            </a:r>
            <a:r>
              <a:rPr lang="ko-KR" altLang="en-US" sz="1000" dirty="0">
                <a:latin typeface="+mn-ea"/>
                <a:ea typeface="+mn-ea"/>
              </a:rPr>
              <a:t>의 경우 </a:t>
            </a:r>
            <a:r>
              <a:rPr lang="ko-KR" altLang="en-US" sz="1000" dirty="0" err="1" smtClean="0">
                <a:latin typeface="+mn-ea"/>
                <a:ea typeface="+mn-ea"/>
              </a:rPr>
              <a:t>전류및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토크 부하를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PUMP</a:t>
            </a:r>
            <a:r>
              <a:rPr lang="ko-KR" altLang="en-US" sz="1000" dirty="0">
                <a:latin typeface="+mn-ea"/>
                <a:ea typeface="+mn-ea"/>
              </a:rPr>
              <a:t>류는 아날로그 출력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EOCR</a:t>
            </a:r>
            <a:r>
              <a:rPr lang="ko-KR" altLang="en-US" sz="1000" dirty="0">
                <a:latin typeface="+mn-ea"/>
                <a:ea typeface="+mn-ea"/>
              </a:rPr>
              <a:t>를 사용하여 </a:t>
            </a:r>
            <a:r>
              <a:rPr lang="en-US" altLang="ko-KR" sz="1000" dirty="0">
                <a:latin typeface="+mn-ea"/>
                <a:ea typeface="+mn-ea"/>
              </a:rPr>
              <a:t>A/D </a:t>
            </a:r>
            <a:r>
              <a:rPr lang="ko-KR" altLang="en-US" sz="1000" dirty="0">
                <a:latin typeface="+mn-ea"/>
                <a:ea typeface="+mn-ea"/>
              </a:rPr>
              <a:t>카드로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err="1" smtClean="0">
                <a:latin typeface="+mn-ea"/>
                <a:ea typeface="+mn-ea"/>
              </a:rPr>
              <a:t>부하전류를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⑤화면 </a:t>
            </a:r>
            <a:r>
              <a:rPr lang="ko-KR" altLang="en-US" sz="1000" dirty="0">
                <a:latin typeface="+mn-ea"/>
                <a:ea typeface="+mn-ea"/>
              </a:rPr>
              <a:t>표시는 각 </a:t>
            </a:r>
            <a:r>
              <a:rPr lang="en-US" altLang="ko-KR" sz="1000" dirty="0">
                <a:latin typeface="+mn-ea"/>
                <a:ea typeface="+mn-ea"/>
              </a:rPr>
              <a:t>Data </a:t>
            </a:r>
            <a:r>
              <a:rPr lang="ko-KR" altLang="en-US" sz="1000" dirty="0">
                <a:latin typeface="+mn-ea"/>
                <a:ea typeface="+mn-ea"/>
              </a:rPr>
              <a:t>설정 화면에 표시한다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⑥</a:t>
            </a:r>
            <a:r>
              <a:rPr lang="en-US" altLang="ko-KR" sz="1000" dirty="0" smtClean="0">
                <a:latin typeface="+mn-ea"/>
                <a:ea typeface="+mn-ea"/>
              </a:rPr>
              <a:t>Motion </a:t>
            </a:r>
            <a:r>
              <a:rPr lang="en-US" altLang="ko-KR" sz="1000" dirty="0">
                <a:latin typeface="+mn-ea"/>
                <a:ea typeface="+mn-ea"/>
              </a:rPr>
              <a:t>CPU </a:t>
            </a:r>
            <a:r>
              <a:rPr lang="ko-KR" altLang="en-US" sz="1000" dirty="0">
                <a:latin typeface="+mn-ea"/>
                <a:ea typeface="+mn-ea"/>
              </a:rPr>
              <a:t>축 </a:t>
            </a:r>
            <a:r>
              <a:rPr lang="en-US" altLang="ko-KR" sz="1000" dirty="0">
                <a:latin typeface="+mn-ea"/>
                <a:ea typeface="+mn-ea"/>
              </a:rPr>
              <a:t>NAME </a:t>
            </a:r>
            <a:r>
              <a:rPr lang="ko-KR" altLang="en-US" sz="1000" dirty="0">
                <a:latin typeface="+mn-ea"/>
                <a:ea typeface="+mn-ea"/>
              </a:rPr>
              <a:t>과 </a:t>
            </a:r>
            <a:r>
              <a:rPr lang="en-US" altLang="ko-KR" sz="1000" dirty="0">
                <a:latin typeface="+mn-ea"/>
                <a:ea typeface="+mn-ea"/>
              </a:rPr>
              <a:t>PLC COMMENT</a:t>
            </a:r>
            <a:r>
              <a:rPr lang="ko-KR" altLang="en-US" sz="1000" dirty="0">
                <a:latin typeface="+mn-ea"/>
                <a:ea typeface="+mn-ea"/>
              </a:rPr>
              <a:t>를 “축</a:t>
            </a:r>
            <a:r>
              <a:rPr lang="en-US" altLang="ko-KR" sz="1000" dirty="0">
                <a:latin typeface="+mn-ea"/>
                <a:ea typeface="+mn-ea"/>
              </a:rPr>
              <a:t>1”</a:t>
            </a:r>
            <a:r>
              <a:rPr lang="ko-KR" altLang="en-US" sz="1000" dirty="0">
                <a:latin typeface="+mn-ea"/>
                <a:ea typeface="+mn-ea"/>
              </a:rPr>
              <a:t>이라 표기 하지 말고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반드시 사용하는 </a:t>
            </a:r>
            <a:r>
              <a:rPr lang="en-US" altLang="ko-KR" sz="1000" dirty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명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축의 기능 뒤에 축 번호를 포함하여 표기 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예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축</a:t>
            </a:r>
            <a:r>
              <a:rPr lang="en-US" altLang="ko-KR" sz="1000" dirty="0">
                <a:latin typeface="+mn-ea"/>
                <a:ea typeface="+mn-ea"/>
              </a:rPr>
              <a:t>1                </a:t>
            </a:r>
            <a:r>
              <a:rPr lang="en-US" altLang="ko-KR" sz="1000" dirty="0" smtClean="0">
                <a:latin typeface="+mn-ea"/>
                <a:ea typeface="+mn-ea"/>
              </a:rPr>
              <a:t>                   </a:t>
            </a:r>
            <a:r>
              <a:rPr lang="en-US" altLang="ko-KR" sz="1000" dirty="0">
                <a:latin typeface="+mn-ea"/>
                <a:ea typeface="+mn-ea"/>
              </a:rPr>
              <a:t>: X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  </a:t>
            </a:r>
            <a:r>
              <a:rPr lang="en-US" altLang="ko-KR" sz="1000" dirty="0" smtClean="0">
                <a:latin typeface="+mn-ea"/>
                <a:ea typeface="+mn-ea"/>
              </a:rPr>
              <a:t>LODING </a:t>
            </a:r>
            <a:r>
              <a:rPr lang="en-US" altLang="ko-KR" sz="1000" dirty="0">
                <a:latin typeface="+mn-ea"/>
                <a:ea typeface="+mn-ea"/>
              </a:rPr>
              <a:t>TRANSFER X</a:t>
            </a:r>
            <a:r>
              <a:rPr lang="ko-KR" altLang="en-US" sz="1000" dirty="0">
                <a:latin typeface="+mn-ea"/>
                <a:ea typeface="+mn-ea"/>
              </a:rPr>
              <a:t>축</a:t>
            </a:r>
            <a:r>
              <a:rPr lang="en-US" altLang="ko-KR" sz="1000" dirty="0">
                <a:latin typeface="+mn-ea"/>
                <a:ea typeface="+mn-ea"/>
              </a:rPr>
              <a:t>(13</a:t>
            </a:r>
            <a:r>
              <a:rPr lang="ko-KR" altLang="en-US" sz="1000" dirty="0">
                <a:latin typeface="+mn-ea"/>
                <a:ea typeface="+mn-ea"/>
              </a:rPr>
              <a:t>축</a:t>
            </a:r>
            <a:r>
              <a:rPr lang="en-US" altLang="ko-KR" sz="1000" dirty="0">
                <a:latin typeface="+mn-ea"/>
                <a:ea typeface="+mn-ea"/>
              </a:rPr>
              <a:t>) : ○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⑦제공되는 </a:t>
            </a:r>
            <a:r>
              <a:rPr lang="en-US" altLang="ko-KR" sz="1000" dirty="0">
                <a:latin typeface="+mn-ea"/>
                <a:ea typeface="+mn-ea"/>
              </a:rPr>
              <a:t>MES PC/PLC ON LINE </a:t>
            </a:r>
            <a:r>
              <a:rPr lang="ko-KR" altLang="en-US" sz="1000" dirty="0">
                <a:latin typeface="+mn-ea"/>
                <a:ea typeface="+mn-ea"/>
              </a:rPr>
              <a:t>사양 및 </a:t>
            </a:r>
            <a:r>
              <a:rPr lang="en-US" altLang="ko-KR" sz="1000" dirty="0">
                <a:latin typeface="+mn-ea"/>
                <a:ea typeface="+mn-ea"/>
              </a:rPr>
              <a:t>ADDRESS MAP</a:t>
            </a:r>
            <a:r>
              <a:rPr lang="ko-KR" altLang="en-US" sz="1000" dirty="0">
                <a:latin typeface="+mn-ea"/>
                <a:ea typeface="+mn-ea"/>
              </a:rPr>
              <a:t>을 기준으로 </a:t>
            </a:r>
            <a:r>
              <a:rPr lang="ko-KR" altLang="en-US" sz="1000" dirty="0" smtClean="0">
                <a:latin typeface="+mn-ea"/>
                <a:ea typeface="+mn-ea"/>
              </a:rPr>
              <a:t>상위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전송 </a:t>
            </a:r>
            <a:r>
              <a:rPr lang="ko-KR" altLang="en-US" sz="1000" dirty="0" smtClean="0">
                <a:latin typeface="+mn-ea"/>
                <a:ea typeface="+mn-ea"/>
              </a:rPr>
              <a:t>프로그램을 </a:t>
            </a:r>
            <a:r>
              <a:rPr lang="ko-KR" altLang="en-US" sz="1000" dirty="0">
                <a:latin typeface="+mn-ea"/>
                <a:ea typeface="+mn-ea"/>
              </a:rPr>
              <a:t>작성한다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23" y="836712"/>
            <a:ext cx="467677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4.8</a:t>
            </a:r>
            <a:r>
              <a:rPr lang="en-US" altLang="ko-KR" sz="1000" b="1" dirty="0">
                <a:latin typeface="+mn-ea"/>
                <a:ea typeface="+mn-ea"/>
              </a:rPr>
              <a:t>. Alarm/Comment </a:t>
            </a:r>
            <a:r>
              <a:rPr lang="ko-KR" altLang="en-US" sz="1000" b="1" dirty="0" err="1" smtClean="0">
                <a:latin typeface="+mn-ea"/>
                <a:ea typeface="+mn-ea"/>
              </a:rPr>
              <a:t>작성표준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①</a:t>
            </a:r>
            <a:r>
              <a:rPr lang="ko-KR" altLang="en-US" sz="1000" dirty="0" err="1" smtClean="0">
                <a:latin typeface="+mn-ea"/>
                <a:ea typeface="+mn-ea"/>
              </a:rPr>
              <a:t>알람의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경우 유닛 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도구 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상태명으로</a:t>
            </a:r>
            <a:r>
              <a:rPr lang="ko-KR" altLang="en-US" sz="1000" dirty="0">
                <a:latin typeface="+mn-ea"/>
                <a:ea typeface="+mn-ea"/>
              </a:rPr>
              <a:t> 입력하며 </a:t>
            </a:r>
            <a:r>
              <a:rPr lang="en-US" altLang="ko-KR" sz="1000" dirty="0">
                <a:latin typeface="+mn-ea"/>
                <a:ea typeface="+mn-ea"/>
              </a:rPr>
              <a:t>Touch</a:t>
            </a:r>
            <a:r>
              <a:rPr lang="ko-KR" altLang="en-US" sz="1000" dirty="0">
                <a:latin typeface="+mn-ea"/>
                <a:ea typeface="+mn-ea"/>
              </a:rPr>
              <a:t>상에 표기 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반드시 해당 </a:t>
            </a:r>
            <a:r>
              <a:rPr lang="ko-KR" altLang="en-US" sz="1000" dirty="0">
                <a:latin typeface="+mn-ea"/>
                <a:ea typeface="+mn-ea"/>
              </a:rPr>
              <a:t>비트 및 해당 램프가 표기될 수 있도록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②</a:t>
            </a:r>
            <a:r>
              <a:rPr lang="en-US" altLang="ko-KR" sz="1000" dirty="0" smtClean="0">
                <a:latin typeface="+mn-ea"/>
                <a:ea typeface="+mn-ea"/>
              </a:rPr>
              <a:t>Home </a:t>
            </a:r>
            <a:r>
              <a:rPr lang="ko-KR" altLang="en-US" sz="1000" dirty="0">
                <a:latin typeface="+mn-ea"/>
                <a:ea typeface="+mn-ea"/>
              </a:rPr>
              <a:t>복귀 </a:t>
            </a:r>
            <a:r>
              <a:rPr lang="en-US" altLang="ko-KR" sz="1000" dirty="0">
                <a:latin typeface="+mn-ea"/>
                <a:ea typeface="+mn-ea"/>
              </a:rPr>
              <a:t>Alarm</a:t>
            </a:r>
            <a:r>
              <a:rPr lang="ko-KR" altLang="en-US" sz="1000" dirty="0">
                <a:latin typeface="+mn-ea"/>
                <a:ea typeface="+mn-ea"/>
              </a:rPr>
              <a:t>의 경우 각각의 상태에서 어떤 도구가 복귀되지 않았는지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분리하여 설계한다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③</a:t>
            </a:r>
            <a:r>
              <a:rPr lang="en-US" altLang="ko-KR" sz="1000" dirty="0" smtClean="0">
                <a:latin typeface="+mn-ea"/>
                <a:ea typeface="+mn-ea"/>
              </a:rPr>
              <a:t>Unit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r>
              <a:rPr lang="ko-KR" altLang="en-US" sz="1000" dirty="0" err="1">
                <a:latin typeface="+mn-ea"/>
                <a:ea typeface="+mn-ea"/>
              </a:rPr>
              <a:t>알람영역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스패어를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30% </a:t>
            </a:r>
            <a:r>
              <a:rPr lang="ko-KR" altLang="en-US" sz="1000" dirty="0">
                <a:latin typeface="+mn-ea"/>
                <a:ea typeface="+mn-ea"/>
              </a:rPr>
              <a:t>확보 후 설계</a:t>
            </a:r>
            <a:r>
              <a:rPr lang="en-US" altLang="ko-KR" sz="1000" dirty="0">
                <a:latin typeface="+mn-ea"/>
                <a:ea typeface="+mn-ea"/>
              </a:rPr>
              <a:t>(Unit</a:t>
            </a:r>
            <a:r>
              <a:rPr lang="ko-KR" altLang="en-US" sz="1000" dirty="0">
                <a:latin typeface="+mn-ea"/>
                <a:ea typeface="+mn-ea"/>
              </a:rPr>
              <a:t>당 </a:t>
            </a:r>
            <a:r>
              <a:rPr lang="ko-KR" altLang="en-US" sz="1000" dirty="0" err="1">
                <a:latin typeface="+mn-ea"/>
                <a:ea typeface="+mn-ea"/>
              </a:rPr>
              <a:t>알람영역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50</a:t>
            </a:r>
            <a:r>
              <a:rPr lang="ko-KR" altLang="en-US" sz="1000" dirty="0">
                <a:latin typeface="+mn-ea"/>
                <a:ea typeface="+mn-ea"/>
              </a:rPr>
              <a:t>개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(</a:t>
            </a:r>
            <a:r>
              <a:rPr lang="ko-KR" altLang="en-US" sz="1000" dirty="0">
                <a:latin typeface="+mn-ea"/>
                <a:ea typeface="+mn-ea"/>
              </a:rPr>
              <a:t>경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중알람</a:t>
            </a:r>
            <a:r>
              <a:rPr lang="ko-KR" altLang="en-US" sz="1000" dirty="0">
                <a:latin typeface="+mn-ea"/>
                <a:ea typeface="+mn-ea"/>
              </a:rPr>
              <a:t> 포함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④</a:t>
            </a:r>
            <a:r>
              <a:rPr lang="ko-KR" altLang="en-US" sz="1000" dirty="0" err="1" smtClean="0">
                <a:latin typeface="+mn-ea"/>
                <a:ea typeface="+mn-ea"/>
              </a:rPr>
              <a:t>알람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발생시 그에 해당하는 수동화면으로 자동 </a:t>
            </a:r>
            <a:r>
              <a:rPr lang="ko-KR" altLang="en-US" sz="1000" dirty="0" smtClean="0">
                <a:latin typeface="+mn-ea"/>
                <a:ea typeface="+mn-ea"/>
              </a:rPr>
              <a:t>이동한다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⑤</a:t>
            </a:r>
            <a:r>
              <a:rPr lang="ko-KR" altLang="en-US" sz="1000" dirty="0" err="1" smtClean="0">
                <a:latin typeface="+mn-ea"/>
                <a:ea typeface="+mn-ea"/>
              </a:rPr>
              <a:t>알람발생시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Reset → Home → Start </a:t>
            </a:r>
            <a:r>
              <a:rPr lang="ko-KR" altLang="en-US" sz="1000" dirty="0">
                <a:latin typeface="+mn-ea"/>
                <a:ea typeface="+mn-ea"/>
              </a:rPr>
              <a:t>순으로 </a:t>
            </a:r>
            <a:r>
              <a:rPr lang="ko-KR" altLang="en-US" sz="1000" dirty="0" smtClean="0">
                <a:latin typeface="+mn-ea"/>
                <a:ea typeface="+mn-ea"/>
              </a:rPr>
              <a:t>진행한다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⑥</a:t>
            </a:r>
            <a:r>
              <a:rPr lang="ko-KR" altLang="en-US" sz="1000" dirty="0" err="1" smtClean="0">
                <a:latin typeface="+mn-ea"/>
                <a:ea typeface="+mn-ea"/>
              </a:rPr>
              <a:t>경알람의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경우 </a:t>
            </a:r>
            <a:r>
              <a:rPr lang="ko-KR" altLang="en-US" sz="1000" dirty="0" err="1">
                <a:latin typeface="+mn-ea"/>
                <a:ea typeface="+mn-ea"/>
              </a:rPr>
              <a:t>자동상태</a:t>
            </a:r>
            <a:r>
              <a:rPr lang="ko-KR" altLang="en-US" sz="1000" dirty="0">
                <a:latin typeface="+mn-ea"/>
                <a:ea typeface="+mn-ea"/>
              </a:rPr>
              <a:t> 중 </a:t>
            </a:r>
            <a:r>
              <a:rPr lang="ko-KR" altLang="en-US" sz="1000" dirty="0" err="1">
                <a:latin typeface="+mn-ea"/>
                <a:ea typeface="+mn-ea"/>
              </a:rPr>
              <a:t>조치가능한</a:t>
            </a:r>
            <a:r>
              <a:rPr lang="ko-KR" altLang="en-US" sz="1000" dirty="0">
                <a:latin typeface="+mn-ea"/>
                <a:ea typeface="+mn-ea"/>
              </a:rPr>
              <a:t> 것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안전 확보 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을 의미하며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그 </a:t>
            </a:r>
            <a:r>
              <a:rPr lang="ko-KR" altLang="en-US" sz="1000" dirty="0">
                <a:latin typeface="+mn-ea"/>
                <a:ea typeface="+mn-ea"/>
              </a:rPr>
              <a:t>외는 모두 </a:t>
            </a:r>
            <a:r>
              <a:rPr lang="ko-KR" altLang="en-US" sz="1000" dirty="0" err="1">
                <a:latin typeface="+mn-ea"/>
                <a:ea typeface="+mn-ea"/>
              </a:rPr>
              <a:t>중알람으로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지정한다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4.8.1. </a:t>
            </a:r>
            <a:r>
              <a:rPr lang="ko-KR" altLang="en-US" sz="1000" dirty="0" smtClean="0">
                <a:latin typeface="+mn-ea"/>
                <a:ea typeface="+mn-ea"/>
              </a:rPr>
              <a:t>경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err="1" smtClean="0">
                <a:latin typeface="+mn-ea"/>
                <a:ea typeface="+mn-ea"/>
              </a:rPr>
              <a:t>중알람</a:t>
            </a:r>
            <a:r>
              <a:rPr lang="ko-KR" altLang="en-US" sz="1000" dirty="0" smtClean="0">
                <a:latin typeface="+mn-ea"/>
                <a:ea typeface="+mn-ea"/>
              </a:rPr>
              <a:t> 구분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①</a:t>
            </a:r>
            <a:r>
              <a:rPr lang="en-US" altLang="ko-KR" sz="1000" dirty="0" smtClean="0">
                <a:latin typeface="+mn-ea"/>
                <a:ea typeface="+mn-ea"/>
              </a:rPr>
              <a:t>Buzzer</a:t>
            </a:r>
            <a:r>
              <a:rPr lang="ko-KR" altLang="en-US" sz="1000" dirty="0" smtClean="0">
                <a:latin typeface="+mn-ea"/>
                <a:ea typeface="+mn-ea"/>
              </a:rPr>
              <a:t>의 경우 </a:t>
            </a:r>
            <a:r>
              <a:rPr lang="en-US" altLang="ko-KR" sz="1000" dirty="0" smtClean="0">
                <a:latin typeface="+mn-ea"/>
                <a:ea typeface="+mn-ea"/>
              </a:rPr>
              <a:t>4</a:t>
            </a:r>
            <a:r>
              <a:rPr lang="ko-KR" altLang="en-US" sz="1000" dirty="0" err="1" smtClean="0">
                <a:latin typeface="+mn-ea"/>
                <a:ea typeface="+mn-ea"/>
              </a:rPr>
              <a:t>색음을</a:t>
            </a:r>
            <a:r>
              <a:rPr lang="ko-KR" altLang="en-US" sz="1000" dirty="0" smtClean="0">
                <a:latin typeface="+mn-ea"/>
                <a:ea typeface="+mn-ea"/>
              </a:rPr>
              <a:t> 기본으로 하고 물류 정체 및 </a:t>
            </a:r>
            <a:r>
              <a:rPr lang="en-US" altLang="ko-KR" sz="1000" dirty="0" smtClean="0">
                <a:latin typeface="+mn-ea"/>
                <a:ea typeface="+mn-ea"/>
              </a:rPr>
              <a:t>NG</a:t>
            </a:r>
            <a:r>
              <a:rPr lang="ko-KR" altLang="en-US" sz="1000" dirty="0" smtClean="0">
                <a:latin typeface="+mn-ea"/>
                <a:ea typeface="+mn-ea"/>
              </a:rPr>
              <a:t>배출 </a:t>
            </a:r>
            <a:r>
              <a:rPr lang="ko-KR" altLang="en-US" sz="1000" dirty="0" err="1" smtClean="0">
                <a:latin typeface="+mn-ea"/>
                <a:ea typeface="+mn-ea"/>
              </a:rPr>
              <a:t>알람은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별개로 둔다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②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Alarm </a:t>
            </a:r>
            <a:r>
              <a:rPr lang="ko-KR" altLang="en-US" sz="1000" dirty="0">
                <a:latin typeface="+mn-ea"/>
                <a:ea typeface="+mn-ea"/>
              </a:rPr>
              <a:t>은 별도의 </a:t>
            </a:r>
            <a:r>
              <a:rPr lang="ko-KR" altLang="en-US" sz="1000" dirty="0" err="1">
                <a:latin typeface="+mn-ea"/>
                <a:ea typeface="+mn-ea"/>
              </a:rPr>
              <a:t>누적화면을</a:t>
            </a:r>
            <a:r>
              <a:rPr lang="ko-KR" altLang="en-US" sz="1000" dirty="0">
                <a:latin typeface="+mn-ea"/>
                <a:ea typeface="+mn-ea"/>
              </a:rPr>
              <a:t> 가지고 있어야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(</a:t>
            </a:r>
            <a:r>
              <a:rPr lang="ko-KR" altLang="en-US" sz="1000" dirty="0">
                <a:latin typeface="+mn-ea"/>
                <a:ea typeface="+mn-ea"/>
              </a:rPr>
              <a:t>경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중알람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누적화면</a:t>
            </a:r>
            <a:r>
              <a:rPr lang="ko-KR" altLang="en-US" sz="1000" dirty="0">
                <a:latin typeface="+mn-ea"/>
                <a:ea typeface="+mn-ea"/>
              </a:rPr>
              <a:t> 분리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③중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Comment</a:t>
            </a:r>
            <a:r>
              <a:rPr lang="ko-KR" altLang="en-US" sz="1000" dirty="0">
                <a:latin typeface="+mn-ea"/>
                <a:ea typeface="+mn-ea"/>
              </a:rPr>
              <a:t>의 경우 </a:t>
            </a:r>
            <a:r>
              <a:rPr lang="ko-KR" altLang="en-US" sz="1000" dirty="0" err="1">
                <a:latin typeface="+mn-ea"/>
                <a:ea typeface="+mn-ea"/>
              </a:rPr>
              <a:t>알람명을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축이름으로</a:t>
            </a:r>
            <a:r>
              <a:rPr lang="ko-KR" altLang="en-US" sz="1000" dirty="0">
                <a:latin typeface="+mn-ea"/>
                <a:ea typeface="+mn-ea"/>
              </a:rPr>
              <a:t> 하는 것을 금하며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각 </a:t>
            </a:r>
            <a:r>
              <a:rPr lang="ko-KR" altLang="en-US" sz="1000" dirty="0">
                <a:latin typeface="+mn-ea"/>
                <a:ea typeface="+mn-ea"/>
              </a:rPr>
              <a:t>유닛의 명칭을 </a:t>
            </a:r>
            <a:r>
              <a:rPr lang="ko-KR" altLang="en-US" sz="1000" dirty="0" smtClean="0">
                <a:latin typeface="+mn-ea"/>
                <a:ea typeface="+mn-ea"/>
              </a:rPr>
              <a:t>적용하여 </a:t>
            </a:r>
            <a:r>
              <a:rPr lang="ko-KR" altLang="en-US" sz="1000" dirty="0">
                <a:latin typeface="+mn-ea"/>
                <a:ea typeface="+mn-ea"/>
              </a:rPr>
              <a:t>최대한 자세하게 </a:t>
            </a:r>
            <a:r>
              <a:rPr lang="ko-KR" altLang="en-US" sz="1000" dirty="0" smtClean="0">
                <a:latin typeface="+mn-ea"/>
                <a:ea typeface="+mn-ea"/>
              </a:rPr>
              <a:t>표한다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(</a:t>
            </a:r>
            <a:r>
              <a:rPr lang="en-US" altLang="ko-KR" sz="1000" dirty="0">
                <a:latin typeface="+mn-ea"/>
                <a:ea typeface="+mn-ea"/>
              </a:rPr>
              <a:t>Touch, CC-Link, CC-Link IE, SERVO </a:t>
            </a:r>
            <a:r>
              <a:rPr lang="ko-KR" altLang="en-US" sz="1000" dirty="0">
                <a:latin typeface="+mn-ea"/>
                <a:ea typeface="+mn-ea"/>
              </a:rPr>
              <a:t>모니터링 모두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Ex</a:t>
            </a:r>
            <a:r>
              <a:rPr lang="en-US" altLang="ko-KR" sz="1000" dirty="0">
                <a:latin typeface="+mn-ea"/>
                <a:ea typeface="+mn-ea"/>
              </a:rPr>
              <a:t>)  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알람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모션 </a:t>
            </a:r>
            <a:r>
              <a:rPr lang="en-US" altLang="ko-KR" sz="1000" dirty="0">
                <a:latin typeface="+mn-ea"/>
                <a:ea typeface="+mn-ea"/>
              </a:rPr>
              <a:t>x</a:t>
            </a:r>
            <a:r>
              <a:rPr lang="ko-KR" altLang="en-US" sz="1000" dirty="0">
                <a:latin typeface="+mn-ea"/>
                <a:ea typeface="+mn-ea"/>
              </a:rPr>
              <a:t>국 </a:t>
            </a:r>
            <a:r>
              <a:rPr lang="en-US" altLang="ko-KR" sz="1000" dirty="0">
                <a:latin typeface="+mn-ea"/>
                <a:ea typeface="+mn-ea"/>
              </a:rPr>
              <a:t>X</a:t>
            </a:r>
            <a:r>
              <a:rPr lang="ko-KR" altLang="en-US" sz="1000" dirty="0">
                <a:latin typeface="+mn-ea"/>
                <a:ea typeface="+mn-ea"/>
              </a:rPr>
              <a:t>축 </a:t>
            </a:r>
            <a:r>
              <a:rPr lang="en-US" altLang="ko-KR" sz="1000" dirty="0">
                <a:latin typeface="+mn-ea"/>
                <a:ea typeface="+mn-ea"/>
              </a:rPr>
              <a:t>x</a:t>
            </a:r>
            <a:r>
              <a:rPr lang="ko-KR" altLang="en-US" sz="1000" dirty="0">
                <a:latin typeface="+mn-ea"/>
                <a:ea typeface="+mn-ea"/>
              </a:rPr>
              <a:t>유닛 </a:t>
            </a:r>
            <a:r>
              <a:rPr lang="ko-KR" altLang="en-US" sz="1000" dirty="0" err="1">
                <a:latin typeface="+mn-ea"/>
                <a:ea typeface="+mn-ea"/>
              </a:rPr>
              <a:t>서보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알람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알람</a:t>
            </a:r>
            <a:r>
              <a:rPr lang="ko-KR" altLang="en-US" sz="1000" dirty="0">
                <a:latin typeface="+mn-ea"/>
                <a:ea typeface="+mn-ea"/>
              </a:rPr>
              <a:t> 코멘트를 자세히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3" y="869210"/>
            <a:ext cx="4464496" cy="14796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53" y="1124744"/>
            <a:ext cx="4445769" cy="1671585"/>
          </a:xfrm>
          <a:prstGeom prst="rect">
            <a:avLst/>
          </a:prstGeom>
        </p:spPr>
      </p:pic>
      <p:pic>
        <p:nvPicPr>
          <p:cNvPr id="7" name="그림 6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84252" y="4077072"/>
            <a:ext cx="4445770" cy="264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20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926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4.9</a:t>
            </a:r>
            <a:r>
              <a:rPr lang="en-US" altLang="ko-KR" sz="1000" b="1" dirty="0">
                <a:latin typeface="+mn-ea"/>
                <a:ea typeface="+mn-ea"/>
              </a:rPr>
              <a:t>. MODEL </a:t>
            </a:r>
            <a:r>
              <a:rPr lang="ko-KR" altLang="en-US" sz="1000" b="1" dirty="0">
                <a:latin typeface="+mn-ea"/>
                <a:ea typeface="+mn-ea"/>
              </a:rPr>
              <a:t>변경 프로그램 구성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Model </a:t>
            </a:r>
            <a:r>
              <a:rPr lang="ko-KR" altLang="en-US" sz="1000" dirty="0">
                <a:latin typeface="+mn-ea"/>
                <a:ea typeface="+mn-ea"/>
              </a:rPr>
              <a:t>변경은 다른 제품을 생산할 때 기본적으로 가지고 있는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위치 값 </a:t>
            </a:r>
            <a:r>
              <a:rPr lang="en-US" altLang="ko-KR" sz="1000" dirty="0">
                <a:latin typeface="+mn-ea"/>
                <a:ea typeface="+mn-ea"/>
              </a:rPr>
              <a:t>Servo </a:t>
            </a:r>
            <a:r>
              <a:rPr lang="ko-KR" altLang="en-US" sz="1000" dirty="0">
                <a:latin typeface="+mn-ea"/>
                <a:ea typeface="+mn-ea"/>
              </a:rPr>
              <a:t>위치 값</a:t>
            </a:r>
            <a:r>
              <a:rPr lang="en-US" altLang="ko-KR" sz="1000" dirty="0">
                <a:latin typeface="+mn-ea"/>
                <a:ea typeface="+mn-ea"/>
              </a:rPr>
              <a:t>, Parameter </a:t>
            </a:r>
            <a:r>
              <a:rPr lang="ko-KR" altLang="en-US" sz="1000" dirty="0">
                <a:latin typeface="+mn-ea"/>
                <a:ea typeface="+mn-ea"/>
              </a:rPr>
              <a:t>설정 값 등을 </a:t>
            </a:r>
            <a:r>
              <a:rPr lang="ko-KR" altLang="en-US" sz="1000" dirty="0" err="1">
                <a:latin typeface="+mn-ea"/>
                <a:ea typeface="+mn-ea"/>
              </a:rPr>
              <a:t>로딩한다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Model </a:t>
            </a:r>
            <a:r>
              <a:rPr lang="ko-KR" altLang="en-US" sz="1000" dirty="0">
                <a:latin typeface="+mn-ea"/>
                <a:ea typeface="+mn-ea"/>
              </a:rPr>
              <a:t>변경은 작업자가 용이하게 로딩 및 저장 할 수 있도록 구현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16</a:t>
            </a:r>
            <a:r>
              <a:rPr lang="ko-KR" altLang="en-US" sz="1000" dirty="0">
                <a:latin typeface="+mn-ea"/>
                <a:ea typeface="+mn-ea"/>
              </a:rPr>
              <a:t>개의 </a:t>
            </a:r>
            <a:r>
              <a:rPr lang="en-US" altLang="ko-KR" sz="1000" dirty="0">
                <a:latin typeface="+mn-ea"/>
                <a:ea typeface="+mn-ea"/>
              </a:rPr>
              <a:t>Model</a:t>
            </a:r>
            <a:r>
              <a:rPr lang="ko-KR" altLang="en-US" sz="1000" dirty="0">
                <a:latin typeface="+mn-ea"/>
                <a:ea typeface="+mn-ea"/>
              </a:rPr>
              <a:t>방을 기본적으로 구성하고 </a:t>
            </a:r>
            <a:r>
              <a:rPr lang="en-US" altLang="ko-KR" sz="1000" dirty="0">
                <a:latin typeface="+mn-ea"/>
                <a:ea typeface="+mn-ea"/>
              </a:rPr>
              <a:t>USER</a:t>
            </a:r>
            <a:r>
              <a:rPr lang="ko-KR" altLang="en-US" sz="1000" dirty="0">
                <a:latin typeface="+mn-ea"/>
                <a:ea typeface="+mn-ea"/>
              </a:rPr>
              <a:t>가 </a:t>
            </a:r>
            <a:r>
              <a:rPr lang="ko-KR" altLang="en-US" sz="1000" dirty="0" err="1">
                <a:latin typeface="+mn-ea"/>
                <a:ea typeface="+mn-ea"/>
              </a:rPr>
              <a:t>요청시</a:t>
            </a:r>
            <a:r>
              <a:rPr lang="ko-KR" altLang="en-US" sz="1000" dirty="0">
                <a:latin typeface="+mn-ea"/>
                <a:ea typeface="+mn-ea"/>
              </a:rPr>
              <a:t> 증설 할 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있도록 구성한다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4.9.1. MODEL </a:t>
            </a:r>
            <a:r>
              <a:rPr lang="ko-KR" altLang="en-US" sz="1000" dirty="0">
                <a:latin typeface="+mn-ea"/>
                <a:ea typeface="+mn-ea"/>
              </a:rPr>
              <a:t>설계 개요 및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①</a:t>
            </a:r>
            <a:r>
              <a:rPr lang="en-US" altLang="ko-KR" sz="1000" dirty="0" smtClean="0">
                <a:latin typeface="+mn-ea"/>
                <a:ea typeface="+mn-ea"/>
              </a:rPr>
              <a:t>Robot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r>
              <a:rPr lang="ko-KR" altLang="en-US" sz="1000" dirty="0">
                <a:latin typeface="+mn-ea"/>
                <a:ea typeface="+mn-ea"/>
              </a:rPr>
              <a:t>컨트롤러 저장하고</a:t>
            </a:r>
            <a:r>
              <a:rPr lang="en-US" altLang="ko-KR" sz="1000" dirty="0">
                <a:latin typeface="+mn-ea"/>
                <a:ea typeface="+mn-ea"/>
              </a:rPr>
              <a:t>, Servo </a:t>
            </a:r>
            <a:r>
              <a:rPr lang="ko-KR" altLang="en-US" sz="1000" dirty="0">
                <a:latin typeface="+mn-ea"/>
                <a:ea typeface="+mn-ea"/>
              </a:rPr>
              <a:t>값 및 </a:t>
            </a:r>
            <a:r>
              <a:rPr lang="en-US" altLang="ko-KR" sz="1000" dirty="0">
                <a:latin typeface="+mn-ea"/>
                <a:ea typeface="+mn-ea"/>
              </a:rPr>
              <a:t>Parameter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ko-KR" altLang="en-US" sz="1000" dirty="0" smtClean="0">
                <a:latin typeface="+mn-ea"/>
                <a:ea typeface="+mn-ea"/>
              </a:rPr>
              <a:t>    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에 저장 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Model </a:t>
            </a:r>
            <a:r>
              <a:rPr lang="en-US" altLang="ko-KR" sz="1000" dirty="0">
                <a:latin typeface="+mn-ea"/>
                <a:ea typeface="+mn-ea"/>
              </a:rPr>
              <a:t>Name</a:t>
            </a:r>
            <a:r>
              <a:rPr lang="ko-KR" altLang="en-US" sz="1000" dirty="0">
                <a:latin typeface="+mn-ea"/>
                <a:ea typeface="+mn-ea"/>
              </a:rPr>
              <a:t>을 작업자가 생성할 수 있도록 구성한다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90" y="2780928"/>
            <a:ext cx="4618663" cy="374441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4.9.2</a:t>
            </a:r>
            <a:r>
              <a:rPr lang="en-US" altLang="ko-KR" sz="1000" dirty="0">
                <a:latin typeface="+mn-ea"/>
                <a:ea typeface="+mn-ea"/>
              </a:rPr>
              <a:t>. Model Load/Save </a:t>
            </a:r>
            <a:r>
              <a:rPr lang="ko-KR" altLang="en-US" sz="1000" dirty="0">
                <a:latin typeface="+mn-ea"/>
                <a:ea typeface="+mn-ea"/>
              </a:rPr>
              <a:t>구성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270" y="836712"/>
            <a:ext cx="3960440" cy="581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7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259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4.10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기타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4.10.1 </a:t>
            </a:r>
            <a:r>
              <a:rPr lang="en-US" altLang="ko-KR" sz="1000" dirty="0">
                <a:latin typeface="+mn-ea"/>
                <a:ea typeface="+mn-ea"/>
              </a:rPr>
              <a:t>DOCUMENT </a:t>
            </a:r>
            <a:r>
              <a:rPr lang="ko-KR" altLang="en-US" sz="1000" dirty="0">
                <a:latin typeface="+mn-ea"/>
                <a:ea typeface="+mn-ea"/>
              </a:rPr>
              <a:t>작성 및 </a:t>
            </a:r>
            <a:r>
              <a:rPr lang="en-US" altLang="ko-KR" sz="1000" dirty="0">
                <a:latin typeface="+mn-ea"/>
                <a:ea typeface="+mn-ea"/>
              </a:rPr>
              <a:t>MANUAL </a:t>
            </a:r>
            <a:r>
              <a:rPr lang="ko-KR" altLang="en-US" sz="1000" dirty="0">
                <a:latin typeface="+mn-ea"/>
                <a:ea typeface="+mn-ea"/>
              </a:rPr>
              <a:t>작성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①</a:t>
            </a:r>
            <a:r>
              <a:rPr lang="en-US" altLang="ko-KR" sz="1000" dirty="0" smtClean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제공한 자료들을 </a:t>
            </a:r>
            <a:r>
              <a:rPr lang="en-US" altLang="ko-KR" sz="1000" dirty="0">
                <a:latin typeface="+mn-ea"/>
                <a:ea typeface="+mn-ea"/>
              </a:rPr>
              <a:t>CD</a:t>
            </a:r>
            <a:r>
              <a:rPr lang="ko-KR" altLang="en-US" sz="1000" dirty="0">
                <a:latin typeface="+mn-ea"/>
                <a:ea typeface="+mn-ea"/>
              </a:rPr>
              <a:t>에 포맷 형식에 맞추어 작성을 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MANUAL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smtClean="0">
                <a:latin typeface="+mn-ea"/>
                <a:ea typeface="+mn-ea"/>
              </a:rPr>
              <a:t>관련된 자세한 </a:t>
            </a:r>
            <a:r>
              <a:rPr lang="ko-KR" altLang="en-US" sz="1000" dirty="0">
                <a:latin typeface="+mn-ea"/>
                <a:ea typeface="+mn-ea"/>
              </a:rPr>
              <a:t>사양은 </a:t>
            </a:r>
            <a:r>
              <a:rPr lang="en-US" altLang="ko-KR" sz="1000" dirty="0">
                <a:latin typeface="+mn-ea"/>
                <a:ea typeface="+mn-ea"/>
              </a:rPr>
              <a:t>'MANUAL </a:t>
            </a:r>
            <a:r>
              <a:rPr lang="ko-KR" altLang="en-US" sz="1000" dirty="0">
                <a:latin typeface="+mn-ea"/>
                <a:ea typeface="+mn-ea"/>
              </a:rPr>
              <a:t>제작 표준서</a:t>
            </a:r>
            <a:r>
              <a:rPr lang="en-US" altLang="ko-KR" sz="1000" dirty="0">
                <a:latin typeface="+mn-ea"/>
                <a:ea typeface="+mn-ea"/>
              </a:rPr>
              <a:t>'</a:t>
            </a:r>
            <a:r>
              <a:rPr lang="ko-KR" altLang="en-US" sz="1000" dirty="0">
                <a:latin typeface="+mn-ea"/>
                <a:ea typeface="+mn-ea"/>
              </a:rPr>
              <a:t>를 따른다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4.10.1.1</a:t>
            </a:r>
            <a:r>
              <a:rPr lang="en-US" altLang="ko-KR" sz="1000" dirty="0">
                <a:latin typeface="+mn-ea"/>
                <a:ea typeface="+mn-ea"/>
              </a:rPr>
              <a:t>. CD </a:t>
            </a:r>
            <a:r>
              <a:rPr lang="ko-KR" altLang="en-US" sz="1000" dirty="0">
                <a:latin typeface="+mn-ea"/>
                <a:ea typeface="+mn-ea"/>
              </a:rPr>
              <a:t>항목 </a:t>
            </a:r>
            <a:r>
              <a:rPr lang="en-US" altLang="ko-KR" sz="1000" dirty="0">
                <a:latin typeface="+mn-ea"/>
                <a:ea typeface="+mn-ea"/>
              </a:rPr>
              <a:t>LIST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CD</a:t>
            </a:r>
            <a:r>
              <a:rPr lang="ko-KR" altLang="en-US" sz="1000" dirty="0">
                <a:latin typeface="+mn-ea"/>
                <a:ea typeface="+mn-ea"/>
              </a:rPr>
              <a:t>는 총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장을 제작하여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담당자에게 제공한다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412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4.10.1.2</a:t>
            </a:r>
            <a:r>
              <a:rPr lang="en-US" altLang="ko-KR" sz="1000" dirty="0">
                <a:latin typeface="+mn-ea"/>
                <a:ea typeface="+mn-ea"/>
              </a:rPr>
              <a:t>. CD </a:t>
            </a:r>
            <a:r>
              <a:rPr lang="ko-KR" altLang="en-US" sz="1000" dirty="0">
                <a:latin typeface="+mn-ea"/>
                <a:ea typeface="+mn-ea"/>
              </a:rPr>
              <a:t>항목 폴더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   ①항목들의 </a:t>
            </a:r>
            <a:r>
              <a:rPr lang="ko-KR" altLang="en-US" sz="1000" dirty="0" err="1">
                <a:latin typeface="+mn-ea"/>
                <a:ea typeface="+mn-ea"/>
              </a:rPr>
              <a:t>폴더구성은</a:t>
            </a:r>
            <a:r>
              <a:rPr lang="ko-KR" altLang="en-US" sz="1000" dirty="0">
                <a:latin typeface="+mn-ea"/>
                <a:ea typeface="+mn-ea"/>
              </a:rPr>
              <a:t> 아래 구성에 맞추어 작성하여 제출한다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0" y="1916832"/>
            <a:ext cx="4267200" cy="46767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036" y="1035922"/>
            <a:ext cx="2791570" cy="555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4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4.10.2 </a:t>
            </a:r>
            <a:r>
              <a:rPr lang="ko-KR" altLang="en-US" sz="1000" dirty="0">
                <a:latin typeface="+mn-ea"/>
                <a:ea typeface="+mn-ea"/>
              </a:rPr>
              <a:t>프로그램 체크리스트 및 </a:t>
            </a:r>
            <a:r>
              <a:rPr lang="ko-KR" altLang="en-US" sz="1000" dirty="0" smtClean="0">
                <a:latin typeface="+mn-ea"/>
                <a:ea typeface="+mn-ea"/>
              </a:rPr>
              <a:t>디버깅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LADDER </a:t>
            </a:r>
            <a:r>
              <a:rPr lang="en-US" altLang="ko-KR" sz="1000" dirty="0">
                <a:latin typeface="+mn-ea"/>
                <a:ea typeface="+mn-ea"/>
              </a:rPr>
              <a:t>PROGRAM </a:t>
            </a:r>
            <a:r>
              <a:rPr lang="ko-KR" altLang="en-US" sz="1000" dirty="0" err="1">
                <a:latin typeface="+mn-ea"/>
                <a:ea typeface="+mn-ea"/>
              </a:rPr>
              <a:t>설계시</a:t>
            </a:r>
            <a:r>
              <a:rPr lang="ko-KR" altLang="en-US" sz="1000" dirty="0">
                <a:latin typeface="+mn-ea"/>
                <a:ea typeface="+mn-ea"/>
              </a:rPr>
              <a:t> 사전에 </a:t>
            </a:r>
            <a:r>
              <a:rPr lang="en-US" altLang="ko-KR" sz="1000" dirty="0">
                <a:latin typeface="+mn-ea"/>
                <a:ea typeface="+mn-ea"/>
              </a:rPr>
              <a:t>MEMORY MAP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승인을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득한 </a:t>
            </a:r>
            <a:r>
              <a:rPr lang="ko-KR" altLang="en-US" sz="1000" dirty="0">
                <a:latin typeface="+mn-ea"/>
                <a:ea typeface="+mn-ea"/>
              </a:rPr>
              <a:t>후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②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에 관련된 모든 </a:t>
            </a:r>
            <a:r>
              <a:rPr lang="en-US" altLang="ko-KR" sz="1000" dirty="0">
                <a:latin typeface="+mn-ea"/>
                <a:ea typeface="+mn-ea"/>
              </a:rPr>
              <a:t>Resister </a:t>
            </a:r>
            <a:r>
              <a:rPr lang="ko-KR" altLang="en-US" sz="1000" dirty="0">
                <a:latin typeface="+mn-ea"/>
                <a:ea typeface="+mn-ea"/>
              </a:rPr>
              <a:t>내부 릴레이</a:t>
            </a:r>
            <a:r>
              <a:rPr lang="en-US" altLang="ko-KR" sz="1000" dirty="0">
                <a:latin typeface="+mn-ea"/>
                <a:ea typeface="+mn-ea"/>
              </a:rPr>
              <a:t>(Relay), </a:t>
            </a:r>
            <a:r>
              <a:rPr lang="ko-KR" altLang="en-US" sz="1000" dirty="0">
                <a:latin typeface="+mn-ea"/>
                <a:ea typeface="+mn-ea"/>
              </a:rPr>
              <a:t>외부 입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출력은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SDI</a:t>
            </a:r>
            <a:r>
              <a:rPr lang="ko-KR" altLang="en-US" sz="1000" dirty="0">
                <a:latin typeface="+mn-ea"/>
                <a:ea typeface="+mn-ea"/>
              </a:rPr>
              <a:t>에서 지정한 </a:t>
            </a:r>
            <a:r>
              <a:rPr lang="ko-KR" altLang="en-US" sz="1000" dirty="0" smtClean="0">
                <a:latin typeface="+mn-ea"/>
                <a:ea typeface="+mn-ea"/>
              </a:rPr>
              <a:t>영역을 </a:t>
            </a:r>
            <a:r>
              <a:rPr lang="ko-KR" altLang="en-US" sz="1000" dirty="0">
                <a:latin typeface="+mn-ea"/>
                <a:ea typeface="+mn-ea"/>
              </a:rPr>
              <a:t>제외하고 작은 번호부터 시작하여 큰 번호를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사용하는 </a:t>
            </a:r>
            <a:r>
              <a:rPr lang="ko-KR" altLang="en-US" sz="1000" dirty="0">
                <a:latin typeface="+mn-ea"/>
                <a:ea typeface="+mn-ea"/>
              </a:rPr>
              <a:t>순서로 </a:t>
            </a:r>
            <a:r>
              <a:rPr lang="en-US" altLang="ko-KR" sz="1000" dirty="0">
                <a:latin typeface="+mn-ea"/>
                <a:ea typeface="+mn-ea"/>
              </a:rPr>
              <a:t>PROGRAM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r>
              <a:rPr lang="ko-KR" altLang="en-US" sz="1000" dirty="0" smtClean="0">
                <a:latin typeface="+mn-ea"/>
                <a:ea typeface="+mn-ea"/>
              </a:rPr>
              <a:t>설계하여 </a:t>
            </a:r>
            <a:r>
              <a:rPr lang="ko-KR" altLang="en-US" sz="1000" dirty="0">
                <a:latin typeface="+mn-ea"/>
                <a:ea typeface="+mn-ea"/>
              </a:rPr>
              <a:t>각 </a:t>
            </a:r>
            <a:r>
              <a:rPr lang="en-US" altLang="ko-KR" sz="1000" dirty="0">
                <a:latin typeface="+mn-ea"/>
                <a:ea typeface="+mn-ea"/>
              </a:rPr>
              <a:t>Group</a:t>
            </a:r>
            <a:r>
              <a:rPr lang="ko-KR" altLang="en-US" sz="1000" dirty="0">
                <a:latin typeface="+mn-ea"/>
                <a:ea typeface="+mn-ea"/>
              </a:rPr>
              <a:t>별로 </a:t>
            </a:r>
            <a:r>
              <a:rPr lang="en-US" altLang="ko-KR" sz="1000" dirty="0">
                <a:latin typeface="+mn-ea"/>
                <a:ea typeface="+mn-ea"/>
              </a:rPr>
              <a:t>SPARE I/O</a:t>
            </a:r>
            <a:r>
              <a:rPr lang="ko-KR" altLang="en-US" sz="1000" dirty="0">
                <a:latin typeface="+mn-ea"/>
                <a:ea typeface="+mn-ea"/>
              </a:rPr>
              <a:t>를 둔다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③</a:t>
            </a:r>
            <a:r>
              <a:rPr lang="en-US" altLang="ko-KR" sz="1000" dirty="0" smtClean="0">
                <a:latin typeface="+mn-ea"/>
                <a:ea typeface="+mn-ea"/>
              </a:rPr>
              <a:t>SOFT </a:t>
            </a:r>
            <a:r>
              <a:rPr lang="ko-KR" altLang="en-US" sz="1000" dirty="0">
                <a:latin typeface="+mn-ea"/>
                <a:ea typeface="+mn-ea"/>
              </a:rPr>
              <a:t>구성 시 각 항목별 설비의 </a:t>
            </a:r>
            <a:r>
              <a:rPr lang="ko-KR" altLang="en-US" sz="1000" dirty="0" err="1">
                <a:latin typeface="+mn-ea"/>
                <a:ea typeface="+mn-ea"/>
              </a:rPr>
              <a:t>동작순서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진행 방향 순서로 설계하며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Trouble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ko-KR" altLang="en-US" sz="1000" dirty="0" err="1" smtClean="0">
                <a:latin typeface="+mn-ea"/>
                <a:ea typeface="+mn-ea"/>
              </a:rPr>
              <a:t>점검사항과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위치를 </a:t>
            </a:r>
            <a:r>
              <a:rPr lang="en-US" altLang="ko-KR" sz="1000" dirty="0">
                <a:latin typeface="+mn-ea"/>
                <a:ea typeface="+mn-ea"/>
              </a:rPr>
              <a:t>TOUCH SCREEN</a:t>
            </a:r>
            <a:r>
              <a:rPr lang="ko-KR" altLang="en-US" sz="1000" dirty="0">
                <a:latin typeface="+mn-ea"/>
                <a:ea typeface="+mn-ea"/>
              </a:rPr>
              <a:t>에 표시하여 쉽게 </a:t>
            </a:r>
            <a:r>
              <a:rPr lang="ko-KR" altLang="en-US" sz="1000" dirty="0" smtClean="0">
                <a:latin typeface="+mn-ea"/>
                <a:ea typeface="+mn-ea"/>
              </a:rPr>
              <a:t>복구가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가능하도록 설계한다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④수동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자동 운전時 절대로 설비가 충돌하거나 제품이 손상되지 않도록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설비 </a:t>
            </a:r>
            <a:r>
              <a:rPr lang="en-US" altLang="ko-KR" sz="1000" dirty="0" smtClean="0">
                <a:latin typeface="+mn-ea"/>
                <a:ea typeface="+mn-ea"/>
              </a:rPr>
              <a:t>INTERLOCK</a:t>
            </a:r>
            <a:r>
              <a:rPr lang="ko-KR" altLang="en-US" sz="1000" dirty="0">
                <a:latin typeface="+mn-ea"/>
                <a:ea typeface="+mn-ea"/>
              </a:rPr>
              <a:t>을 구현하며</a:t>
            </a:r>
            <a:r>
              <a:rPr lang="en-US" altLang="ko-KR" sz="1000" dirty="0">
                <a:latin typeface="+mn-ea"/>
                <a:ea typeface="+mn-ea"/>
              </a:rPr>
              <a:t>, LIST </a:t>
            </a:r>
            <a:r>
              <a:rPr lang="ko-KR" altLang="en-US" sz="1000" dirty="0">
                <a:latin typeface="+mn-ea"/>
                <a:ea typeface="+mn-ea"/>
              </a:rPr>
              <a:t>항목은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제출할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⑤</a:t>
            </a:r>
            <a:r>
              <a:rPr lang="en-US" altLang="ko-KR" sz="1000" dirty="0" smtClean="0">
                <a:latin typeface="+mn-ea"/>
                <a:ea typeface="+mn-ea"/>
              </a:rPr>
              <a:t>PROGRAM</a:t>
            </a:r>
            <a:r>
              <a:rPr lang="ko-KR" altLang="en-US" sz="1000" dirty="0">
                <a:latin typeface="+mn-ea"/>
                <a:ea typeface="+mn-ea"/>
              </a:rPr>
              <a:t>은 단위 </a:t>
            </a:r>
            <a:r>
              <a:rPr lang="ko-KR" altLang="en-US" sz="1000" dirty="0" err="1">
                <a:latin typeface="+mn-ea"/>
                <a:ea typeface="+mn-ea"/>
              </a:rPr>
              <a:t>공정별</a:t>
            </a:r>
            <a:r>
              <a:rPr lang="ko-KR" altLang="en-US" sz="1000" dirty="0">
                <a:latin typeface="+mn-ea"/>
                <a:ea typeface="+mn-ea"/>
              </a:rPr>
              <a:t> 구분이 쉽도록 구성하고 반복된 구성의 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설비에 </a:t>
            </a:r>
            <a:r>
              <a:rPr lang="ko-KR" altLang="en-US" sz="1000" dirty="0">
                <a:latin typeface="+mn-ea"/>
                <a:ea typeface="+mn-ea"/>
              </a:rPr>
              <a:t>대한 </a:t>
            </a:r>
            <a:r>
              <a:rPr lang="en-US" altLang="ko-KR" sz="1000" dirty="0">
                <a:latin typeface="+mn-ea"/>
                <a:ea typeface="+mn-ea"/>
              </a:rPr>
              <a:t>SOFT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ko-KR" altLang="en-US" sz="1000" dirty="0" smtClean="0">
                <a:latin typeface="+mn-ea"/>
                <a:ea typeface="+mn-ea"/>
              </a:rPr>
              <a:t>표준화하여 </a:t>
            </a:r>
            <a:r>
              <a:rPr lang="ko-KR" altLang="en-US" sz="1000" dirty="0" err="1">
                <a:latin typeface="+mn-ea"/>
                <a:ea typeface="+mn-ea"/>
              </a:rPr>
              <a:t>전부분</a:t>
            </a:r>
            <a:r>
              <a:rPr lang="ko-KR" altLang="en-US" sz="1000" dirty="0">
                <a:latin typeface="+mn-ea"/>
                <a:ea typeface="+mn-ea"/>
              </a:rPr>
              <a:t> 동일하게 적용 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⑥</a:t>
            </a:r>
            <a:r>
              <a:rPr lang="en-US" altLang="ko-KR" sz="1000" dirty="0" smtClean="0">
                <a:latin typeface="+mn-ea"/>
                <a:ea typeface="+mn-ea"/>
              </a:rPr>
              <a:t>COMMENT</a:t>
            </a:r>
            <a:r>
              <a:rPr lang="ko-KR" altLang="en-US" sz="1000" dirty="0">
                <a:latin typeface="+mn-ea"/>
                <a:ea typeface="+mn-ea"/>
              </a:rPr>
              <a:t>는 사용 </a:t>
            </a:r>
            <a:r>
              <a:rPr lang="en-US" altLang="ko-KR" sz="1000" dirty="0">
                <a:latin typeface="+mn-ea"/>
                <a:ea typeface="+mn-ea"/>
              </a:rPr>
              <a:t>I/O </a:t>
            </a:r>
            <a:r>
              <a:rPr lang="ko-KR" altLang="en-US" sz="1000" dirty="0">
                <a:latin typeface="+mn-ea"/>
                <a:ea typeface="+mn-ea"/>
              </a:rPr>
              <a:t>및 내부 </a:t>
            </a:r>
            <a:r>
              <a:rPr lang="en-US" altLang="ko-KR" sz="1000" dirty="0">
                <a:latin typeface="+mn-ea"/>
                <a:ea typeface="+mn-ea"/>
              </a:rPr>
              <a:t>MEMORY</a:t>
            </a:r>
            <a:r>
              <a:rPr lang="ko-KR" altLang="en-US" sz="1000" dirty="0">
                <a:latin typeface="+mn-ea"/>
                <a:ea typeface="+mn-ea"/>
              </a:rPr>
              <a:t>에 대해 일괄 작성한다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⑦</a:t>
            </a:r>
            <a:r>
              <a:rPr lang="en-US" altLang="ko-KR" sz="1000" dirty="0" smtClean="0">
                <a:latin typeface="+mn-ea"/>
                <a:ea typeface="+mn-ea"/>
              </a:rPr>
              <a:t>Z </a:t>
            </a:r>
            <a:r>
              <a:rPr lang="en-US" altLang="ko-KR" sz="1000" dirty="0">
                <a:latin typeface="+mn-ea"/>
                <a:ea typeface="+mn-ea"/>
              </a:rPr>
              <a:t>or ZZ INDEX ADDRESS </a:t>
            </a:r>
            <a:r>
              <a:rPr lang="ko-KR" altLang="en-US" sz="1000" dirty="0">
                <a:latin typeface="+mn-ea"/>
                <a:ea typeface="+mn-ea"/>
              </a:rPr>
              <a:t>사용은 구동 </a:t>
            </a:r>
            <a:r>
              <a:rPr lang="en-US" altLang="ko-KR" sz="1000" dirty="0">
                <a:latin typeface="+mn-ea"/>
                <a:ea typeface="+mn-ea"/>
              </a:rPr>
              <a:t>PROGRAM</a:t>
            </a:r>
            <a:r>
              <a:rPr lang="ko-KR" altLang="en-US" sz="1000" dirty="0">
                <a:latin typeface="+mn-ea"/>
                <a:ea typeface="+mn-ea"/>
              </a:rPr>
              <a:t>에는 사용을 금한다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⑧</a:t>
            </a:r>
            <a:r>
              <a:rPr lang="en-US" altLang="ko-KR" sz="1000" dirty="0" smtClean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제공되는 표준화된 </a:t>
            </a:r>
            <a:r>
              <a:rPr lang="en-US" altLang="ko-KR" sz="1000" dirty="0">
                <a:latin typeface="+mn-ea"/>
                <a:ea typeface="+mn-ea"/>
              </a:rPr>
              <a:t>PROGRAM</a:t>
            </a:r>
            <a:r>
              <a:rPr lang="ko-KR" altLang="en-US" sz="1000" dirty="0">
                <a:latin typeface="+mn-ea"/>
                <a:ea typeface="+mn-ea"/>
              </a:rPr>
              <a:t>을 기반으로 구성할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⑨</a:t>
            </a:r>
            <a:r>
              <a:rPr lang="en-US" altLang="ko-KR" sz="1000" dirty="0" smtClean="0">
                <a:latin typeface="+mn-ea"/>
                <a:ea typeface="+mn-ea"/>
              </a:rPr>
              <a:t>PLC </a:t>
            </a:r>
            <a:r>
              <a:rPr lang="en-US" altLang="ko-KR" sz="1000" dirty="0">
                <a:latin typeface="+mn-ea"/>
                <a:ea typeface="+mn-ea"/>
              </a:rPr>
              <a:t>COMMENT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STANDARD ROM</a:t>
            </a:r>
            <a:r>
              <a:rPr lang="ko-KR" altLang="en-US" sz="1000" dirty="0">
                <a:latin typeface="+mn-ea"/>
                <a:ea typeface="+mn-ea"/>
              </a:rPr>
              <a:t>에 必 일괄 저장할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⑩</a:t>
            </a:r>
            <a:r>
              <a:rPr lang="en-US" altLang="ko-KR" sz="1000" dirty="0" smtClean="0">
                <a:latin typeface="+mn-ea"/>
                <a:ea typeface="+mn-ea"/>
              </a:rPr>
              <a:t>STEP </a:t>
            </a:r>
            <a:r>
              <a:rPr lang="en-US" altLang="ko-KR" sz="1000" dirty="0">
                <a:latin typeface="+mn-ea"/>
                <a:ea typeface="+mn-ea"/>
              </a:rPr>
              <a:t>PROGRAM (BSFL) </a:t>
            </a:r>
            <a:r>
              <a:rPr lang="ko-KR" altLang="en-US" sz="1000" dirty="0">
                <a:latin typeface="+mn-ea"/>
                <a:ea typeface="+mn-ea"/>
              </a:rPr>
              <a:t>적용하며</a:t>
            </a:r>
            <a:r>
              <a:rPr lang="en-US" altLang="ko-KR" sz="1000" dirty="0">
                <a:latin typeface="+mn-ea"/>
                <a:ea typeface="+mn-ea"/>
              </a:rPr>
              <a:t>, (M)</a:t>
            </a:r>
            <a:r>
              <a:rPr lang="ko-KR" altLang="en-US" sz="1000" dirty="0">
                <a:latin typeface="+mn-ea"/>
                <a:ea typeface="+mn-ea"/>
              </a:rPr>
              <a:t>영역 적용할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⑪</a:t>
            </a:r>
            <a:r>
              <a:rPr lang="en-US" altLang="ko-KR" sz="1000" dirty="0" smtClean="0">
                <a:latin typeface="+mn-ea"/>
                <a:ea typeface="+mn-ea"/>
              </a:rPr>
              <a:t>MES </a:t>
            </a:r>
            <a:r>
              <a:rPr lang="en-US" altLang="ko-KR" sz="1000" dirty="0">
                <a:latin typeface="+mn-ea"/>
                <a:ea typeface="+mn-ea"/>
              </a:rPr>
              <a:t>(CIM) PLC MAP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제공된 </a:t>
            </a:r>
            <a:r>
              <a:rPr lang="en-US" altLang="ko-KR" sz="1000" dirty="0">
                <a:latin typeface="+mn-ea"/>
                <a:ea typeface="+mn-ea"/>
              </a:rPr>
              <a:t>MAP </a:t>
            </a:r>
            <a:r>
              <a:rPr lang="ko-KR" altLang="en-US" sz="1000" dirty="0">
                <a:latin typeface="+mn-ea"/>
                <a:ea typeface="+mn-ea"/>
              </a:rPr>
              <a:t>기준으로 프로그램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구성 </a:t>
            </a:r>
            <a:r>
              <a:rPr lang="ko-KR" altLang="en-US" sz="1000" dirty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⑫</a:t>
            </a:r>
            <a:r>
              <a:rPr lang="ko-KR" altLang="en-US" sz="1000" dirty="0" err="1" smtClean="0">
                <a:latin typeface="+mn-ea"/>
                <a:ea typeface="+mn-ea"/>
              </a:rPr>
              <a:t>만배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IDLE </a:t>
            </a:r>
            <a:r>
              <a:rPr lang="ko-KR" altLang="en-US" sz="1000" dirty="0" err="1">
                <a:latin typeface="+mn-ea"/>
                <a:ea typeface="+mn-ea"/>
              </a:rPr>
              <a:t>상태시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컨베어는</a:t>
            </a:r>
            <a:r>
              <a:rPr lang="ko-KR" altLang="en-US" sz="1000" dirty="0">
                <a:latin typeface="+mn-ea"/>
                <a:ea typeface="+mn-ea"/>
              </a:rPr>
              <a:t> 일시 정지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가동 하도록 프로그램 구성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→공정 </a:t>
            </a:r>
            <a:r>
              <a:rPr lang="ko-KR" altLang="en-US" sz="1000" dirty="0" err="1">
                <a:latin typeface="+mn-ea"/>
                <a:ea typeface="+mn-ea"/>
              </a:rPr>
              <a:t>만배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ko-KR" altLang="en-US" sz="1000" dirty="0" err="1">
                <a:latin typeface="+mn-ea"/>
                <a:ea typeface="+mn-ea"/>
              </a:rPr>
              <a:t>자공정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IDLE </a:t>
            </a:r>
            <a:r>
              <a:rPr lang="ko-KR" altLang="en-US" sz="1000" dirty="0" err="1">
                <a:latin typeface="+mn-ea"/>
                <a:ea typeface="+mn-ea"/>
              </a:rPr>
              <a:t>상태시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Puck/Tray </a:t>
            </a:r>
            <a:r>
              <a:rPr lang="ko-KR" altLang="en-US" sz="1000" dirty="0" err="1">
                <a:latin typeface="+mn-ea"/>
                <a:ea typeface="+mn-ea"/>
              </a:rPr>
              <a:t>컨베어는</a:t>
            </a:r>
            <a:r>
              <a:rPr lang="ko-KR" altLang="en-US" sz="1000" dirty="0">
                <a:latin typeface="+mn-ea"/>
                <a:ea typeface="+mn-ea"/>
              </a:rPr>
              <a:t> 일시 정지 시키며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인버터 </a:t>
            </a:r>
            <a:r>
              <a:rPr lang="ko-KR" altLang="en-US" sz="1000" dirty="0">
                <a:latin typeface="+mn-ea"/>
                <a:ea typeface="+mn-ea"/>
              </a:rPr>
              <a:t>가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감속은 </a:t>
            </a:r>
            <a:r>
              <a:rPr lang="en-US" altLang="ko-KR" sz="1000" dirty="0">
                <a:latin typeface="+mn-ea"/>
                <a:ea typeface="+mn-ea"/>
              </a:rPr>
              <a:t>2Sec Setting </a:t>
            </a:r>
            <a:r>
              <a:rPr lang="ko-KR" altLang="en-US" sz="1000" dirty="0">
                <a:latin typeface="+mn-ea"/>
                <a:ea typeface="+mn-ea"/>
              </a:rPr>
              <a:t>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⑬</a:t>
            </a:r>
            <a:r>
              <a:rPr lang="en-US" altLang="ko-KR" sz="1000" dirty="0" smtClean="0">
                <a:latin typeface="+mn-ea"/>
                <a:ea typeface="+mn-ea"/>
              </a:rPr>
              <a:t>Stopper </a:t>
            </a:r>
            <a:r>
              <a:rPr lang="ko-KR" altLang="en-US" sz="1000" dirty="0" err="1">
                <a:latin typeface="+mn-ea"/>
                <a:ea typeface="+mn-ea"/>
              </a:rPr>
              <a:t>동작조건은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후단부</a:t>
            </a:r>
            <a:r>
              <a:rPr lang="ko-KR" altLang="en-US" sz="1000" dirty="0">
                <a:latin typeface="+mn-ea"/>
                <a:ea typeface="+mn-ea"/>
              </a:rPr>
              <a:t> 제품 없을 시 사전 </a:t>
            </a:r>
            <a:r>
              <a:rPr lang="en-US" altLang="ko-KR" sz="1000" dirty="0">
                <a:latin typeface="+mn-ea"/>
                <a:ea typeface="+mn-ea"/>
              </a:rPr>
              <a:t>Down</a:t>
            </a:r>
            <a:r>
              <a:rPr lang="ko-KR" altLang="en-US" sz="1000" dirty="0">
                <a:latin typeface="+mn-ea"/>
                <a:ea typeface="+mn-ea"/>
              </a:rPr>
              <a:t>으로 프로그램 구성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⑭</a:t>
            </a:r>
            <a:r>
              <a:rPr lang="ko-KR" altLang="en-US" sz="1000" dirty="0" err="1" smtClean="0">
                <a:latin typeface="+mn-ea"/>
                <a:ea typeface="+mn-ea"/>
              </a:rPr>
              <a:t>로보트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설정 화면은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표준에 준해 </a:t>
            </a:r>
            <a:r>
              <a:rPr lang="ko-KR" altLang="en-US" sz="1000" dirty="0" err="1">
                <a:latin typeface="+mn-ea"/>
                <a:ea typeface="+mn-ea"/>
              </a:rPr>
              <a:t>작화</a:t>
            </a:r>
            <a:r>
              <a:rPr lang="ko-KR" altLang="en-US" sz="1000" dirty="0">
                <a:latin typeface="+mn-ea"/>
                <a:ea typeface="+mn-ea"/>
              </a:rPr>
              <a:t> 할 것</a:t>
            </a:r>
            <a:r>
              <a:rPr lang="en-US" altLang="ko-KR" sz="1000" dirty="0">
                <a:latin typeface="+mn-ea"/>
                <a:ea typeface="+mn-ea"/>
              </a:rPr>
              <a:t>. (</a:t>
            </a:r>
            <a:r>
              <a:rPr lang="ko-KR" altLang="en-US" sz="1000" dirty="0">
                <a:latin typeface="+mn-ea"/>
                <a:ea typeface="+mn-ea"/>
              </a:rPr>
              <a:t>표준 </a:t>
            </a:r>
            <a:r>
              <a:rPr lang="en-US" altLang="ko-KR" sz="1000" dirty="0">
                <a:latin typeface="+mn-ea"/>
                <a:ea typeface="+mn-ea"/>
              </a:rPr>
              <a:t>Touch SDI </a:t>
            </a:r>
            <a:r>
              <a:rPr lang="ko-KR" altLang="en-US" sz="1000" dirty="0">
                <a:latin typeface="+mn-ea"/>
                <a:ea typeface="+mn-ea"/>
              </a:rPr>
              <a:t>제공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→최단 </a:t>
            </a:r>
            <a:r>
              <a:rPr lang="ko-KR" altLang="en-US" sz="1000" dirty="0">
                <a:latin typeface="+mn-ea"/>
                <a:ea typeface="+mn-ea"/>
              </a:rPr>
              <a:t>거리의 </a:t>
            </a:r>
            <a:r>
              <a:rPr lang="ko-KR" altLang="en-US" sz="1000" dirty="0" err="1">
                <a:latin typeface="+mn-ea"/>
                <a:ea typeface="+mn-ea"/>
              </a:rPr>
              <a:t>행정거리로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Point &amp; Teaching </a:t>
            </a:r>
            <a:r>
              <a:rPr lang="ko-KR" altLang="en-US" sz="1000" dirty="0">
                <a:latin typeface="+mn-ea"/>
                <a:ea typeface="+mn-ea"/>
              </a:rPr>
              <a:t>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→</a:t>
            </a:r>
            <a:r>
              <a:rPr lang="ko-KR" altLang="en-US" sz="1000" dirty="0" err="1" smtClean="0">
                <a:latin typeface="+mn-ea"/>
                <a:ea typeface="+mn-ea"/>
              </a:rPr>
              <a:t>대기위치는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첫 </a:t>
            </a:r>
            <a:r>
              <a:rPr lang="en-US" altLang="ko-KR" sz="1000" dirty="0" err="1" smtClean="0">
                <a:latin typeface="+mn-ea"/>
                <a:ea typeface="+mn-ea"/>
              </a:rPr>
              <a:t>Pos＇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위치로 지정하며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동작시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비부가가치</a:t>
            </a:r>
            <a:r>
              <a:rPr lang="ko-KR" altLang="en-US" sz="1000" dirty="0">
                <a:latin typeface="+mn-ea"/>
                <a:ea typeface="+mn-ea"/>
              </a:rPr>
              <a:t> 운행은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없어야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⑮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ko-KR" altLang="en-US" sz="1000" dirty="0" err="1">
                <a:latin typeface="+mn-ea"/>
                <a:ea typeface="+mn-ea"/>
              </a:rPr>
              <a:t>알람은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경알람으로</a:t>
            </a:r>
            <a:r>
              <a:rPr lang="ko-KR" altLang="en-US" sz="1000" dirty="0">
                <a:latin typeface="+mn-ea"/>
                <a:ea typeface="+mn-ea"/>
              </a:rPr>
              <a:t> 설정하며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설비상태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Down </a:t>
            </a:r>
            <a:r>
              <a:rPr lang="ko-KR" altLang="en-US" sz="1000" dirty="0">
                <a:latin typeface="+mn-ea"/>
                <a:ea typeface="+mn-ea"/>
              </a:rPr>
              <a:t>보고는 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800" dirty="0" smtClean="0">
                <a:latin typeface="+mn-ea"/>
                <a:ea typeface="+mn-ea"/>
              </a:rPr>
              <a:t>           ⑯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en-US" altLang="ko-KR" sz="1000" dirty="0">
                <a:latin typeface="+mn-ea"/>
                <a:ea typeface="+mn-ea"/>
              </a:rPr>
              <a:t>Open</a:t>
            </a:r>
            <a:r>
              <a:rPr lang="ko-KR" altLang="en-US" sz="1000" dirty="0">
                <a:latin typeface="+mn-ea"/>
                <a:ea typeface="+mn-ea"/>
              </a:rPr>
              <a:t>시 설비 상태는 즉 정지 시킬 것</a:t>
            </a:r>
            <a:r>
              <a:rPr lang="en-US" altLang="ko-KR" sz="1000" dirty="0">
                <a:latin typeface="+mn-ea"/>
                <a:ea typeface="+mn-ea"/>
              </a:rPr>
              <a:t>.→ Cycle Stop </a:t>
            </a:r>
            <a:r>
              <a:rPr lang="ko-KR" altLang="en-US" sz="1000" dirty="0">
                <a:latin typeface="+mn-ea"/>
                <a:ea typeface="+mn-ea"/>
              </a:rPr>
              <a:t>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Gothic" panose="020B0609070205080204" pitchFamily="49" charset="-128"/>
                <a:ea typeface="MS Gothic" panose="020B0609070205080204" pitchFamily="49" charset="-128"/>
              </a:rPr>
              <a:t>      ⑰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en-US" altLang="ko-KR" sz="1000" dirty="0">
                <a:latin typeface="+mn-ea"/>
                <a:ea typeface="+mn-ea"/>
              </a:rPr>
              <a:t>Open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r>
              <a:rPr lang="ko-KR" altLang="en-US" sz="1000" dirty="0">
                <a:latin typeface="+mn-ea"/>
                <a:ea typeface="+mn-ea"/>
              </a:rPr>
              <a:t>이송 </a:t>
            </a:r>
            <a:r>
              <a:rPr lang="en-US" altLang="ko-KR" sz="1000" dirty="0">
                <a:latin typeface="+mn-ea"/>
                <a:ea typeface="+mn-ea"/>
              </a:rPr>
              <a:t>Speed</a:t>
            </a:r>
            <a:r>
              <a:rPr lang="ko-KR" altLang="en-US" sz="1000" dirty="0">
                <a:latin typeface="+mn-ea"/>
                <a:ea typeface="+mn-ea"/>
              </a:rPr>
              <a:t>는 최소 속도로 기동할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→ </a:t>
            </a:r>
            <a:r>
              <a:rPr lang="ko-KR" altLang="en-US" sz="1000" dirty="0">
                <a:latin typeface="+mn-ea"/>
                <a:ea typeface="+mn-ea"/>
              </a:rPr>
              <a:t>안전 확보時</a:t>
            </a:r>
            <a:r>
              <a:rPr lang="en-US" altLang="ko-KR" sz="1000" dirty="0">
                <a:latin typeface="+mn-ea"/>
                <a:ea typeface="+mn-ea"/>
              </a:rPr>
              <a:t>(Door Close) Point </a:t>
            </a:r>
            <a:r>
              <a:rPr lang="ko-KR" altLang="en-US" sz="1000" dirty="0">
                <a:latin typeface="+mn-ea"/>
                <a:ea typeface="+mn-ea"/>
              </a:rPr>
              <a:t>이동에 대한 </a:t>
            </a:r>
            <a:r>
              <a:rPr lang="en-US" altLang="ko-KR" sz="1000" dirty="0">
                <a:latin typeface="+mn-ea"/>
                <a:ea typeface="+mn-ea"/>
              </a:rPr>
              <a:t>Speed </a:t>
            </a:r>
            <a:r>
              <a:rPr lang="ko-KR" altLang="en-US" sz="1000" dirty="0">
                <a:latin typeface="+mn-ea"/>
                <a:ea typeface="+mn-ea"/>
              </a:rPr>
              <a:t>제한은 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 ⑱</a:t>
            </a:r>
            <a:r>
              <a:rPr lang="ko-KR" altLang="en-US" sz="1000" dirty="0" err="1" smtClean="0">
                <a:latin typeface="+mn-ea"/>
                <a:ea typeface="+mn-ea"/>
              </a:rPr>
              <a:t>자동상태는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Door </a:t>
            </a:r>
            <a:r>
              <a:rPr lang="en-US" altLang="ko-KR" sz="1000" dirty="0" smtClean="0">
                <a:latin typeface="+mn-ea"/>
                <a:ea typeface="+mn-ea"/>
              </a:rPr>
              <a:t>Close → ERROR RESET→ START </a:t>
            </a:r>
            <a:r>
              <a:rPr lang="ko-KR" altLang="en-US" sz="1000" dirty="0">
                <a:latin typeface="+mn-ea"/>
                <a:ea typeface="+mn-ea"/>
              </a:rPr>
              <a:t>설비 운전 되도록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구성할 </a:t>
            </a:r>
            <a:r>
              <a:rPr lang="ko-KR" altLang="en-US" sz="1000" dirty="0">
                <a:latin typeface="+mn-ea"/>
                <a:ea typeface="+mn-ea"/>
              </a:rPr>
              <a:t>것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 ⑲</a:t>
            </a:r>
            <a:r>
              <a:rPr lang="en-US" altLang="ko-KR" sz="1000" dirty="0" smtClean="0">
                <a:latin typeface="+mn-ea"/>
                <a:ea typeface="+mn-ea"/>
              </a:rPr>
              <a:t>Key </a:t>
            </a:r>
            <a:r>
              <a:rPr lang="en-US" altLang="ko-KR" sz="1000" dirty="0">
                <a:latin typeface="+mn-ea"/>
                <a:ea typeface="+mn-ea"/>
              </a:rPr>
              <a:t>Lock Door S/W</a:t>
            </a:r>
            <a:r>
              <a:rPr lang="ko-KR" altLang="en-US" sz="1000" dirty="0">
                <a:latin typeface="+mn-ea"/>
                <a:ea typeface="+mn-ea"/>
              </a:rPr>
              <a:t>는 카테고리 </a:t>
            </a:r>
            <a:r>
              <a:rPr lang="en-US" altLang="ko-KR" sz="1000" dirty="0">
                <a:latin typeface="+mn-ea"/>
                <a:ea typeface="+mn-ea"/>
              </a:rPr>
              <a:t>3↑</a:t>
            </a:r>
            <a:r>
              <a:rPr lang="ko-KR" altLang="en-US" sz="1000" dirty="0">
                <a:latin typeface="+mn-ea"/>
                <a:ea typeface="+mn-ea"/>
              </a:rPr>
              <a:t>에 적용하며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비상 스위치 동작 </a:t>
            </a:r>
            <a:r>
              <a:rPr lang="ko-KR" altLang="en-US" sz="1000" dirty="0" smtClean="0">
                <a:latin typeface="+mn-ea"/>
                <a:ea typeface="+mn-ea"/>
              </a:rPr>
              <a:t>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EMO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ko-KR" altLang="en-US" sz="1000" dirty="0" smtClean="0">
                <a:latin typeface="+mn-ea"/>
                <a:ea typeface="+mn-ea"/>
              </a:rPr>
              <a:t>구성 → </a:t>
            </a:r>
            <a:r>
              <a:rPr lang="en-US" altLang="ko-KR" sz="1000" dirty="0">
                <a:latin typeface="+mn-ea"/>
                <a:ea typeface="+mn-ea"/>
              </a:rPr>
              <a:t>Laser, Cutting 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(SDI </a:t>
            </a:r>
            <a:r>
              <a:rPr lang="ko-KR" altLang="en-US" sz="1000" dirty="0">
                <a:latin typeface="+mn-ea"/>
                <a:ea typeface="+mn-ea"/>
              </a:rPr>
              <a:t>담당자 협의 지정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⑳</a:t>
            </a:r>
            <a:r>
              <a:rPr lang="ko-KR" altLang="en-US" sz="1000" dirty="0" smtClean="0">
                <a:latin typeface="+mn-ea"/>
                <a:ea typeface="+mn-ea"/>
              </a:rPr>
              <a:t>작업자 </a:t>
            </a:r>
            <a:r>
              <a:rPr lang="ko-KR" altLang="en-US" sz="1000" dirty="0">
                <a:latin typeface="+mn-ea"/>
                <a:ea typeface="+mn-ea"/>
              </a:rPr>
              <a:t>안전 감지 센서는 </a:t>
            </a:r>
            <a:r>
              <a:rPr lang="en-US" altLang="ko-KR" sz="1000" dirty="0">
                <a:latin typeface="+mn-ea"/>
                <a:ea typeface="+mn-ea"/>
              </a:rPr>
              <a:t>Light Sensor </a:t>
            </a:r>
            <a:r>
              <a:rPr lang="en-US" altLang="ko-KR" sz="1000" dirty="0" err="1">
                <a:latin typeface="+mn-ea"/>
                <a:ea typeface="+mn-ea"/>
              </a:rPr>
              <a:t>S_Mark</a:t>
            </a:r>
            <a:r>
              <a:rPr lang="ko-KR" altLang="en-US" sz="1000" dirty="0">
                <a:latin typeface="+mn-ea"/>
                <a:ea typeface="+mn-ea"/>
              </a:rPr>
              <a:t>품을 적용하며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물체의 </a:t>
            </a:r>
            <a:r>
              <a:rPr lang="ko-KR" altLang="en-US" sz="1000" dirty="0">
                <a:latin typeface="+mn-ea"/>
                <a:ea typeface="+mn-ea"/>
              </a:rPr>
              <a:t>검출은 </a:t>
            </a:r>
            <a:r>
              <a:rPr lang="en-US" altLang="ko-KR" sz="1000" dirty="0">
                <a:latin typeface="+mn-ea"/>
                <a:ea typeface="+mn-ea"/>
              </a:rPr>
              <a:t>Area Sensor </a:t>
            </a:r>
            <a:r>
              <a:rPr lang="ko-KR" altLang="en-US" sz="1000" dirty="0" smtClean="0">
                <a:latin typeface="+mn-ea"/>
                <a:ea typeface="+mn-ea"/>
              </a:rPr>
              <a:t>적용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㉑</a:t>
            </a:r>
            <a:r>
              <a:rPr lang="en-US" altLang="ko-KR" sz="1000" dirty="0" smtClean="0">
                <a:latin typeface="+mn-ea"/>
                <a:ea typeface="+mn-ea"/>
              </a:rPr>
              <a:t>BLOCK </a:t>
            </a:r>
            <a:r>
              <a:rPr lang="en-US" altLang="ko-KR" sz="1000" dirty="0">
                <a:latin typeface="+mn-ea"/>
                <a:ea typeface="+mn-ea"/>
              </a:rPr>
              <a:t>COMMENT </a:t>
            </a:r>
            <a:r>
              <a:rPr lang="ko-KR" altLang="en-US" sz="1000" dirty="0">
                <a:latin typeface="+mn-ea"/>
                <a:ea typeface="+mn-ea"/>
              </a:rPr>
              <a:t>및 접점</a:t>
            </a:r>
            <a:r>
              <a:rPr lang="en-US" altLang="ko-KR" sz="1000" dirty="0">
                <a:latin typeface="+mn-ea"/>
                <a:ea typeface="+mn-ea"/>
              </a:rPr>
              <a:t>COMMENT </a:t>
            </a:r>
            <a:r>
              <a:rPr lang="ko-KR" altLang="en-US" sz="1000" dirty="0" err="1">
                <a:latin typeface="+mn-ea"/>
                <a:ea typeface="+mn-ea"/>
              </a:rPr>
              <a:t>표기여부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한글을 기본으로 한다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㉒</a:t>
            </a:r>
            <a:r>
              <a:rPr lang="en-US" altLang="ko-KR" sz="1000" dirty="0" smtClean="0">
                <a:latin typeface="+mn-ea"/>
                <a:ea typeface="+mn-ea"/>
              </a:rPr>
              <a:t>UNIT 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r>
              <a:rPr lang="en-US" altLang="ko-KR" sz="1000" dirty="0">
                <a:latin typeface="+mn-ea"/>
                <a:ea typeface="+mn-ea"/>
              </a:rPr>
              <a:t>PASS </a:t>
            </a:r>
            <a:r>
              <a:rPr lang="ko-KR" altLang="en-US" sz="1000" dirty="0">
                <a:latin typeface="+mn-ea"/>
                <a:ea typeface="+mn-ea"/>
              </a:rPr>
              <a:t>기능 동작 확인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㉓</a:t>
            </a:r>
            <a:r>
              <a:rPr lang="ko-KR" altLang="en-US" sz="1000" dirty="0" err="1" smtClean="0">
                <a:latin typeface="+mn-ea"/>
                <a:ea typeface="+mn-ea"/>
              </a:rPr>
              <a:t>연속불량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CHECK </a:t>
            </a:r>
            <a:r>
              <a:rPr lang="ko-KR" altLang="en-US" sz="1000" dirty="0">
                <a:latin typeface="+mn-ea"/>
                <a:ea typeface="+mn-ea"/>
              </a:rPr>
              <a:t>및 사용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사용 안함 </a:t>
            </a:r>
            <a:r>
              <a:rPr lang="ko-KR" altLang="en-US" sz="1000" dirty="0" err="1">
                <a:latin typeface="+mn-ea"/>
                <a:ea typeface="+mn-ea"/>
              </a:rPr>
              <a:t>동작여부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㉔</a:t>
            </a:r>
            <a:r>
              <a:rPr lang="en-US" altLang="ko-KR" sz="1000" dirty="0" smtClean="0">
                <a:latin typeface="+mn-ea"/>
                <a:ea typeface="+mn-ea"/>
              </a:rPr>
              <a:t>ADDRESS </a:t>
            </a:r>
            <a:r>
              <a:rPr lang="ko-KR" altLang="en-US" sz="1000" dirty="0">
                <a:latin typeface="+mn-ea"/>
                <a:ea typeface="+mn-ea"/>
              </a:rPr>
              <a:t>영역 및 </a:t>
            </a:r>
            <a:r>
              <a:rPr lang="ko-KR" altLang="en-US" sz="1000" dirty="0" err="1">
                <a:latin typeface="+mn-ea"/>
                <a:ea typeface="+mn-ea"/>
              </a:rPr>
              <a:t>동작관련</a:t>
            </a:r>
            <a:r>
              <a:rPr lang="ko-KR" altLang="en-US" sz="1000" dirty="0">
                <a:latin typeface="+mn-ea"/>
                <a:ea typeface="+mn-ea"/>
              </a:rPr>
              <a:t> 표준화 여부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     →개별 </a:t>
            </a:r>
            <a:r>
              <a:rPr lang="en-US" altLang="ko-KR" sz="1000" dirty="0">
                <a:latin typeface="+mn-ea"/>
                <a:ea typeface="+mn-ea"/>
              </a:rPr>
              <a:t>Point </a:t>
            </a:r>
            <a:r>
              <a:rPr lang="ko-KR" altLang="en-US" sz="1000" dirty="0">
                <a:latin typeface="+mn-ea"/>
                <a:ea typeface="+mn-ea"/>
              </a:rPr>
              <a:t>이동 기능 구현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㉕</a:t>
            </a:r>
            <a:r>
              <a:rPr lang="ko-KR" altLang="en-US" sz="1000" dirty="0" err="1" smtClean="0">
                <a:latin typeface="+mn-ea"/>
                <a:ea typeface="+mn-ea"/>
              </a:rPr>
              <a:t>외부기기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ERROR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PASS </a:t>
            </a:r>
            <a:r>
              <a:rPr lang="ko-KR" altLang="en-US" sz="1000" dirty="0" err="1">
                <a:latin typeface="+mn-ea"/>
                <a:ea typeface="+mn-ea"/>
              </a:rPr>
              <a:t>기능확인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㉖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>
                <a:latin typeface="+mn-ea"/>
                <a:ea typeface="+mn-ea"/>
              </a:rPr>
              <a:t>발생시 처리 및 </a:t>
            </a:r>
            <a:r>
              <a:rPr lang="ko-KR" altLang="en-US" sz="1000" dirty="0" err="1">
                <a:latin typeface="+mn-ea"/>
                <a:ea typeface="+mn-ea"/>
              </a:rPr>
              <a:t>재기동의</a:t>
            </a:r>
            <a:r>
              <a:rPr lang="ko-KR" altLang="en-US" sz="1000" dirty="0">
                <a:latin typeface="+mn-ea"/>
                <a:ea typeface="+mn-ea"/>
              </a:rPr>
              <a:t> 효율성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㉗</a:t>
            </a:r>
            <a:r>
              <a:rPr lang="en-US" altLang="ko-KR" sz="1000" dirty="0" smtClean="0">
                <a:latin typeface="+mn-ea"/>
                <a:ea typeface="+mn-ea"/>
              </a:rPr>
              <a:t>TORQUE </a:t>
            </a:r>
            <a:r>
              <a:rPr lang="en-US" altLang="ko-KR" sz="1000" dirty="0">
                <a:latin typeface="+mn-ea"/>
                <a:ea typeface="+mn-ea"/>
              </a:rPr>
              <a:t>LIMIT </a:t>
            </a:r>
            <a:r>
              <a:rPr lang="ko-KR" altLang="en-US" sz="1000" dirty="0">
                <a:latin typeface="+mn-ea"/>
                <a:ea typeface="+mn-ea"/>
              </a:rPr>
              <a:t>동작 및 조치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재기동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TEST 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㉘</a:t>
            </a:r>
            <a:r>
              <a:rPr lang="en-US" altLang="ko-KR" sz="1000" dirty="0" smtClean="0">
                <a:latin typeface="+mn-ea"/>
                <a:ea typeface="+mn-ea"/>
              </a:rPr>
              <a:t>ERROR </a:t>
            </a:r>
            <a:r>
              <a:rPr lang="ko-KR" altLang="en-US" sz="1000" dirty="0">
                <a:latin typeface="+mn-ea"/>
                <a:ea typeface="+mn-ea"/>
              </a:rPr>
              <a:t>발생시 동작 및 조치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 err="1">
                <a:latin typeface="+mn-ea"/>
                <a:ea typeface="+mn-ea"/>
              </a:rPr>
              <a:t>재기동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TEST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MS UI Gothic" panose="020B0600070205080204" pitchFamily="34" charset="-128"/>
                <a:ea typeface="MS UI Gothic" panose="020B0600070205080204" pitchFamily="34" charset="-128"/>
              </a:rPr>
              <a:t>         ㉙</a:t>
            </a:r>
            <a:r>
              <a:rPr lang="ko-KR" altLang="en-US" sz="1000" dirty="0" smtClean="0">
                <a:latin typeface="+mn-ea"/>
                <a:ea typeface="+mn-ea"/>
              </a:rPr>
              <a:t>동작 </a:t>
            </a:r>
            <a:r>
              <a:rPr lang="ko-KR" altLang="en-US" sz="1000" dirty="0">
                <a:latin typeface="+mn-ea"/>
                <a:ea typeface="+mn-ea"/>
              </a:rPr>
              <a:t>및 설치 </a:t>
            </a:r>
            <a:r>
              <a:rPr lang="ko-KR" altLang="en-US" sz="1000" dirty="0" err="1">
                <a:latin typeface="+mn-ea"/>
                <a:ea typeface="+mn-ea"/>
              </a:rPr>
              <a:t>여부확인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MS UI Gothic" panose="020B0600070205080204" pitchFamily="34" charset="-128"/>
                <a:ea typeface="+mn-ea"/>
              </a:rPr>
              <a:t>         ㉚</a:t>
            </a:r>
            <a:r>
              <a:rPr lang="ko-KR" altLang="en-US" sz="1000" dirty="0" err="1" smtClean="0">
                <a:latin typeface="+mn-ea"/>
                <a:ea typeface="+mn-ea"/>
              </a:rPr>
              <a:t>구동부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안전을 위한 </a:t>
            </a:r>
            <a:r>
              <a:rPr lang="en-US" altLang="ko-KR" sz="1000" dirty="0">
                <a:latin typeface="+mn-ea"/>
                <a:ea typeface="+mn-ea"/>
              </a:rPr>
              <a:t>SOFT </a:t>
            </a:r>
            <a:r>
              <a:rPr lang="ko-KR" altLang="en-US" sz="1000" dirty="0" err="1">
                <a:latin typeface="+mn-ea"/>
                <a:ea typeface="+mn-ea"/>
              </a:rPr>
              <a:t>조치여부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ko-KR" altLang="en-US" sz="1000" dirty="0" err="1">
                <a:latin typeface="+mn-ea"/>
                <a:ea typeface="+mn-ea"/>
              </a:rPr>
              <a:t>재기동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MS UI Gothic" panose="020B0600070205080204" pitchFamily="34" charset="-128"/>
              </a:rPr>
              <a:t>         ㉛</a:t>
            </a:r>
            <a:r>
              <a:rPr lang="en-US" altLang="ko-KR" sz="1000" dirty="0" smtClean="0">
                <a:latin typeface="+mn-ea"/>
                <a:ea typeface="+mn-ea"/>
              </a:rPr>
              <a:t>EMERGENCY </a:t>
            </a:r>
            <a:r>
              <a:rPr lang="ko-KR" altLang="en-US" sz="1000" dirty="0">
                <a:latin typeface="+mn-ea"/>
                <a:ea typeface="+mn-ea"/>
              </a:rPr>
              <a:t>동작 </a:t>
            </a:r>
            <a:r>
              <a:rPr lang="en-US" altLang="ko-KR" sz="1000" dirty="0">
                <a:latin typeface="+mn-ea"/>
                <a:ea typeface="+mn-ea"/>
              </a:rPr>
              <a:t>TEST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err="1">
                <a:latin typeface="+mn-ea"/>
                <a:ea typeface="+mn-ea"/>
              </a:rPr>
              <a:t>재기동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MS UI Gothic" panose="020B0600070205080204" pitchFamily="34" charset="-128"/>
              </a:rPr>
              <a:t>         ㉜</a:t>
            </a:r>
            <a:r>
              <a:rPr lang="ko-KR" altLang="en-US" sz="1000" dirty="0" smtClean="0">
                <a:latin typeface="+mn-ea"/>
                <a:ea typeface="+mn-ea"/>
              </a:rPr>
              <a:t>안전</a:t>
            </a:r>
            <a:r>
              <a:rPr lang="en-US" altLang="ko-KR" sz="1000" dirty="0">
                <a:latin typeface="+mn-ea"/>
                <a:ea typeface="+mn-ea"/>
              </a:rPr>
              <a:t>COVER </a:t>
            </a:r>
            <a:r>
              <a:rPr lang="ko-KR" altLang="en-US" sz="1000" dirty="0">
                <a:latin typeface="+mn-ea"/>
                <a:ea typeface="+mn-ea"/>
              </a:rPr>
              <a:t>설치여부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MS UI Gothic" panose="020B0600070205080204" pitchFamily="34" charset="-128"/>
              </a:rPr>
              <a:t>         ㉝</a:t>
            </a:r>
            <a:r>
              <a:rPr lang="en-US" altLang="ko-KR" sz="1000" dirty="0" smtClean="0">
                <a:latin typeface="+mn-ea"/>
                <a:ea typeface="+mn-ea"/>
              </a:rPr>
              <a:t>Safety </a:t>
            </a:r>
            <a:r>
              <a:rPr lang="ko-KR" altLang="en-US" sz="1000" dirty="0">
                <a:latin typeface="+mn-ea"/>
                <a:ea typeface="+mn-ea"/>
              </a:rPr>
              <a:t>컨트롤러</a:t>
            </a:r>
            <a:r>
              <a:rPr lang="en-US" altLang="ko-KR" sz="1000" dirty="0">
                <a:latin typeface="+mn-ea"/>
                <a:ea typeface="+mn-ea"/>
              </a:rPr>
              <a:t>/PLC </a:t>
            </a:r>
            <a:r>
              <a:rPr lang="ko-KR" altLang="en-US" sz="1000" dirty="0">
                <a:latin typeface="+mn-ea"/>
                <a:ea typeface="+mn-ea"/>
              </a:rPr>
              <a:t>관련하여서는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지정한 안전인증업체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 smtClean="0">
                <a:latin typeface="+mn-ea"/>
                <a:ea typeface="+mn-ea"/>
              </a:rPr>
              <a:t>확인 </a:t>
            </a:r>
            <a:r>
              <a:rPr lang="ko-KR" altLang="en-US" sz="1000" dirty="0">
                <a:latin typeface="+mn-ea"/>
                <a:ea typeface="+mn-ea"/>
              </a:rPr>
              <a:t>후 </a:t>
            </a:r>
            <a:r>
              <a:rPr lang="ko-KR" altLang="en-US" sz="1000" dirty="0" smtClean="0">
                <a:latin typeface="+mn-ea"/>
                <a:ea typeface="+mn-ea"/>
              </a:rPr>
              <a:t>사용하도록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(</a:t>
            </a:r>
            <a:r>
              <a:rPr lang="ko-KR" altLang="en-US" sz="1000" dirty="0">
                <a:latin typeface="+mn-ea"/>
                <a:ea typeface="+mn-ea"/>
              </a:rPr>
              <a:t>그린</a:t>
            </a:r>
            <a:r>
              <a:rPr lang="en-US" altLang="ko-KR" sz="1000" dirty="0">
                <a:latin typeface="+mn-ea"/>
                <a:ea typeface="+mn-ea"/>
              </a:rPr>
              <a:t>SCA </a:t>
            </a:r>
            <a:r>
              <a:rPr lang="ko-KR" altLang="en-US" sz="1000" dirty="0" err="1">
                <a:latin typeface="+mn-ea"/>
                <a:ea typeface="+mn-ea"/>
              </a:rPr>
              <a:t>유수영이사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02-2068-6710, </a:t>
            </a:r>
            <a:r>
              <a:rPr lang="en-US" altLang="ko-KR" sz="1000" dirty="0" smtClean="0">
                <a:latin typeface="+mn-ea"/>
                <a:ea typeface="+mn-ea"/>
              </a:rPr>
              <a:t>010-6396-4861,    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swim0311@greensca.com)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254" y="3869636"/>
            <a:ext cx="4392488" cy="245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4.10.3 </a:t>
            </a:r>
            <a:r>
              <a:rPr lang="ko-KR" altLang="en-US" sz="1000" dirty="0">
                <a:latin typeface="+mn-ea"/>
                <a:ea typeface="+mn-ea"/>
              </a:rPr>
              <a:t>프로그램 변경사항 </a:t>
            </a:r>
            <a:r>
              <a:rPr lang="ko-KR" altLang="en-US" sz="1000" dirty="0" smtClean="0">
                <a:latin typeface="+mn-ea"/>
                <a:ea typeface="+mn-ea"/>
              </a:rPr>
              <a:t>기재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①프로그램 </a:t>
            </a:r>
            <a:r>
              <a:rPr lang="ko-KR" altLang="en-US" sz="1000" dirty="0">
                <a:latin typeface="+mn-ea"/>
                <a:ea typeface="+mn-ea"/>
              </a:rPr>
              <a:t>입고 이후 디버깅 시 수정한 내용은 하기 양식에 </a:t>
            </a:r>
            <a:r>
              <a:rPr lang="ko-KR" altLang="en-US" sz="1000" dirty="0" smtClean="0">
                <a:latin typeface="+mn-ea"/>
                <a:ea typeface="+mn-ea"/>
              </a:rPr>
              <a:t>맞추어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내용을 기록하고 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</a:t>
            </a:r>
            <a:r>
              <a:rPr lang="ko-KR" altLang="en-US" sz="1000" dirty="0" smtClean="0">
                <a:latin typeface="+mn-ea"/>
                <a:ea typeface="+mn-ea"/>
              </a:rPr>
              <a:t>공유한다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5. </a:t>
            </a:r>
            <a:r>
              <a:rPr lang="ko-KR" altLang="en-US" sz="1000" b="1" dirty="0">
                <a:latin typeface="+mn-ea"/>
                <a:ea typeface="+mn-ea"/>
              </a:rPr>
              <a:t>제어 </a:t>
            </a:r>
            <a:r>
              <a:rPr lang="en-US" altLang="ko-KR" sz="1000" b="1" dirty="0">
                <a:latin typeface="+mn-ea"/>
                <a:ea typeface="+mn-ea"/>
              </a:rPr>
              <a:t>PC</a:t>
            </a:r>
            <a:r>
              <a:rPr lang="ko-KR" altLang="en-US" sz="1000" b="1" dirty="0" smtClean="0">
                <a:latin typeface="+mn-ea"/>
                <a:ea typeface="+mn-ea"/>
              </a:rPr>
              <a:t>부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5.1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목적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본 </a:t>
            </a:r>
            <a:r>
              <a:rPr lang="ko-KR" altLang="en-US" sz="1000" dirty="0">
                <a:latin typeface="+mn-ea"/>
                <a:ea typeface="+mn-ea"/>
              </a:rPr>
              <a:t>표준서는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 err="1">
                <a:latin typeface="+mn-ea"/>
                <a:ea typeface="+mn-ea"/>
              </a:rPr>
              <a:t>중대형전지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기반 비전 </a:t>
            </a:r>
            <a:r>
              <a:rPr lang="ko-KR" altLang="en-US" sz="1000" dirty="0" err="1">
                <a:latin typeface="+mn-ea"/>
                <a:ea typeface="+mn-ea"/>
              </a:rPr>
              <a:t>검사설비</a:t>
            </a:r>
            <a:r>
              <a:rPr lang="en-US" altLang="ko-KR" sz="1000" dirty="0">
                <a:latin typeface="+mn-ea"/>
                <a:ea typeface="+mn-ea"/>
              </a:rPr>
              <a:t>/Data </a:t>
            </a:r>
            <a:r>
              <a:rPr lang="ko-KR" altLang="en-US" sz="1000" dirty="0">
                <a:latin typeface="+mn-ea"/>
                <a:ea typeface="+mn-ea"/>
              </a:rPr>
              <a:t>전송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의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H/W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S/W</a:t>
            </a:r>
            <a:r>
              <a:rPr lang="ko-KR" altLang="en-US" sz="1000" dirty="0">
                <a:latin typeface="+mn-ea"/>
                <a:ea typeface="+mn-ea"/>
              </a:rPr>
              <a:t>의 표준화된 설계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제작 및 </a:t>
            </a:r>
            <a:r>
              <a:rPr lang="ko-KR" altLang="en-US" sz="1000" dirty="0" err="1">
                <a:latin typeface="+mn-ea"/>
                <a:ea typeface="+mn-ea"/>
              </a:rPr>
              <a:t>공사기준을</a:t>
            </a:r>
            <a:r>
              <a:rPr lang="ko-KR" altLang="en-US" sz="1000" dirty="0">
                <a:latin typeface="+mn-ea"/>
                <a:ea typeface="+mn-ea"/>
              </a:rPr>
              <a:t> 정립함으로 일관된 제품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품질확보 </a:t>
            </a:r>
            <a:r>
              <a:rPr lang="ko-KR" altLang="en-US" sz="1000" dirty="0">
                <a:latin typeface="+mn-ea"/>
                <a:ea typeface="+mn-ea"/>
              </a:rPr>
              <a:t>및 설비 운영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보전 편의성 확보를 목적으로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5.2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적용범위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비전 </a:t>
            </a:r>
            <a:r>
              <a:rPr lang="ko-KR" altLang="en-US" sz="1000" dirty="0" err="1">
                <a:latin typeface="+mn-ea"/>
                <a:ea typeface="+mn-ea"/>
              </a:rPr>
              <a:t>검사설비라</a:t>
            </a:r>
            <a:r>
              <a:rPr lang="ko-KR" altLang="en-US" sz="1000" dirty="0">
                <a:latin typeface="+mn-ea"/>
                <a:ea typeface="+mn-ea"/>
              </a:rPr>
              <a:t> 함은 </a:t>
            </a:r>
            <a:r>
              <a:rPr lang="ko-KR" altLang="en-US" sz="1000" dirty="0" err="1">
                <a:latin typeface="+mn-ea"/>
                <a:ea typeface="+mn-ea"/>
              </a:rPr>
              <a:t>광학장치와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를 이용하여 제품의 치수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결함을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자동 </a:t>
            </a:r>
            <a:r>
              <a:rPr lang="ko-KR" altLang="en-US" sz="1000" dirty="0">
                <a:latin typeface="+mn-ea"/>
                <a:ea typeface="+mn-ea"/>
              </a:rPr>
              <a:t>검사하는 설비이며</a:t>
            </a:r>
            <a:r>
              <a:rPr lang="en-US" altLang="ko-KR" sz="1000" dirty="0">
                <a:latin typeface="+mn-ea"/>
                <a:ea typeface="+mn-ea"/>
              </a:rPr>
              <a:t>, Data PC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PLC/</a:t>
            </a:r>
            <a:r>
              <a:rPr lang="ko-KR" altLang="en-US" sz="1000" dirty="0">
                <a:latin typeface="+mn-ea"/>
                <a:ea typeface="+mn-ea"/>
              </a:rPr>
              <a:t>계측기와 연동하여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취합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전송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모니터링 기능의 설비이며 본 표준서는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소형</a:t>
            </a:r>
            <a:r>
              <a:rPr lang="en-US" altLang="ko-KR" sz="1000" dirty="0" smtClean="0">
                <a:latin typeface="+mn-ea"/>
                <a:ea typeface="+mn-ea"/>
              </a:rPr>
              <a:t>/</a:t>
            </a:r>
            <a:r>
              <a:rPr lang="ko-KR" altLang="en-US" sz="1000" dirty="0" err="1" smtClean="0">
                <a:latin typeface="+mn-ea"/>
                <a:ea typeface="+mn-ea"/>
              </a:rPr>
              <a:t>중대형전지</a:t>
            </a:r>
            <a:r>
              <a:rPr lang="ko-KR" altLang="en-US" sz="1000" dirty="0" smtClean="0">
                <a:latin typeface="+mn-ea"/>
                <a:ea typeface="+mn-ea"/>
              </a:rPr>
              <a:t> 사업부의 </a:t>
            </a:r>
            <a:r>
              <a:rPr lang="ko-KR" altLang="en-US" sz="1000" dirty="0">
                <a:latin typeface="+mn-ea"/>
                <a:ea typeface="+mn-ea"/>
              </a:rPr>
              <a:t>비전 </a:t>
            </a:r>
            <a:r>
              <a:rPr lang="ko-KR" altLang="en-US" sz="1000" dirty="0" err="1">
                <a:latin typeface="+mn-ea"/>
                <a:ea typeface="+mn-ea"/>
              </a:rPr>
              <a:t>검사설비</a:t>
            </a:r>
            <a:r>
              <a:rPr lang="en-US" altLang="ko-KR" sz="1000" dirty="0">
                <a:latin typeface="+mn-ea"/>
                <a:ea typeface="+mn-ea"/>
              </a:rPr>
              <a:t>, Data PC H/W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S/W </a:t>
            </a:r>
            <a:r>
              <a:rPr lang="ko-KR" altLang="en-US" sz="1000" dirty="0">
                <a:latin typeface="+mn-ea"/>
                <a:ea typeface="+mn-ea"/>
              </a:rPr>
              <a:t>설계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제작에 적용된다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본 </a:t>
            </a:r>
            <a:r>
              <a:rPr lang="ko-KR" altLang="en-US" sz="1000" dirty="0" err="1">
                <a:latin typeface="+mn-ea"/>
                <a:ea typeface="+mn-ea"/>
              </a:rPr>
              <a:t>표준서에</a:t>
            </a:r>
            <a:r>
              <a:rPr lang="ko-KR" altLang="en-US" sz="1000" dirty="0">
                <a:latin typeface="+mn-ea"/>
                <a:ea typeface="+mn-ea"/>
              </a:rPr>
              <a:t> 기재되지 않은 사항에 대해서는 </a:t>
            </a:r>
            <a:r>
              <a:rPr lang="en-US" altLang="ko-KR" sz="1000" dirty="0">
                <a:latin typeface="+mn-ea"/>
                <a:ea typeface="+mn-ea"/>
              </a:rPr>
              <a:t>KS,JIS </a:t>
            </a:r>
            <a:r>
              <a:rPr lang="ko-KR" altLang="en-US" sz="1000" dirty="0">
                <a:latin typeface="+mn-ea"/>
                <a:ea typeface="+mn-ea"/>
              </a:rPr>
              <a:t>규격 및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관련 </a:t>
            </a:r>
            <a:r>
              <a:rPr lang="ko-KR" altLang="en-US" sz="1000" dirty="0">
                <a:latin typeface="+mn-ea"/>
                <a:ea typeface="+mn-ea"/>
              </a:rPr>
              <a:t>규정을 따른다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부품선정에</a:t>
            </a:r>
            <a:r>
              <a:rPr lang="ko-KR" altLang="en-US" sz="1000" dirty="0">
                <a:latin typeface="+mn-ea"/>
                <a:ea typeface="+mn-ea"/>
              </a:rPr>
              <a:t> 있어 본 </a:t>
            </a:r>
            <a:r>
              <a:rPr lang="ko-KR" altLang="en-US" sz="1000" dirty="0" err="1">
                <a:latin typeface="+mn-ea"/>
                <a:ea typeface="+mn-ea"/>
              </a:rPr>
              <a:t>표준서에</a:t>
            </a:r>
            <a:r>
              <a:rPr lang="ko-KR" altLang="en-US" sz="1000" dirty="0">
                <a:latin typeface="+mn-ea"/>
                <a:ea typeface="+mn-ea"/>
              </a:rPr>
              <a:t> 포함되지 않는 부품은 </a:t>
            </a:r>
            <a:r>
              <a:rPr lang="en-US" altLang="ko-KR" sz="1000" dirty="0">
                <a:latin typeface="+mn-ea"/>
                <a:ea typeface="+mn-ea"/>
              </a:rPr>
              <a:t>KS, JIS, ISO </a:t>
            </a:r>
            <a:r>
              <a:rPr lang="ko-KR" altLang="en-US" sz="1000" dirty="0">
                <a:latin typeface="+mn-ea"/>
                <a:ea typeface="+mn-ea"/>
              </a:rPr>
              <a:t>표준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규격에 </a:t>
            </a:r>
            <a:r>
              <a:rPr lang="ko-KR" altLang="en-US" sz="1000" dirty="0">
                <a:latin typeface="+mn-ea"/>
                <a:ea typeface="+mn-ea"/>
              </a:rPr>
              <a:t>준하는 부품을 선정하되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담당자의 승인을 득하여야 </a:t>
            </a:r>
            <a:r>
              <a:rPr lang="ko-KR" altLang="en-US" sz="1000" dirty="0" smtClean="0">
                <a:latin typeface="+mn-ea"/>
                <a:ea typeface="+mn-ea"/>
              </a:rPr>
              <a:t>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본 표준서의 내용과 개별 </a:t>
            </a:r>
            <a:r>
              <a:rPr lang="ko-KR" altLang="en-US" sz="1000" dirty="0" err="1">
                <a:latin typeface="+mn-ea"/>
                <a:ea typeface="+mn-ea"/>
              </a:rPr>
              <a:t>설비제작</a:t>
            </a:r>
            <a:r>
              <a:rPr lang="ko-KR" altLang="en-US" sz="1000" dirty="0">
                <a:latin typeface="+mn-ea"/>
                <a:ea typeface="+mn-ea"/>
              </a:rPr>
              <a:t> 표준서의 내용이 상충되는 경우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본 </a:t>
            </a:r>
            <a:r>
              <a:rPr lang="ko-KR" altLang="en-US" sz="1000" dirty="0">
                <a:latin typeface="+mn-ea"/>
                <a:ea typeface="+mn-ea"/>
              </a:rPr>
              <a:t>표준서를 우선으로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본 제어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부 내용에 포함되지 않은 사항은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 smtClean="0">
                <a:latin typeface="+mn-ea"/>
                <a:ea typeface="+mn-ea"/>
              </a:rPr>
              <a:t>개별 </a:t>
            </a:r>
            <a:r>
              <a:rPr lang="ko-KR" altLang="en-US" sz="1000" dirty="0" err="1" smtClean="0">
                <a:latin typeface="+mn-ea"/>
                <a:ea typeface="+mn-ea"/>
              </a:rPr>
              <a:t>설비별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 smtClean="0">
                <a:latin typeface="+mn-ea"/>
                <a:ea typeface="+mn-ea"/>
              </a:rPr>
              <a:t>제작표준서</a:t>
            </a:r>
            <a:r>
              <a:rPr lang="ko-KR" altLang="en-US" sz="1000" dirty="0" smtClean="0">
                <a:latin typeface="+mn-ea"/>
                <a:ea typeface="+mn-ea"/>
              </a:rPr>
              <a:t> 내용을 </a:t>
            </a:r>
            <a:r>
              <a:rPr lang="ko-KR" altLang="en-US" sz="1000" dirty="0">
                <a:latin typeface="+mn-ea"/>
                <a:ea typeface="+mn-ea"/>
              </a:rPr>
              <a:t>기준으로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5.2.6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본 표준서의 표준을 준수하지 못하는 경우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담당자와의 협의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또는 </a:t>
            </a:r>
            <a:r>
              <a:rPr lang="ko-KR" altLang="en-US" sz="1000" dirty="0">
                <a:latin typeface="+mn-ea"/>
                <a:ea typeface="+mn-ea"/>
              </a:rPr>
              <a:t>승인을 거쳐야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해당근거는</a:t>
            </a:r>
            <a:r>
              <a:rPr lang="ko-KR" altLang="en-US" sz="1000" dirty="0">
                <a:latin typeface="+mn-ea"/>
                <a:ea typeface="+mn-ea"/>
              </a:rPr>
              <a:t> 회의록 및 설계변경 </a:t>
            </a:r>
            <a:r>
              <a:rPr lang="ko-KR" altLang="en-US" sz="1000" dirty="0" err="1" smtClean="0">
                <a:latin typeface="+mn-ea"/>
                <a:ea typeface="+mn-ea"/>
              </a:rPr>
              <a:t>승인문서로</a:t>
            </a:r>
            <a:r>
              <a:rPr lang="ko-KR" altLang="en-US" sz="1000" dirty="0" smtClean="0">
                <a:latin typeface="+mn-ea"/>
                <a:ea typeface="+mn-ea"/>
              </a:rPr>
              <a:t>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68" y="1183858"/>
            <a:ext cx="4486230" cy="50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5.3</a:t>
            </a:r>
            <a:r>
              <a:rPr lang="en-US" altLang="ko-KR" sz="1000" b="1" dirty="0">
                <a:latin typeface="+mn-ea"/>
                <a:ea typeface="+mn-ea"/>
              </a:rPr>
              <a:t>. Hardware </a:t>
            </a:r>
            <a:r>
              <a:rPr lang="ko-KR" altLang="en-US" sz="1000" b="1" dirty="0">
                <a:latin typeface="+mn-ea"/>
                <a:ea typeface="+mn-ea"/>
              </a:rPr>
              <a:t>사양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전원사양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5.3.1.1</a:t>
            </a:r>
            <a:r>
              <a:rPr lang="en-US" altLang="ko-KR" sz="1000" dirty="0">
                <a:latin typeface="+mn-ea"/>
                <a:ea typeface="+mn-ea"/>
              </a:rPr>
              <a:t>. UPS </a:t>
            </a:r>
            <a:r>
              <a:rPr lang="ko-KR" altLang="en-US" sz="1000" dirty="0" err="1">
                <a:latin typeface="+mn-ea"/>
                <a:ea typeface="+mn-ea"/>
              </a:rPr>
              <a:t>전원사양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단상 </a:t>
            </a:r>
            <a:r>
              <a:rPr lang="en-US" altLang="ko-KR" sz="1000" dirty="0">
                <a:latin typeface="+mn-ea"/>
                <a:ea typeface="+mn-ea"/>
              </a:rPr>
              <a:t>AC220V/60Hz With Ground (50Hz </a:t>
            </a:r>
            <a:r>
              <a:rPr lang="ko-KR" altLang="en-US" sz="1000" dirty="0">
                <a:latin typeface="+mn-ea"/>
                <a:ea typeface="+mn-ea"/>
              </a:rPr>
              <a:t>겸용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카메라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조명</a:t>
            </a:r>
            <a:r>
              <a:rPr lang="en-US" altLang="ko-KR" sz="1000" dirty="0">
                <a:latin typeface="+mn-ea"/>
                <a:ea typeface="+mn-ea"/>
              </a:rPr>
              <a:t>, PC</a:t>
            </a:r>
            <a:r>
              <a:rPr lang="ko-KR" altLang="en-US" sz="1000" dirty="0">
                <a:latin typeface="+mn-ea"/>
                <a:ea typeface="+mn-ea"/>
              </a:rPr>
              <a:t>본체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모니터 </a:t>
            </a:r>
            <a:r>
              <a:rPr lang="en-US" altLang="ko-KR" sz="1000" dirty="0">
                <a:latin typeface="+mn-ea"/>
                <a:ea typeface="+mn-ea"/>
              </a:rPr>
              <a:t>UPS </a:t>
            </a:r>
            <a:r>
              <a:rPr lang="ko-KR" altLang="en-US" sz="1000" dirty="0">
                <a:latin typeface="+mn-ea"/>
                <a:ea typeface="+mn-ea"/>
              </a:rPr>
              <a:t>전원을 사용토록 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5.3.2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비전검사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사양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5.3.2.1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사양은 아래 도표의 사양을 기준으로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5.3.2.2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설비별</a:t>
            </a:r>
            <a:r>
              <a:rPr lang="ko-KR" altLang="en-US" sz="1000" dirty="0">
                <a:latin typeface="+mn-ea"/>
                <a:ea typeface="+mn-ea"/>
              </a:rPr>
              <a:t> 특성을 감안하여 세부 성능 요소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</a:t>
            </a:r>
            <a:r>
              <a:rPr lang="en-US" altLang="ko-KR" sz="1000" dirty="0">
                <a:latin typeface="+mn-ea"/>
                <a:ea typeface="+mn-ea"/>
              </a:rPr>
              <a:t>(CPU, RAM/HDD</a:t>
            </a:r>
            <a:r>
              <a:rPr lang="ko-KR" altLang="en-US" sz="1000" dirty="0">
                <a:latin typeface="+mn-ea"/>
                <a:ea typeface="+mn-ea"/>
              </a:rPr>
              <a:t>용량</a:t>
            </a:r>
            <a:r>
              <a:rPr lang="en-US" altLang="ko-KR" sz="1000" dirty="0">
                <a:latin typeface="+mn-ea"/>
                <a:ea typeface="+mn-ea"/>
              </a:rPr>
              <a:t>, GRAPHIC CARD)</a:t>
            </a:r>
            <a:r>
              <a:rPr lang="ko-KR" altLang="en-US" sz="1000" dirty="0">
                <a:latin typeface="+mn-ea"/>
                <a:ea typeface="+mn-ea"/>
              </a:rPr>
              <a:t>는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협의를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 통하여 결정토록 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※ </a:t>
            </a:r>
            <a:r>
              <a:rPr lang="en-US" altLang="ko-KR" sz="1000" dirty="0">
                <a:latin typeface="+mn-ea"/>
                <a:ea typeface="+mn-ea"/>
              </a:rPr>
              <a:t>CCC</a:t>
            </a:r>
            <a:r>
              <a:rPr lang="ko-KR" altLang="en-US" sz="1000" dirty="0">
                <a:latin typeface="+mn-ea"/>
                <a:ea typeface="+mn-ea"/>
              </a:rPr>
              <a:t>인증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>
                <a:latin typeface="+mn-ea"/>
                <a:ea typeface="+mn-ea"/>
              </a:rPr>
              <a:t>중국 강제인증제도</a:t>
            </a:r>
            <a:r>
              <a:rPr lang="en-US" altLang="ko-KR" sz="1000" dirty="0">
                <a:latin typeface="+mn-ea"/>
                <a:ea typeface="+mn-ea"/>
              </a:rPr>
              <a:t>, China compulsory certification 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08" y="1551372"/>
            <a:ext cx="4712798" cy="15822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238" y="1556792"/>
            <a:ext cx="4525013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325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5.3.3</a:t>
            </a:r>
            <a:r>
              <a:rPr lang="en-US" altLang="ko-KR" sz="1000" dirty="0">
                <a:latin typeface="+mn-ea"/>
                <a:ea typeface="+mn-ea"/>
              </a:rPr>
              <a:t>. PC Monitor </a:t>
            </a:r>
            <a:r>
              <a:rPr lang="ko-KR" altLang="en-US" sz="1000" dirty="0">
                <a:latin typeface="+mn-ea"/>
                <a:ea typeface="+mn-ea"/>
              </a:rPr>
              <a:t>사양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5.3.3.1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삼성전자 </a:t>
            </a:r>
            <a:r>
              <a:rPr lang="en-US" altLang="ko-KR" sz="1000" dirty="0">
                <a:latin typeface="+mn-ea"/>
                <a:ea typeface="+mn-ea"/>
              </a:rPr>
              <a:t>LS22E45KFSA/KR </a:t>
            </a:r>
            <a:r>
              <a:rPr lang="ko-KR" altLang="en-US" sz="1000" dirty="0">
                <a:latin typeface="+mn-ea"/>
                <a:ea typeface="+mn-ea"/>
              </a:rPr>
              <a:t>모델을 기준으로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→ IMK CODE : 1117484700, SDI CODE : CA0300001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하기 모델 외 사용시 아래의 규격에 준하는 동급 제품으로 </a:t>
            </a:r>
            <a:r>
              <a:rPr lang="ko-KR" altLang="en-US" sz="1000" dirty="0" smtClean="0">
                <a:latin typeface="+mn-ea"/>
                <a:ea typeface="+mn-ea"/>
              </a:rPr>
              <a:t>대체함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5.3.3.3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표준 외 기타 모델 사용시에는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 및 </a:t>
            </a:r>
            <a:r>
              <a:rPr lang="ko-KR" altLang="en-US" sz="1000" dirty="0" err="1">
                <a:latin typeface="+mn-ea"/>
                <a:ea typeface="+mn-ea"/>
              </a:rPr>
              <a:t>유관부서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협의를 </a:t>
            </a:r>
            <a:r>
              <a:rPr lang="ko-KR" altLang="en-US" sz="1000" dirty="0">
                <a:latin typeface="+mn-ea"/>
                <a:ea typeface="+mn-ea"/>
              </a:rPr>
              <a:t>통하여 선정 및  적용토록 </a:t>
            </a:r>
            <a:r>
              <a:rPr lang="ko-KR" altLang="en-US" sz="1000" dirty="0" smtClean="0">
                <a:latin typeface="+mn-ea"/>
                <a:ea typeface="+mn-ea"/>
              </a:rPr>
              <a:t>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※</a:t>
            </a:r>
            <a:r>
              <a:rPr lang="ko-KR" altLang="en-US" sz="1000" dirty="0">
                <a:latin typeface="+mn-ea"/>
                <a:ea typeface="+mn-ea"/>
              </a:rPr>
              <a:t>해외 </a:t>
            </a:r>
            <a:r>
              <a:rPr lang="ko-KR" altLang="en-US" sz="1000" dirty="0" err="1">
                <a:latin typeface="+mn-ea"/>
                <a:ea typeface="+mn-ea"/>
              </a:rPr>
              <a:t>설치품에</a:t>
            </a:r>
            <a:r>
              <a:rPr lang="ko-KR" altLang="en-US" sz="1000" dirty="0">
                <a:latin typeface="+mn-ea"/>
                <a:ea typeface="+mn-ea"/>
              </a:rPr>
              <a:t> 대해서는 인증서 제출 할 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5.3.4</a:t>
            </a:r>
            <a:r>
              <a:rPr lang="en-US" altLang="ko-KR" sz="1000" dirty="0">
                <a:latin typeface="+mn-ea"/>
                <a:ea typeface="+mn-ea"/>
              </a:rPr>
              <a:t>. LAN </a:t>
            </a:r>
            <a:r>
              <a:rPr lang="ko-KR" altLang="en-US" sz="1000" dirty="0">
                <a:latin typeface="+mn-ea"/>
                <a:ea typeface="+mn-ea"/>
              </a:rPr>
              <a:t>통신 사양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5.3.5. I/O </a:t>
            </a:r>
            <a:r>
              <a:rPr lang="ko-KR" altLang="en-US" sz="1000" dirty="0" smtClean="0">
                <a:latin typeface="+mn-ea"/>
                <a:ea typeface="+mn-ea"/>
              </a:rPr>
              <a:t>통신용 </a:t>
            </a:r>
            <a:r>
              <a:rPr lang="en-US" altLang="ko-KR" sz="1000" dirty="0" smtClean="0">
                <a:latin typeface="+mn-ea"/>
                <a:ea typeface="+mn-ea"/>
              </a:rPr>
              <a:t>Board 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5.3.6. USB Device </a:t>
            </a:r>
            <a:r>
              <a:rPr lang="ko-KR" altLang="en-US" sz="1000" dirty="0" smtClean="0">
                <a:latin typeface="+mn-ea"/>
                <a:ea typeface="+mn-ea"/>
              </a:rPr>
              <a:t>사양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5.3.6.1. Keyboard </a:t>
            </a:r>
            <a:r>
              <a:rPr lang="ko-KR" altLang="en-US" sz="1000" dirty="0" smtClean="0">
                <a:latin typeface="+mn-ea"/>
                <a:ea typeface="+mn-ea"/>
              </a:rPr>
              <a:t>및 </a:t>
            </a:r>
            <a:r>
              <a:rPr lang="en-US" altLang="ko-KR" sz="1000" dirty="0" smtClean="0">
                <a:latin typeface="+mn-ea"/>
                <a:ea typeface="+mn-ea"/>
              </a:rPr>
              <a:t>Mouse</a:t>
            </a:r>
            <a:r>
              <a:rPr lang="ko-KR" altLang="en-US" sz="1000" dirty="0" smtClean="0">
                <a:latin typeface="+mn-ea"/>
                <a:ea typeface="+mn-ea"/>
              </a:rPr>
              <a:t>를 제외한 </a:t>
            </a:r>
            <a:r>
              <a:rPr lang="en-US" altLang="ko-KR" sz="1000" dirty="0" smtClean="0">
                <a:latin typeface="+mn-ea"/>
                <a:ea typeface="+mn-ea"/>
              </a:rPr>
              <a:t>USB</a:t>
            </a:r>
            <a:r>
              <a:rPr lang="ko-KR" altLang="en-US" sz="1000" dirty="0" smtClean="0">
                <a:latin typeface="+mn-ea"/>
                <a:ea typeface="+mn-ea"/>
              </a:rPr>
              <a:t>를 이용하는 외부 주변기기는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원칙적으로 사용을 금지하며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필요 시 삼성</a:t>
            </a:r>
            <a:r>
              <a:rPr lang="en-US" altLang="ko-KR" sz="1000" dirty="0" smtClean="0">
                <a:latin typeface="+mn-ea"/>
                <a:ea typeface="+mn-ea"/>
              </a:rPr>
              <a:t>SDI </a:t>
            </a:r>
            <a:r>
              <a:rPr lang="ko-KR" altLang="en-US" sz="1000" dirty="0" smtClean="0">
                <a:latin typeface="+mn-ea"/>
                <a:ea typeface="+mn-ea"/>
              </a:rPr>
              <a:t>담당자의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승인을 득하도록 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5.3.6.2. USB</a:t>
            </a:r>
            <a:r>
              <a:rPr lang="ko-KR" altLang="en-US" sz="1000" dirty="0" smtClean="0">
                <a:latin typeface="+mn-ea"/>
                <a:ea typeface="+mn-ea"/>
              </a:rPr>
              <a:t>에 대해 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ko-KR" altLang="en-US" sz="1000" dirty="0" smtClean="0">
                <a:latin typeface="+mn-ea"/>
                <a:ea typeface="+mn-ea"/>
              </a:rPr>
              <a:t>연장이 필요한 경우 별도 전원이 인가되는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USB </a:t>
            </a:r>
            <a:r>
              <a:rPr lang="ko-KR" altLang="en-US" sz="1000" dirty="0" err="1" smtClean="0">
                <a:latin typeface="+mn-ea"/>
                <a:ea typeface="+mn-ea"/>
              </a:rPr>
              <a:t>리피터</a:t>
            </a:r>
            <a:r>
              <a:rPr lang="ko-KR" altLang="en-US" sz="1000" dirty="0" smtClean="0">
                <a:latin typeface="+mn-ea"/>
                <a:ea typeface="+mn-ea"/>
              </a:rPr>
              <a:t> 사용 하도록 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2" y="1700808"/>
            <a:ext cx="4494731" cy="151216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2" y="3789040"/>
            <a:ext cx="4514773" cy="248945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230" y="862608"/>
            <a:ext cx="4661792" cy="153073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231" y="3758006"/>
            <a:ext cx="4536503" cy="197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3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카메라 사양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5.3.7.1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특성상 </a:t>
            </a:r>
            <a:r>
              <a:rPr lang="en-US" altLang="ko-KR" sz="1000" dirty="0">
                <a:latin typeface="+mn-ea"/>
                <a:ea typeface="+mn-ea"/>
              </a:rPr>
              <a:t>Gig-E Camera</a:t>
            </a:r>
            <a:r>
              <a:rPr lang="ko-KR" altLang="en-US" sz="1000" dirty="0">
                <a:latin typeface="+mn-ea"/>
                <a:ea typeface="+mn-ea"/>
              </a:rPr>
              <a:t>를 사용하는 경우는 </a:t>
            </a:r>
            <a:r>
              <a:rPr lang="en-US" altLang="ko-KR" sz="1000" dirty="0">
                <a:latin typeface="+mn-ea"/>
                <a:ea typeface="+mn-ea"/>
              </a:rPr>
              <a:t>SMPS </a:t>
            </a:r>
            <a:r>
              <a:rPr lang="ko-KR" altLang="en-US" sz="1000" dirty="0">
                <a:latin typeface="+mn-ea"/>
                <a:ea typeface="+mn-ea"/>
              </a:rPr>
              <a:t>전원을 사용하되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en-US" altLang="ko-KR" sz="1000" dirty="0">
                <a:latin typeface="+mn-ea"/>
                <a:ea typeface="+mn-ea"/>
              </a:rPr>
              <a:t>Lan Card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 err="1">
                <a:latin typeface="+mn-ea"/>
                <a:ea typeface="+mn-ea"/>
              </a:rPr>
              <a:t>PoE</a:t>
            </a:r>
            <a:r>
              <a:rPr lang="en-US" altLang="ko-KR" sz="1000" dirty="0">
                <a:latin typeface="+mn-ea"/>
                <a:ea typeface="+mn-ea"/>
              </a:rPr>
              <a:t>(Power of Ethernet) Type </a:t>
            </a:r>
            <a:r>
              <a:rPr lang="ko-KR" altLang="en-US" sz="1000" dirty="0">
                <a:latin typeface="+mn-ea"/>
                <a:ea typeface="+mn-ea"/>
              </a:rPr>
              <a:t>적용한다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ko-KR" altLang="en-US" sz="1000" dirty="0">
                <a:latin typeface="+mn-ea"/>
                <a:ea typeface="+mn-ea"/>
              </a:rPr>
              <a:t>필요 시 협의를 통해 </a:t>
            </a:r>
            <a:r>
              <a:rPr lang="en-US" altLang="ko-KR" sz="1000" dirty="0">
                <a:latin typeface="+mn-ea"/>
                <a:ea typeface="+mn-ea"/>
              </a:rPr>
              <a:t>POE</a:t>
            </a:r>
            <a:r>
              <a:rPr lang="ko-KR" altLang="en-US" sz="1000" dirty="0">
                <a:latin typeface="+mn-ea"/>
                <a:ea typeface="+mn-ea"/>
              </a:rPr>
              <a:t>전원 사용 가능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5.3.7.2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검사기 성능 및 </a:t>
            </a:r>
            <a:r>
              <a:rPr lang="ko-KR" altLang="en-US" sz="1000" dirty="0" err="1">
                <a:latin typeface="+mn-ea"/>
                <a:ea typeface="+mn-ea"/>
              </a:rPr>
              <a:t>기능구현에</a:t>
            </a:r>
            <a:r>
              <a:rPr lang="ko-KR" altLang="en-US" sz="1000" dirty="0">
                <a:latin typeface="+mn-ea"/>
                <a:ea typeface="+mn-ea"/>
              </a:rPr>
              <a:t> 있어 기타 모델 및 타 </a:t>
            </a:r>
            <a:r>
              <a:rPr lang="en-US" altLang="ko-KR" sz="1000" dirty="0">
                <a:latin typeface="+mn-ea"/>
                <a:ea typeface="+mn-ea"/>
              </a:rPr>
              <a:t>Interface</a:t>
            </a:r>
            <a:r>
              <a:rPr lang="ko-KR" altLang="en-US" sz="1000" dirty="0">
                <a:latin typeface="+mn-ea"/>
                <a:ea typeface="+mn-ea"/>
              </a:rPr>
              <a:t>를 사용할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경우 </a:t>
            </a:r>
            <a:r>
              <a:rPr lang="ko-KR" altLang="en-US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협의하여 진행함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조명 사양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5.3.9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조명 컨트롤러 사양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3" y="1670273"/>
            <a:ext cx="4465454" cy="305487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19" y="5091442"/>
            <a:ext cx="4498838" cy="105309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470" y="836712"/>
            <a:ext cx="4536503" cy="129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579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5.4</a:t>
            </a:r>
            <a:r>
              <a:rPr lang="en-US" altLang="ko-KR" sz="1000" b="1" dirty="0">
                <a:latin typeface="+mn-ea"/>
                <a:ea typeface="+mn-ea"/>
              </a:rPr>
              <a:t>. Hardware </a:t>
            </a:r>
            <a:r>
              <a:rPr lang="ko-KR" altLang="en-US" sz="1000" b="1" dirty="0">
                <a:latin typeface="+mn-ea"/>
                <a:ea typeface="+mn-ea"/>
              </a:rPr>
              <a:t>설치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5.4.1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설치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5.4.1.1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는 검사</a:t>
            </a:r>
            <a:r>
              <a:rPr lang="en-US" altLang="ko-KR" sz="1000" dirty="0" err="1">
                <a:latin typeface="+mn-ea"/>
                <a:ea typeface="+mn-ea"/>
              </a:rPr>
              <a:t>Pos’</a:t>
            </a:r>
            <a:r>
              <a:rPr lang="ko-KR" altLang="en-US" sz="1000" dirty="0">
                <a:latin typeface="+mn-ea"/>
                <a:ea typeface="+mn-ea"/>
              </a:rPr>
              <a:t>과 가까운 설비 하부에 설치토록 하나</a:t>
            </a:r>
            <a:r>
              <a:rPr lang="en-US" altLang="ko-KR" sz="1000" dirty="0">
                <a:latin typeface="+mn-ea"/>
                <a:ea typeface="+mn-ea"/>
              </a:rPr>
              <a:t>, PC</a:t>
            </a:r>
            <a:r>
              <a:rPr lang="ko-KR" altLang="en-US" sz="1000" dirty="0">
                <a:latin typeface="+mn-ea"/>
                <a:ea typeface="+mn-ea"/>
              </a:rPr>
              <a:t>의 수량이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많은 </a:t>
            </a:r>
            <a:r>
              <a:rPr lang="ko-KR" altLang="en-US" sz="1000" dirty="0">
                <a:latin typeface="+mn-ea"/>
                <a:ea typeface="+mn-ea"/>
              </a:rPr>
              <a:t>경우 별도의 </a:t>
            </a:r>
            <a:r>
              <a:rPr lang="en-US" altLang="ko-KR" sz="1000" dirty="0">
                <a:latin typeface="+mn-ea"/>
                <a:ea typeface="+mn-ea"/>
              </a:rPr>
              <a:t>Rack</a:t>
            </a:r>
            <a:r>
              <a:rPr lang="ko-KR" altLang="en-US" sz="1000" dirty="0">
                <a:latin typeface="+mn-ea"/>
                <a:ea typeface="+mn-ea"/>
              </a:rPr>
              <a:t>을 사용토록 하며</a:t>
            </a:r>
            <a:r>
              <a:rPr lang="en-US" altLang="ko-KR" sz="1000" dirty="0">
                <a:latin typeface="+mn-ea"/>
                <a:ea typeface="+mn-ea"/>
              </a:rPr>
              <a:t>,  PC Rack </a:t>
            </a:r>
            <a:r>
              <a:rPr lang="ko-KR" altLang="en-US" sz="1000" dirty="0">
                <a:latin typeface="+mn-ea"/>
                <a:ea typeface="+mn-ea"/>
              </a:rPr>
              <a:t>또는 설비 하부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설치가 </a:t>
            </a:r>
            <a:r>
              <a:rPr lang="ko-KR" altLang="en-US" sz="1000" dirty="0">
                <a:latin typeface="+mn-ea"/>
                <a:ea typeface="+mn-ea"/>
              </a:rPr>
              <a:t>불가한 경우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협의를 통해 선정토록 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5.4.1.2</a:t>
            </a:r>
            <a:r>
              <a:rPr lang="en-US" altLang="ko-KR" sz="1000" dirty="0">
                <a:latin typeface="+mn-ea"/>
                <a:ea typeface="+mn-ea"/>
              </a:rPr>
              <a:t>. Rack</a:t>
            </a:r>
            <a:r>
              <a:rPr lang="ko-KR" altLang="en-US" sz="1000" dirty="0">
                <a:latin typeface="+mn-ea"/>
                <a:ea typeface="+mn-ea"/>
              </a:rPr>
              <a:t>에 설치된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의 수량이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이상이고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모니터와의 거리가</a:t>
            </a:r>
            <a:r>
              <a:rPr lang="en-US" altLang="ko-KR" sz="1000" dirty="0">
                <a:latin typeface="+mn-ea"/>
                <a:ea typeface="+mn-ea"/>
              </a:rPr>
              <a:t>10M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이상 </a:t>
            </a:r>
            <a:r>
              <a:rPr lang="ko-KR" altLang="en-US" sz="1000" dirty="0">
                <a:latin typeface="+mn-ea"/>
                <a:ea typeface="+mn-ea"/>
              </a:rPr>
              <a:t>될 경우 </a:t>
            </a:r>
            <a:r>
              <a:rPr lang="en-US" altLang="ko-KR" sz="1000" dirty="0">
                <a:latin typeface="+mn-ea"/>
                <a:ea typeface="+mn-ea"/>
              </a:rPr>
              <a:t>PC Rack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KVM(</a:t>
            </a:r>
            <a:r>
              <a:rPr lang="ko-KR" altLang="en-US" sz="1000" dirty="0">
                <a:latin typeface="+mn-ea"/>
                <a:ea typeface="+mn-ea"/>
              </a:rPr>
              <a:t>모니터 변화</a:t>
            </a:r>
            <a:r>
              <a:rPr lang="en-US" altLang="ko-KR" sz="1000" dirty="0">
                <a:latin typeface="+mn-ea"/>
                <a:ea typeface="+mn-ea"/>
              </a:rPr>
              <a:t>Switch)</a:t>
            </a:r>
            <a:r>
              <a:rPr lang="ko-KR" altLang="en-US" sz="1000" dirty="0">
                <a:latin typeface="+mn-ea"/>
                <a:ea typeface="+mn-ea"/>
              </a:rPr>
              <a:t>를 설치하도록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en-US" altLang="ko-KR" sz="1000" dirty="0" smtClean="0">
                <a:latin typeface="+mn-ea"/>
                <a:ea typeface="+mn-ea"/>
              </a:rPr>
              <a:t>Layout </a:t>
            </a:r>
            <a:r>
              <a:rPr lang="ko-KR" altLang="en-US" sz="1000" dirty="0">
                <a:latin typeface="+mn-ea"/>
                <a:ea typeface="+mn-ea"/>
              </a:rPr>
              <a:t>설계 시 </a:t>
            </a:r>
            <a:r>
              <a:rPr lang="en-US" altLang="ko-KR" sz="1000" dirty="0">
                <a:latin typeface="+mn-ea"/>
                <a:ea typeface="+mn-ea"/>
              </a:rPr>
              <a:t>Rack</a:t>
            </a:r>
            <a:r>
              <a:rPr lang="ko-KR" altLang="en-US" sz="1000" dirty="0">
                <a:latin typeface="+mn-ea"/>
                <a:ea typeface="+mn-ea"/>
              </a:rPr>
              <a:t>의 위치</a:t>
            </a:r>
            <a:r>
              <a:rPr lang="en-US" altLang="ko-KR" sz="1000" dirty="0">
                <a:latin typeface="+mn-ea"/>
                <a:ea typeface="+mn-ea"/>
              </a:rPr>
              <a:t>, Size, Door </a:t>
            </a:r>
            <a:r>
              <a:rPr lang="ko-KR" altLang="en-US" sz="1000" dirty="0">
                <a:latin typeface="+mn-ea"/>
                <a:ea typeface="+mn-ea"/>
              </a:rPr>
              <a:t>개폐 간섭 등을 사전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검토하여 </a:t>
            </a:r>
            <a:r>
              <a:rPr lang="ko-KR" altLang="en-US" sz="1000" dirty="0">
                <a:latin typeface="+mn-ea"/>
                <a:ea typeface="+mn-ea"/>
              </a:rPr>
              <a:t>반영함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설치된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는 수평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수직이 유지될 수 있는 견고한 구조로 고정함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하부 설치 시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Slide Type</a:t>
            </a:r>
            <a:r>
              <a:rPr lang="ko-KR" altLang="en-US" sz="1000" dirty="0">
                <a:latin typeface="+mn-ea"/>
                <a:ea typeface="+mn-ea"/>
              </a:rPr>
              <a:t>으로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전체가 외부로 노출될 수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>
                <a:latin typeface="+mn-ea"/>
                <a:ea typeface="+mn-ea"/>
              </a:rPr>
              <a:t>있도록 하며 </a:t>
            </a:r>
            <a:r>
              <a:rPr lang="en-US" altLang="ko-KR" sz="1000" dirty="0">
                <a:latin typeface="+mn-ea"/>
                <a:ea typeface="+mn-ea"/>
              </a:rPr>
              <a:t>Slide Rail</a:t>
            </a:r>
            <a:r>
              <a:rPr lang="ko-KR" altLang="en-US" sz="1000" dirty="0">
                <a:latin typeface="+mn-ea"/>
                <a:ea typeface="+mn-ea"/>
              </a:rPr>
              <a:t>이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하중으로 쳐지지 않도록 제작함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5.4.1.6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설치는 아래 </a:t>
            </a:r>
            <a:r>
              <a:rPr lang="en-US" altLang="ko-KR" sz="1000" dirty="0">
                <a:latin typeface="+mn-ea"/>
                <a:ea typeface="+mn-ea"/>
              </a:rPr>
              <a:t>3</a:t>
            </a:r>
            <a:r>
              <a:rPr lang="ko-KR" altLang="en-US" sz="1000" dirty="0">
                <a:latin typeface="+mn-ea"/>
                <a:ea typeface="+mn-ea"/>
              </a:rPr>
              <a:t>개 </a:t>
            </a:r>
            <a:r>
              <a:rPr lang="en-US" altLang="ko-KR" sz="1000" dirty="0">
                <a:latin typeface="+mn-ea"/>
                <a:ea typeface="+mn-ea"/>
              </a:rPr>
              <a:t>Type </a:t>
            </a:r>
            <a:r>
              <a:rPr lang="ko-KR" altLang="en-US" sz="1000" dirty="0">
                <a:latin typeface="+mn-ea"/>
                <a:ea typeface="+mn-ea"/>
              </a:rPr>
              <a:t>중 택일하여 설치함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en-US" altLang="ko-KR" sz="1000" dirty="0" smtClean="0">
                <a:latin typeface="+mn-ea"/>
                <a:ea typeface="+mn-ea"/>
              </a:rPr>
              <a:t>19</a:t>
            </a:r>
            <a:r>
              <a:rPr lang="en-US" altLang="ko-KR" sz="1000" dirty="0">
                <a:latin typeface="+mn-ea"/>
                <a:ea typeface="+mn-ea"/>
              </a:rPr>
              <a:t>” </a:t>
            </a:r>
            <a:r>
              <a:rPr lang="ko-KR" altLang="en-US" sz="1000" dirty="0">
                <a:latin typeface="+mn-ea"/>
                <a:ea typeface="+mn-ea"/>
              </a:rPr>
              <a:t>표준 </a:t>
            </a:r>
            <a:r>
              <a:rPr lang="en-US" altLang="ko-KR" sz="1000" dirty="0">
                <a:latin typeface="+mn-ea"/>
                <a:ea typeface="+mn-ea"/>
              </a:rPr>
              <a:t>PC Rack </a:t>
            </a:r>
            <a:r>
              <a:rPr lang="ko-KR" altLang="en-US" sz="1000" dirty="0">
                <a:latin typeface="+mn-ea"/>
                <a:ea typeface="+mn-ea"/>
              </a:rPr>
              <a:t>또는 동등 성능의 제작품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②설비 </a:t>
            </a:r>
            <a:r>
              <a:rPr lang="ko-KR" altLang="en-US" sz="1000" dirty="0" err="1">
                <a:latin typeface="+mn-ea"/>
                <a:ea typeface="+mn-ea"/>
              </a:rPr>
              <a:t>내부설치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- Flat Type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74" y="3170684"/>
            <a:ext cx="4609824" cy="162646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270" y="903949"/>
            <a:ext cx="284797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5.4.2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 err="1">
                <a:latin typeface="+mn-ea"/>
                <a:ea typeface="+mn-ea"/>
              </a:rPr>
              <a:t>확장슬롯</a:t>
            </a:r>
            <a:r>
              <a:rPr lang="ko-KR" altLang="en-US" sz="1000" dirty="0">
                <a:latin typeface="+mn-ea"/>
                <a:ea typeface="+mn-ea"/>
              </a:rPr>
              <a:t> 세팅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5.4.2.1</a:t>
            </a:r>
            <a:r>
              <a:rPr lang="en-US" altLang="ko-KR" sz="1000" dirty="0">
                <a:latin typeface="+mn-ea"/>
                <a:ea typeface="+mn-ea"/>
              </a:rPr>
              <a:t>.  Main Board</a:t>
            </a:r>
            <a:r>
              <a:rPr lang="ko-KR" altLang="en-US" sz="1000" dirty="0">
                <a:latin typeface="+mn-ea"/>
                <a:ea typeface="+mn-ea"/>
              </a:rPr>
              <a:t>에 장착되어지는 </a:t>
            </a:r>
            <a:r>
              <a:rPr lang="en-US" altLang="ko-KR" sz="1000" dirty="0">
                <a:latin typeface="+mn-ea"/>
                <a:ea typeface="+mn-ea"/>
              </a:rPr>
              <a:t>Board </a:t>
            </a:r>
            <a:r>
              <a:rPr lang="ko-KR" altLang="en-US" sz="1000" dirty="0">
                <a:latin typeface="+mn-ea"/>
                <a:ea typeface="+mn-ea"/>
              </a:rPr>
              <a:t>순서는 하기와 같은 순서로 설치함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en-US" altLang="ko-KR" sz="1000" dirty="0">
                <a:latin typeface="+mn-ea"/>
                <a:ea typeface="+mn-ea"/>
              </a:rPr>
              <a:t>Graphic Card → Frame Grabber → I/O Board → </a:t>
            </a:r>
            <a:r>
              <a:rPr lang="ko-KR" altLang="en-US" sz="1000" dirty="0">
                <a:latin typeface="+mn-ea"/>
                <a:ea typeface="+mn-ea"/>
              </a:rPr>
              <a:t>추가 </a:t>
            </a:r>
            <a:r>
              <a:rPr lang="en-US" altLang="ko-KR" sz="1000" dirty="0">
                <a:latin typeface="+mn-ea"/>
                <a:ea typeface="+mn-ea"/>
              </a:rPr>
              <a:t>Board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 → </a:t>
            </a:r>
            <a:r>
              <a:rPr lang="en-US" altLang="ko-KR" sz="1000" dirty="0">
                <a:latin typeface="+mn-ea"/>
                <a:ea typeface="+mn-ea"/>
              </a:rPr>
              <a:t>Ethernet Card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추가 장착되는 </a:t>
            </a:r>
            <a:r>
              <a:rPr lang="en-US" altLang="ko-KR" sz="1000" dirty="0">
                <a:latin typeface="+mn-ea"/>
                <a:ea typeface="+mn-ea"/>
              </a:rPr>
              <a:t>Board</a:t>
            </a:r>
            <a:r>
              <a:rPr lang="ko-KR" altLang="en-US" sz="1000" dirty="0">
                <a:latin typeface="+mn-ea"/>
                <a:ea typeface="+mn-ea"/>
              </a:rPr>
              <a:t>는 가능한 수준에서 </a:t>
            </a:r>
            <a:r>
              <a:rPr lang="ko-KR" altLang="en-US" sz="1000" dirty="0" err="1">
                <a:latin typeface="+mn-ea"/>
                <a:ea typeface="+mn-ea"/>
              </a:rPr>
              <a:t>한칸씩</a:t>
            </a:r>
            <a:r>
              <a:rPr lang="ko-KR" altLang="en-US" sz="1000" dirty="0">
                <a:latin typeface="+mn-ea"/>
                <a:ea typeface="+mn-ea"/>
              </a:rPr>
              <a:t> 띄어서 설치하도록 </a:t>
            </a:r>
            <a:r>
              <a:rPr lang="ko-KR" altLang="en-US" sz="1000" dirty="0" smtClean="0">
                <a:latin typeface="+mn-ea"/>
                <a:ea typeface="+mn-ea"/>
              </a:rPr>
              <a:t>함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5.4.3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모니터 설치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5.4.3.1</a:t>
            </a:r>
            <a:r>
              <a:rPr lang="en-US" altLang="ko-KR" sz="1000" dirty="0">
                <a:latin typeface="+mn-ea"/>
                <a:ea typeface="+mn-ea"/>
              </a:rPr>
              <a:t>. PC Monitor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Arm </a:t>
            </a:r>
            <a:r>
              <a:rPr lang="ko-KR" altLang="en-US" sz="1000" dirty="0">
                <a:latin typeface="+mn-ea"/>
                <a:ea typeface="+mn-ea"/>
              </a:rPr>
              <a:t>또는 설비 </a:t>
            </a:r>
            <a:r>
              <a:rPr lang="en-US" altLang="ko-KR" sz="1000" dirty="0">
                <a:latin typeface="+mn-ea"/>
                <a:ea typeface="+mn-ea"/>
              </a:rPr>
              <a:t>Cover </a:t>
            </a:r>
            <a:r>
              <a:rPr lang="ko-KR" altLang="en-US" sz="1000" dirty="0">
                <a:latin typeface="+mn-ea"/>
                <a:ea typeface="+mn-ea"/>
              </a:rPr>
              <a:t>내장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으로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en-US" altLang="ko-KR" sz="1000" dirty="0">
                <a:latin typeface="+mn-ea"/>
                <a:ea typeface="+mn-ea"/>
              </a:rPr>
              <a:t>Cover </a:t>
            </a:r>
            <a:r>
              <a:rPr lang="ko-KR" altLang="en-US" sz="1000" dirty="0">
                <a:latin typeface="+mn-ea"/>
                <a:ea typeface="+mn-ea"/>
              </a:rPr>
              <a:t>내장 </a:t>
            </a:r>
            <a:r>
              <a:rPr lang="en-US" altLang="ko-KR" sz="1000" dirty="0">
                <a:latin typeface="+mn-ea"/>
                <a:ea typeface="+mn-ea"/>
              </a:rPr>
              <a:t>Type</a:t>
            </a:r>
            <a:r>
              <a:rPr lang="ko-KR" altLang="en-US" sz="1000" dirty="0">
                <a:latin typeface="+mn-ea"/>
                <a:ea typeface="+mn-ea"/>
              </a:rPr>
              <a:t>을 적용 시에는 별도 </a:t>
            </a:r>
            <a:r>
              <a:rPr lang="en-US" altLang="ko-KR" sz="1000" dirty="0">
                <a:latin typeface="+mn-ea"/>
                <a:ea typeface="+mn-ea"/>
              </a:rPr>
              <a:t>Monitor Box</a:t>
            </a:r>
            <a:r>
              <a:rPr lang="ko-KR" altLang="en-US" sz="1000" dirty="0">
                <a:latin typeface="+mn-ea"/>
                <a:ea typeface="+mn-ea"/>
              </a:rPr>
              <a:t>를 사용토록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smtClean="0">
                <a:latin typeface="+mn-ea"/>
                <a:ea typeface="+mn-ea"/>
              </a:rPr>
              <a:t>Monitor </a:t>
            </a:r>
            <a:r>
              <a:rPr lang="en-US" altLang="ko-KR" sz="1000" dirty="0">
                <a:latin typeface="+mn-ea"/>
                <a:ea typeface="+mn-ea"/>
              </a:rPr>
              <a:t>Box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Door Type</a:t>
            </a:r>
            <a:r>
              <a:rPr lang="ko-KR" altLang="en-US" sz="1000" dirty="0">
                <a:latin typeface="+mn-ea"/>
                <a:ea typeface="+mn-ea"/>
              </a:rPr>
              <a:t>으로 제작하여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보전성을</a:t>
            </a:r>
            <a:r>
              <a:rPr lang="ko-KR" altLang="en-US" sz="1000" dirty="0">
                <a:latin typeface="+mn-ea"/>
                <a:ea typeface="+mn-ea"/>
              </a:rPr>
              <a:t> 확보토록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5.4.3.3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설비구조상</a:t>
            </a:r>
            <a:r>
              <a:rPr lang="ko-KR" altLang="en-US" sz="1000" dirty="0">
                <a:latin typeface="+mn-ea"/>
                <a:ea typeface="+mn-ea"/>
              </a:rPr>
              <a:t> 해당 </a:t>
            </a:r>
            <a:r>
              <a:rPr lang="ko-KR" altLang="en-US" sz="1000" dirty="0" err="1">
                <a:latin typeface="+mn-ea"/>
                <a:ea typeface="+mn-ea"/>
              </a:rPr>
              <a:t>표준내용을</a:t>
            </a:r>
            <a:r>
              <a:rPr lang="ko-KR" altLang="en-US" sz="1000" dirty="0">
                <a:latin typeface="+mn-ea"/>
                <a:ea typeface="+mn-ea"/>
              </a:rPr>
              <a:t> 적용하기 어려운 경우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협의를 </a:t>
            </a:r>
            <a:r>
              <a:rPr lang="ko-KR" altLang="en-US" sz="1000" dirty="0">
                <a:latin typeface="+mn-ea"/>
                <a:ea typeface="+mn-ea"/>
              </a:rPr>
              <a:t>통하여 적용토록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5.4.3.4</a:t>
            </a:r>
            <a:r>
              <a:rPr lang="en-US" altLang="ko-KR" sz="1000" dirty="0">
                <a:latin typeface="+mn-ea"/>
                <a:ea typeface="+mn-ea"/>
              </a:rPr>
              <a:t>. Monitor Arm</a:t>
            </a:r>
            <a:r>
              <a:rPr lang="ko-KR" altLang="en-US" sz="1000" dirty="0">
                <a:latin typeface="+mn-ea"/>
                <a:ea typeface="+mn-ea"/>
              </a:rPr>
              <a:t>을 사용하는 경우 아래 제품을 표준 모델로 함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34" y="1556792"/>
            <a:ext cx="2047875" cy="16287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84" y="4533355"/>
            <a:ext cx="4210050" cy="1571625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246" y="967354"/>
            <a:ext cx="4464496" cy="333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5.4.4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광학계 설치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5.4.4.1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조절이 필요한 부분에는 </a:t>
            </a:r>
            <a:r>
              <a:rPr lang="en-US" altLang="ko-KR" sz="1000" dirty="0">
                <a:latin typeface="+mn-ea"/>
                <a:ea typeface="+mn-ea"/>
              </a:rPr>
              <a:t>Manual Stage </a:t>
            </a:r>
            <a:r>
              <a:rPr lang="ko-KR" altLang="en-US" sz="1000" dirty="0">
                <a:latin typeface="+mn-ea"/>
                <a:ea typeface="+mn-ea"/>
              </a:rPr>
              <a:t>사용을 원칙으로 하나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조절 빈도가 </a:t>
            </a:r>
            <a:r>
              <a:rPr lang="ko-KR" altLang="en-US" sz="1000" dirty="0">
                <a:latin typeface="+mn-ea"/>
                <a:ea typeface="+mn-ea"/>
              </a:rPr>
              <a:t>많지 않은 곳은 가공품을 이용한 </a:t>
            </a:r>
            <a:r>
              <a:rPr lang="en-US" altLang="ko-KR" sz="1000" dirty="0">
                <a:latin typeface="+mn-ea"/>
                <a:ea typeface="+mn-ea"/>
              </a:rPr>
              <a:t>Manual Adjust </a:t>
            </a:r>
            <a:r>
              <a:rPr lang="ko-KR" altLang="en-US" sz="1000" dirty="0">
                <a:latin typeface="+mn-ea"/>
                <a:ea typeface="+mn-ea"/>
              </a:rPr>
              <a:t>구조를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적용함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5.4.4.2</a:t>
            </a:r>
            <a:r>
              <a:rPr lang="en-US" altLang="ko-KR" sz="1000" dirty="0">
                <a:latin typeface="+mn-ea"/>
                <a:ea typeface="+mn-ea"/>
              </a:rPr>
              <a:t>. Manual Adjust </a:t>
            </a:r>
            <a:r>
              <a:rPr lang="ko-KR" altLang="en-US" sz="1000" dirty="0">
                <a:latin typeface="+mn-ea"/>
                <a:ea typeface="+mn-ea"/>
              </a:rPr>
              <a:t>구조 적용 시 </a:t>
            </a:r>
            <a:r>
              <a:rPr lang="ko-KR" altLang="en-US" sz="1000" dirty="0" err="1">
                <a:latin typeface="+mn-ea"/>
                <a:ea typeface="+mn-ea"/>
              </a:rPr>
              <a:t>장공</a:t>
            </a:r>
            <a:r>
              <a:rPr lang="ko-KR" altLang="en-US" sz="1000" dirty="0">
                <a:latin typeface="+mn-ea"/>
                <a:ea typeface="+mn-ea"/>
              </a:rPr>
              <a:t> 외 조절 </a:t>
            </a:r>
            <a:r>
              <a:rPr lang="en-US" altLang="ko-KR" sz="1000" dirty="0">
                <a:latin typeface="+mn-ea"/>
                <a:ea typeface="+mn-ea"/>
              </a:rPr>
              <a:t>Bolt</a:t>
            </a:r>
            <a:r>
              <a:rPr lang="ko-KR" altLang="en-US" sz="1000" dirty="0">
                <a:latin typeface="+mn-ea"/>
                <a:ea typeface="+mn-ea"/>
              </a:rPr>
              <a:t>를 이용한 </a:t>
            </a:r>
            <a:r>
              <a:rPr lang="ko-KR" altLang="en-US" sz="1000" dirty="0" err="1">
                <a:latin typeface="+mn-ea"/>
                <a:ea typeface="+mn-ea"/>
              </a:rPr>
              <a:t>미세조절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기능을 </a:t>
            </a:r>
            <a:r>
              <a:rPr lang="ko-KR" altLang="en-US" sz="1000" dirty="0">
                <a:latin typeface="+mn-ea"/>
                <a:ea typeface="+mn-ea"/>
              </a:rPr>
              <a:t>반영할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5.4.4.3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광학계 부품 </a:t>
            </a:r>
            <a:r>
              <a:rPr lang="en-US" altLang="ko-KR" sz="1000" dirty="0">
                <a:latin typeface="+mn-ea"/>
                <a:ea typeface="+mn-ea"/>
              </a:rPr>
              <a:t>Mount</a:t>
            </a:r>
            <a:r>
              <a:rPr lang="ko-KR" altLang="en-US" sz="1000" dirty="0">
                <a:latin typeface="+mn-ea"/>
                <a:ea typeface="+mn-ea"/>
              </a:rPr>
              <a:t>에 사용되는 </a:t>
            </a:r>
            <a:r>
              <a:rPr lang="en-US" altLang="ko-KR" sz="1000" dirty="0">
                <a:latin typeface="+mn-ea"/>
                <a:ea typeface="+mn-ea"/>
              </a:rPr>
              <a:t>Bracket</a:t>
            </a:r>
            <a:r>
              <a:rPr lang="ko-KR" altLang="en-US" sz="1000" dirty="0">
                <a:latin typeface="+mn-ea"/>
                <a:ea typeface="+mn-ea"/>
              </a:rPr>
              <a:t>류는 설계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제작 시 </a:t>
            </a:r>
            <a:r>
              <a:rPr lang="ko-KR" altLang="en-US" sz="1000" dirty="0" err="1">
                <a:latin typeface="+mn-ea"/>
                <a:ea typeface="+mn-ea"/>
              </a:rPr>
              <a:t>단차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가공을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하여 </a:t>
            </a:r>
            <a:r>
              <a:rPr lang="ko-KR" altLang="en-US" sz="1000" dirty="0">
                <a:latin typeface="+mn-ea"/>
                <a:ea typeface="+mn-ea"/>
              </a:rPr>
              <a:t>조립에 의한 공차를 제거할 수 있도록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5.4.4.4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조명 고정 시 </a:t>
            </a:r>
            <a:r>
              <a:rPr lang="en-US" altLang="ko-KR" sz="1000" dirty="0">
                <a:latin typeface="+mn-ea"/>
                <a:ea typeface="+mn-ea"/>
              </a:rPr>
              <a:t>1kg</a:t>
            </a:r>
            <a:r>
              <a:rPr lang="ko-KR" altLang="en-US" sz="1000" dirty="0">
                <a:latin typeface="+mn-ea"/>
                <a:ea typeface="+mn-ea"/>
              </a:rPr>
              <a:t>이상의 조명은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 err="1">
                <a:latin typeface="+mn-ea"/>
                <a:ea typeface="+mn-ea"/>
              </a:rPr>
              <a:t>면이상</a:t>
            </a:r>
            <a:r>
              <a:rPr lang="ko-KR" altLang="en-US" sz="1000" dirty="0">
                <a:latin typeface="+mn-ea"/>
                <a:ea typeface="+mn-ea"/>
              </a:rPr>
              <a:t> 고정되도록 설계 할 것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ko-KR" altLang="en-US" sz="1000" dirty="0" err="1" smtClean="0">
                <a:latin typeface="+mn-ea"/>
                <a:ea typeface="+mn-ea"/>
              </a:rPr>
              <a:t>면조명을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세워서 고정할 경우 후면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하부에 볼트 고정이 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ko-KR" altLang="en-US" sz="1000" dirty="0" err="1" smtClean="0">
                <a:latin typeface="+mn-ea"/>
                <a:ea typeface="+mn-ea"/>
              </a:rPr>
              <a:t>동축조명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사용시 하중 고려하여 기울어짐이 없도록 </a:t>
            </a: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 dirty="0">
                <a:latin typeface="+mn-ea"/>
                <a:ea typeface="+mn-ea"/>
              </a:rPr>
              <a:t>면 고정할 것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5.4.5</a:t>
            </a:r>
            <a:r>
              <a:rPr lang="en-US" altLang="ko-KR" sz="1000" dirty="0">
                <a:latin typeface="+mn-ea"/>
                <a:ea typeface="+mn-ea"/>
              </a:rPr>
              <a:t>. Hardware </a:t>
            </a:r>
            <a:r>
              <a:rPr lang="ko-KR" altLang="en-US" sz="1000" dirty="0">
                <a:latin typeface="+mn-ea"/>
                <a:ea typeface="+mn-ea"/>
              </a:rPr>
              <a:t>배선 및 기타 사항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5.4.5.1</a:t>
            </a:r>
            <a:r>
              <a:rPr lang="en-US" altLang="ko-KR" sz="1000" dirty="0">
                <a:latin typeface="+mn-ea"/>
                <a:ea typeface="+mn-ea"/>
              </a:rPr>
              <a:t>. PC</a:t>
            </a:r>
            <a:r>
              <a:rPr lang="ko-KR" altLang="en-US" sz="1000" dirty="0">
                <a:latin typeface="+mn-ea"/>
                <a:ea typeface="+mn-ea"/>
              </a:rPr>
              <a:t>에 연결되는 </a:t>
            </a:r>
            <a:r>
              <a:rPr lang="en-US" altLang="ko-KR" sz="1000" dirty="0">
                <a:latin typeface="+mn-ea"/>
                <a:ea typeface="+mn-ea"/>
              </a:rPr>
              <a:t>Cable(</a:t>
            </a:r>
            <a:r>
              <a:rPr lang="ko-KR" altLang="en-US" sz="1000" dirty="0">
                <a:latin typeface="+mn-ea"/>
                <a:ea typeface="+mn-ea"/>
              </a:rPr>
              <a:t>카메라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조명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기타 </a:t>
            </a:r>
            <a:r>
              <a:rPr lang="en-US" altLang="ko-KR" sz="1000" dirty="0">
                <a:latin typeface="+mn-ea"/>
                <a:ea typeface="+mn-ea"/>
              </a:rPr>
              <a:t>I/O </a:t>
            </a:r>
            <a:r>
              <a:rPr lang="ko-KR" altLang="en-US" sz="1000" dirty="0">
                <a:latin typeface="+mn-ea"/>
                <a:ea typeface="+mn-ea"/>
              </a:rPr>
              <a:t>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은 최대 </a:t>
            </a:r>
            <a:r>
              <a:rPr lang="en-US" altLang="ko-KR" sz="1000" dirty="0">
                <a:latin typeface="+mn-ea"/>
                <a:ea typeface="+mn-ea"/>
              </a:rPr>
              <a:t>10M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넘지 </a:t>
            </a:r>
            <a:r>
              <a:rPr lang="ko-KR" altLang="en-US" sz="1000" dirty="0">
                <a:latin typeface="+mn-ea"/>
                <a:ea typeface="+mn-ea"/>
              </a:rPr>
              <a:t>않도록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5.4.5.2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추가적인 </a:t>
            </a:r>
            <a:r>
              <a:rPr lang="en-US" altLang="ko-KR" sz="1000" dirty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길이가 요구되는 부분은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통해 </a:t>
            </a:r>
            <a:r>
              <a:rPr lang="ko-KR" altLang="en-US" sz="1000" dirty="0">
                <a:latin typeface="+mn-ea"/>
                <a:ea typeface="+mn-ea"/>
              </a:rPr>
              <a:t>적용함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5.4.5.3</a:t>
            </a:r>
            <a:r>
              <a:rPr lang="en-US" altLang="ko-KR" sz="1000" dirty="0">
                <a:latin typeface="+mn-ea"/>
                <a:ea typeface="+mn-ea"/>
              </a:rPr>
              <a:t>. PC Cable</a:t>
            </a:r>
            <a:r>
              <a:rPr lang="ko-KR" altLang="en-US" sz="1000" dirty="0">
                <a:latin typeface="+mn-ea"/>
                <a:ea typeface="+mn-ea"/>
              </a:rPr>
              <a:t>은 일반 </a:t>
            </a:r>
            <a:r>
              <a:rPr lang="ko-KR" altLang="en-US" sz="1000" dirty="0" err="1">
                <a:latin typeface="+mn-ea"/>
                <a:ea typeface="+mn-ea"/>
              </a:rPr>
              <a:t>제어전원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과 분리하여 전용 </a:t>
            </a:r>
            <a:r>
              <a:rPr lang="en-US" altLang="ko-KR" sz="1000" dirty="0">
                <a:latin typeface="+mn-ea"/>
                <a:ea typeface="+mn-ea"/>
              </a:rPr>
              <a:t>Duct </a:t>
            </a:r>
            <a:r>
              <a:rPr lang="ko-KR" altLang="en-US" sz="1000" dirty="0">
                <a:latin typeface="+mn-ea"/>
                <a:ea typeface="+mn-ea"/>
              </a:rPr>
              <a:t>설치하여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err="1" smtClean="0">
                <a:latin typeface="+mn-ea"/>
                <a:ea typeface="+mn-ea"/>
              </a:rPr>
              <a:t>포설토록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5.4.5.4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접지는 다음과 같이 시행한다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   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전원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en-US" altLang="ko-KR" sz="1000" dirty="0">
                <a:latin typeface="+mn-ea"/>
                <a:ea typeface="+mn-ea"/>
              </a:rPr>
              <a:t>GND</a:t>
            </a:r>
            <a:r>
              <a:rPr lang="ko-KR" altLang="en-US" sz="1000" dirty="0">
                <a:latin typeface="+mn-ea"/>
                <a:ea typeface="+mn-ea"/>
              </a:rPr>
              <a:t>연결된 것을 사용함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en-US" sz="1000" dirty="0" err="1" smtClean="0">
                <a:latin typeface="+mn-ea"/>
                <a:ea typeface="+mn-ea"/>
              </a:rPr>
              <a:t>멀티탭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사용시 </a:t>
            </a:r>
            <a:r>
              <a:rPr lang="ko-KR" altLang="en-US" sz="1000" dirty="0" err="1">
                <a:latin typeface="+mn-ea"/>
                <a:ea typeface="+mn-ea"/>
              </a:rPr>
              <a:t>전원연결은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GND </a:t>
            </a:r>
            <a:r>
              <a:rPr lang="ko-KR" altLang="en-US" sz="1000" dirty="0">
                <a:latin typeface="+mn-ea"/>
                <a:ea typeface="+mn-ea"/>
              </a:rPr>
              <a:t>연결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5.4.5.5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카메라 </a:t>
            </a:r>
            <a:r>
              <a:rPr lang="ko-KR" altLang="en-US" sz="1000" dirty="0" err="1">
                <a:latin typeface="+mn-ea"/>
                <a:ea typeface="+mn-ea"/>
              </a:rPr>
              <a:t>전원연결은</a:t>
            </a:r>
            <a:r>
              <a:rPr lang="ko-KR" altLang="en-US" sz="1000" dirty="0">
                <a:latin typeface="+mn-ea"/>
                <a:ea typeface="+mn-ea"/>
              </a:rPr>
              <a:t> 하기와 방식으로 설치함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①카메라 </a:t>
            </a:r>
            <a:r>
              <a:rPr lang="ko-KR" altLang="en-US" sz="1000" dirty="0">
                <a:latin typeface="+mn-ea"/>
                <a:ea typeface="+mn-ea"/>
              </a:rPr>
              <a:t>전원은 </a:t>
            </a:r>
            <a:r>
              <a:rPr lang="en-US" altLang="ko-KR" sz="1000" dirty="0">
                <a:latin typeface="+mn-ea"/>
                <a:ea typeface="+mn-ea"/>
              </a:rPr>
              <a:t>12V 2.5A</a:t>
            </a:r>
            <a:r>
              <a:rPr lang="ko-KR" altLang="en-US" sz="1000" dirty="0">
                <a:latin typeface="+mn-ea"/>
                <a:ea typeface="+mn-ea"/>
              </a:rPr>
              <a:t>이상의 </a:t>
            </a:r>
            <a:r>
              <a:rPr lang="en-US" altLang="ko-KR" sz="1000" dirty="0">
                <a:latin typeface="+mn-ea"/>
                <a:ea typeface="+mn-ea"/>
              </a:rPr>
              <a:t>SMPS</a:t>
            </a:r>
            <a:r>
              <a:rPr lang="ko-KR" altLang="en-US" sz="1000" dirty="0">
                <a:latin typeface="+mn-ea"/>
                <a:ea typeface="+mn-ea"/>
              </a:rPr>
              <a:t>를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별도 </a:t>
            </a:r>
            <a:r>
              <a:rPr lang="ko-KR" altLang="en-US" sz="1000" dirty="0" err="1">
                <a:latin typeface="+mn-ea"/>
                <a:ea typeface="+mn-ea"/>
              </a:rPr>
              <a:t>전장박스에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부착하며 </a:t>
            </a:r>
            <a:r>
              <a:rPr lang="ko-KR" altLang="en-US" sz="1000" dirty="0">
                <a:latin typeface="+mn-ea"/>
                <a:ea typeface="+mn-ea"/>
              </a:rPr>
              <a:t>아래 제품을 표준 모델로 함</a:t>
            </a:r>
            <a:r>
              <a:rPr lang="en-US" altLang="ko-KR" sz="1000" dirty="0">
                <a:latin typeface="+mn-ea"/>
                <a:ea typeface="+mn-ea"/>
              </a:rPr>
              <a:t>.(</a:t>
            </a:r>
            <a:r>
              <a:rPr lang="ko-KR" altLang="en-US" sz="1000" dirty="0">
                <a:latin typeface="+mn-ea"/>
                <a:ea typeface="+mn-ea"/>
              </a:rPr>
              <a:t>변경 필요 시 협의 </a:t>
            </a:r>
            <a:r>
              <a:rPr lang="ko-KR" altLang="en-US" sz="1000" dirty="0" err="1">
                <a:latin typeface="+mn-ea"/>
                <a:ea typeface="+mn-ea"/>
              </a:rPr>
              <a:t>토록함</a:t>
            </a:r>
            <a:r>
              <a:rPr lang="en-US" altLang="ko-KR" sz="1000" dirty="0">
                <a:latin typeface="+mn-ea"/>
                <a:ea typeface="+mn-ea"/>
              </a:rPr>
              <a:t>.)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7" y="2132857"/>
            <a:ext cx="4376383" cy="424847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278" y="3369894"/>
            <a:ext cx="416242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4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24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>
                <a:latin typeface="+mn-ea"/>
                <a:ea typeface="+mn-ea"/>
              </a:rPr>
              <a:t>②</a:t>
            </a:r>
            <a:r>
              <a:rPr lang="ko-KR" altLang="en-US" sz="1000" dirty="0" err="1">
                <a:latin typeface="+mn-ea"/>
                <a:ea typeface="+mn-ea"/>
              </a:rPr>
              <a:t>전장박스는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 Rack</a:t>
            </a:r>
            <a:r>
              <a:rPr lang="ko-KR" altLang="en-US" sz="1000" dirty="0">
                <a:latin typeface="+mn-ea"/>
                <a:ea typeface="+mn-ea"/>
              </a:rPr>
              <a:t>사용시 </a:t>
            </a:r>
            <a:r>
              <a:rPr lang="en-US" altLang="ko-KR" sz="1000" dirty="0">
                <a:latin typeface="+mn-ea"/>
                <a:ea typeface="+mn-ea"/>
              </a:rPr>
              <a:t>Rack</a:t>
            </a:r>
            <a:r>
              <a:rPr lang="ko-KR" altLang="en-US" sz="1000" dirty="0">
                <a:latin typeface="+mn-ea"/>
                <a:ea typeface="+mn-ea"/>
              </a:rPr>
              <a:t>에서 설치하며</a:t>
            </a:r>
            <a:r>
              <a:rPr lang="en-US" altLang="ko-KR" sz="1000" dirty="0">
                <a:latin typeface="+mn-ea"/>
                <a:ea typeface="+mn-ea"/>
              </a:rPr>
              <a:t>, PC</a:t>
            </a:r>
            <a:r>
              <a:rPr lang="ko-KR" altLang="en-US" sz="1000" dirty="0">
                <a:latin typeface="+mn-ea"/>
                <a:ea typeface="+mn-ea"/>
              </a:rPr>
              <a:t>단독 </a:t>
            </a:r>
            <a:r>
              <a:rPr lang="ko-KR" altLang="en-US" sz="1000" dirty="0" err="1">
                <a:latin typeface="+mn-ea"/>
                <a:ea typeface="+mn-ea"/>
              </a:rPr>
              <a:t>설치시</a:t>
            </a:r>
            <a:r>
              <a:rPr lang="ko-KR" altLang="en-US" sz="1000" dirty="0">
                <a:latin typeface="+mn-ea"/>
                <a:ea typeface="+mn-ea"/>
              </a:rPr>
              <a:t> 제어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</a:t>
            </a:r>
            <a:r>
              <a:rPr lang="ko-KR" altLang="en-US" sz="1000" dirty="0" err="1">
                <a:latin typeface="+mn-ea"/>
                <a:ea typeface="+mn-ea"/>
              </a:rPr>
              <a:t>전장부에</a:t>
            </a:r>
            <a:r>
              <a:rPr lang="ko-KR" altLang="en-US" sz="1000" dirty="0">
                <a:latin typeface="+mn-ea"/>
                <a:ea typeface="+mn-ea"/>
              </a:rPr>
              <a:t> 설치함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③</a:t>
            </a:r>
            <a:r>
              <a:rPr lang="ko-KR" altLang="en-US" sz="1000" dirty="0" err="1">
                <a:latin typeface="+mn-ea"/>
                <a:ea typeface="+mn-ea"/>
              </a:rPr>
              <a:t>단자대는</a:t>
            </a:r>
            <a:r>
              <a:rPr lang="ko-KR" altLang="en-US" sz="1000" dirty="0">
                <a:latin typeface="+mn-ea"/>
                <a:ea typeface="+mn-ea"/>
              </a:rPr>
              <a:t> 카메라와 인접한 </a:t>
            </a:r>
            <a:r>
              <a:rPr lang="ko-KR" altLang="en-US" sz="1000" dirty="0" err="1">
                <a:latin typeface="+mn-ea"/>
                <a:ea typeface="+mn-ea"/>
              </a:rPr>
              <a:t>설비내부에</a:t>
            </a:r>
            <a:r>
              <a:rPr lang="ko-KR" altLang="en-US" sz="1000" dirty="0">
                <a:latin typeface="+mn-ea"/>
                <a:ea typeface="+mn-ea"/>
              </a:rPr>
              <a:t> 고정하여 설치함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④SMPS</a:t>
            </a:r>
            <a:r>
              <a:rPr lang="ko-KR" altLang="en-US" sz="1000" dirty="0">
                <a:latin typeface="+mn-ea"/>
                <a:ea typeface="+mn-ea"/>
              </a:rPr>
              <a:t>에서 단자대까지의 연결은 일반 </a:t>
            </a:r>
            <a:r>
              <a:rPr lang="en-US" altLang="ko-KR" sz="1000" dirty="0">
                <a:latin typeface="+mn-ea"/>
                <a:ea typeface="+mn-ea"/>
              </a:rPr>
              <a:t>3C Cable</a:t>
            </a:r>
            <a:r>
              <a:rPr lang="ko-KR" altLang="en-US" sz="1000" dirty="0">
                <a:latin typeface="+mn-ea"/>
                <a:ea typeface="+mn-ea"/>
              </a:rPr>
              <a:t>을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단자대에서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       카메라 연결은 </a:t>
            </a:r>
            <a:r>
              <a:rPr lang="en-US" altLang="ko-KR" sz="1000" dirty="0">
                <a:latin typeface="+mn-ea"/>
                <a:ea typeface="+mn-ea"/>
              </a:rPr>
              <a:t>6C</a:t>
            </a:r>
            <a:r>
              <a:rPr lang="ko-KR" altLang="en-US" sz="1000" dirty="0">
                <a:latin typeface="+mn-ea"/>
                <a:ea typeface="+mn-ea"/>
              </a:rPr>
              <a:t>전용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을 사용함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   (</a:t>
            </a:r>
            <a:r>
              <a:rPr lang="ko-KR" altLang="en-US" sz="1000" dirty="0">
                <a:latin typeface="+mn-ea"/>
                <a:ea typeface="+mn-ea"/>
              </a:rPr>
              <a:t>케이블 규격 및 설치는 제어 </a:t>
            </a:r>
            <a:r>
              <a:rPr lang="en-US" altLang="ko-KR" sz="1000" dirty="0">
                <a:latin typeface="+mn-ea"/>
                <a:ea typeface="+mn-ea"/>
              </a:rPr>
              <a:t>H/W</a:t>
            </a:r>
            <a:r>
              <a:rPr lang="ko-KR" altLang="en-US" sz="1000" dirty="0">
                <a:latin typeface="+mn-ea"/>
                <a:ea typeface="+mn-ea"/>
              </a:rPr>
              <a:t>부 표준에 따름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 ⑤</a:t>
            </a:r>
            <a:r>
              <a:rPr lang="ko-KR" altLang="en-US" sz="1000" dirty="0">
                <a:latin typeface="+mn-ea"/>
                <a:ea typeface="+mn-ea"/>
              </a:rPr>
              <a:t>모든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은 </a:t>
            </a:r>
            <a:r>
              <a:rPr lang="ko-KR" altLang="en-US" sz="1000" dirty="0" err="1">
                <a:latin typeface="+mn-ea"/>
                <a:ea typeface="+mn-ea"/>
              </a:rPr>
              <a:t>구동부에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사용할시</a:t>
            </a:r>
            <a:r>
              <a:rPr lang="ko-KR" altLang="en-US" sz="1000" dirty="0">
                <a:latin typeface="+mn-ea"/>
                <a:ea typeface="+mn-ea"/>
              </a:rPr>
              <a:t> 구동용 </a:t>
            </a:r>
            <a:r>
              <a:rPr lang="en-US" altLang="ko-KR" sz="1000" dirty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을 사용함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5.4.6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라벨링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en-US" altLang="ko-KR" sz="1000" dirty="0">
                <a:latin typeface="+mn-ea"/>
                <a:ea typeface="+mn-ea"/>
              </a:rPr>
              <a:t>Tag </a:t>
            </a:r>
            <a:r>
              <a:rPr lang="ko-KR" altLang="en-US" sz="1000" dirty="0">
                <a:latin typeface="+mn-ea"/>
                <a:ea typeface="+mn-ea"/>
              </a:rPr>
              <a:t>부착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5.4.6.1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라벨 부착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및 모니터 전면에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설비명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코드</a:t>
            </a:r>
            <a:r>
              <a:rPr lang="en-US" altLang="ko-KR" sz="1000" dirty="0">
                <a:latin typeface="+mn-ea"/>
                <a:ea typeface="+mn-ea"/>
              </a:rPr>
              <a:t>/IP</a:t>
            </a:r>
            <a:r>
              <a:rPr lang="ko-KR" altLang="en-US" sz="1000" dirty="0">
                <a:latin typeface="+mn-ea"/>
                <a:ea typeface="+mn-ea"/>
              </a:rPr>
              <a:t>를 기입한 라벨을 부착함</a:t>
            </a:r>
            <a:r>
              <a:rPr lang="en-US" altLang="ko-KR" sz="1000" dirty="0">
                <a:latin typeface="+mn-ea"/>
                <a:ea typeface="+mn-ea"/>
              </a:rPr>
              <a:t>. 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②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후면에는 각 </a:t>
            </a:r>
            <a:r>
              <a:rPr lang="en-US" altLang="ko-KR" sz="1000" dirty="0">
                <a:latin typeface="+mn-ea"/>
                <a:ea typeface="+mn-ea"/>
              </a:rPr>
              <a:t>Port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Slot</a:t>
            </a:r>
            <a:r>
              <a:rPr lang="ko-KR" altLang="en-US" sz="1000" dirty="0">
                <a:latin typeface="+mn-ea"/>
                <a:ea typeface="+mn-ea"/>
              </a:rPr>
              <a:t>에 해당 명칭을 기입한 라벨을 </a:t>
            </a:r>
            <a:r>
              <a:rPr lang="ko-KR" altLang="en-US" sz="1000" dirty="0" err="1">
                <a:latin typeface="+mn-ea"/>
                <a:ea typeface="+mn-ea"/>
              </a:rPr>
              <a:t>부착토록</a:t>
            </a:r>
            <a:r>
              <a:rPr lang="ko-KR" altLang="en-US" sz="1000" dirty="0">
                <a:latin typeface="+mn-ea"/>
                <a:ea typeface="+mn-ea"/>
              </a:rPr>
              <a:t>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34" y="1829085"/>
            <a:ext cx="3790950" cy="18764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30" y="1844824"/>
            <a:ext cx="446750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6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626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5.4.6.2</a:t>
            </a:r>
            <a:r>
              <a:rPr lang="en-US" altLang="ko-KR" sz="1000" dirty="0">
                <a:latin typeface="+mn-ea"/>
                <a:ea typeface="+mn-ea"/>
              </a:rPr>
              <a:t>. Cable </a:t>
            </a:r>
            <a:r>
              <a:rPr lang="ko-KR" altLang="en-US" sz="1000" dirty="0">
                <a:latin typeface="+mn-ea"/>
                <a:ea typeface="+mn-ea"/>
              </a:rPr>
              <a:t>라벨 부착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en-US" altLang="ko-KR" sz="1000" dirty="0" smtClean="0">
                <a:latin typeface="+mn-ea"/>
                <a:ea typeface="+mn-ea"/>
              </a:rPr>
              <a:t>Cable </a:t>
            </a:r>
            <a:r>
              <a:rPr lang="ko-KR" altLang="en-US" sz="1000" dirty="0">
                <a:latin typeface="+mn-ea"/>
                <a:ea typeface="+mn-ea"/>
              </a:rPr>
              <a:t>시작 및 </a:t>
            </a:r>
            <a:r>
              <a:rPr lang="ko-KR" altLang="en-US" sz="1000" dirty="0" err="1">
                <a:latin typeface="+mn-ea"/>
                <a:ea typeface="+mn-ea"/>
              </a:rPr>
              <a:t>끝단부</a:t>
            </a:r>
            <a:r>
              <a:rPr lang="ko-KR" altLang="en-US" sz="1000" dirty="0">
                <a:latin typeface="+mn-ea"/>
                <a:ea typeface="+mn-ea"/>
              </a:rPr>
              <a:t> 라벨 부착함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②</a:t>
            </a:r>
            <a:r>
              <a:rPr lang="en-US" altLang="ko-KR" sz="1000" dirty="0" smtClean="0">
                <a:latin typeface="+mn-ea"/>
                <a:ea typeface="+mn-ea"/>
              </a:rPr>
              <a:t>Cable</a:t>
            </a:r>
            <a:r>
              <a:rPr lang="ko-KR" altLang="en-US" sz="1000" dirty="0">
                <a:latin typeface="+mn-ea"/>
                <a:ea typeface="+mn-ea"/>
              </a:rPr>
              <a:t>이 접속되는 부품에 라벨 부착함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5.4.6.3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광학계 부품 라벨 부착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①카메라에 </a:t>
            </a:r>
            <a:r>
              <a:rPr lang="ko-KR" altLang="en-US" sz="1000" dirty="0">
                <a:latin typeface="+mn-ea"/>
                <a:ea typeface="+mn-ea"/>
              </a:rPr>
              <a:t>부착되는 라벨에는 카메라 명칭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사용용도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IP Address</a:t>
            </a:r>
            <a:r>
              <a:rPr lang="ko-KR" altLang="en-US" sz="1000" dirty="0" smtClean="0">
                <a:latin typeface="+mn-ea"/>
                <a:ea typeface="+mn-ea"/>
              </a:rPr>
              <a:t>를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표시토록 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②조명 </a:t>
            </a:r>
            <a:r>
              <a:rPr lang="ko-KR" altLang="en-US" sz="1000" dirty="0">
                <a:latin typeface="+mn-ea"/>
                <a:ea typeface="+mn-ea"/>
              </a:rPr>
              <a:t>컨트롤러는 전면에 컨트롤러 명칭을 라벨에 표기하여 </a:t>
            </a:r>
            <a:r>
              <a:rPr lang="ko-KR" altLang="en-US" sz="1000" dirty="0" smtClean="0">
                <a:latin typeface="+mn-ea"/>
                <a:ea typeface="+mn-ea"/>
              </a:rPr>
              <a:t>부착함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③조명 </a:t>
            </a:r>
            <a:r>
              <a:rPr lang="ko-KR" altLang="en-US" sz="1000" dirty="0">
                <a:latin typeface="+mn-ea"/>
                <a:ea typeface="+mn-ea"/>
              </a:rPr>
              <a:t>컨트롤러 전면 개별 </a:t>
            </a:r>
            <a:r>
              <a:rPr lang="en-US" altLang="ko-KR" sz="1000" dirty="0">
                <a:latin typeface="+mn-ea"/>
                <a:ea typeface="+mn-ea"/>
              </a:rPr>
              <a:t>Ch.</a:t>
            </a:r>
            <a:r>
              <a:rPr lang="ko-KR" altLang="en-US" sz="1000" dirty="0">
                <a:latin typeface="+mn-ea"/>
                <a:ea typeface="+mn-ea"/>
              </a:rPr>
              <a:t>에는 </a:t>
            </a:r>
            <a:r>
              <a:rPr lang="en-US" altLang="ko-KR" sz="1000" dirty="0">
                <a:latin typeface="+mn-ea"/>
                <a:ea typeface="+mn-ea"/>
              </a:rPr>
              <a:t>Ch.</a:t>
            </a:r>
            <a:r>
              <a:rPr lang="ko-KR" altLang="en-US" sz="1000" dirty="0">
                <a:latin typeface="+mn-ea"/>
                <a:ea typeface="+mn-ea"/>
              </a:rPr>
              <a:t>번호 및 사용용도를 표시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④후면에도 </a:t>
            </a:r>
            <a:r>
              <a:rPr lang="ko-KR" altLang="en-US" sz="1000" dirty="0">
                <a:latin typeface="+mn-ea"/>
                <a:ea typeface="+mn-ea"/>
              </a:rPr>
              <a:t>동일하게 부착 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⑤개별 </a:t>
            </a:r>
            <a:r>
              <a:rPr lang="ko-KR" altLang="en-US" sz="1000" dirty="0">
                <a:latin typeface="+mn-ea"/>
                <a:ea typeface="+mn-ea"/>
              </a:rPr>
              <a:t>조명에는 조명의 명칭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사용용도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와 조명 컨트롤러 </a:t>
            </a:r>
            <a:r>
              <a:rPr lang="en-US" altLang="ko-KR" sz="1000" dirty="0">
                <a:latin typeface="+mn-ea"/>
                <a:ea typeface="+mn-ea"/>
              </a:rPr>
              <a:t>Ch.</a:t>
            </a:r>
            <a:r>
              <a:rPr lang="ko-KR" altLang="en-US" sz="1000" dirty="0">
                <a:latin typeface="+mn-ea"/>
                <a:ea typeface="+mn-ea"/>
              </a:rPr>
              <a:t>을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기입하여 </a:t>
            </a:r>
            <a:r>
              <a:rPr lang="ko-KR" altLang="en-US" sz="1000" dirty="0" err="1">
                <a:latin typeface="+mn-ea"/>
                <a:ea typeface="+mn-ea"/>
              </a:rPr>
              <a:t>라벨링</a:t>
            </a:r>
            <a:r>
              <a:rPr lang="ko-KR" altLang="en-US" sz="1000" dirty="0">
                <a:latin typeface="+mn-ea"/>
                <a:ea typeface="+mn-ea"/>
              </a:rPr>
              <a:t> 함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⑥라벨은 </a:t>
            </a:r>
            <a:r>
              <a:rPr lang="ko-KR" altLang="en-US" sz="1000" dirty="0">
                <a:latin typeface="+mn-ea"/>
                <a:ea typeface="+mn-ea"/>
              </a:rPr>
              <a:t>육안 확인이 가능한 위치에 </a:t>
            </a:r>
            <a:r>
              <a:rPr lang="ko-KR" altLang="en-US" sz="1000" dirty="0" err="1">
                <a:latin typeface="+mn-ea"/>
                <a:ea typeface="+mn-ea"/>
              </a:rPr>
              <a:t>부착토록</a:t>
            </a:r>
            <a:r>
              <a:rPr lang="ko-KR" altLang="en-US" sz="1000" dirty="0">
                <a:latin typeface="+mn-ea"/>
                <a:ea typeface="+mn-ea"/>
              </a:rPr>
              <a:t> 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 smtClean="0">
              <a:latin typeface="+mn-ea"/>
              <a:ea typeface="+mn-ea"/>
            </a:endParaRPr>
          </a:p>
          <a:p>
            <a:pPr marL="228600" indent="-228600">
              <a:lnSpc>
                <a:spcPts val="1300"/>
              </a:lnSpc>
              <a:buAutoNum type="arabicParenR" startAt="2"/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ko-KR" altLang="en-US" sz="1000" dirty="0" smtClean="0">
                <a:latin typeface="+mn-ea"/>
                <a:ea typeface="+mn-ea"/>
              </a:rPr>
              <a:t>제품의 </a:t>
            </a:r>
            <a:r>
              <a:rPr lang="ko-KR" altLang="en-US" sz="1000" dirty="0">
                <a:latin typeface="+mn-ea"/>
                <a:ea typeface="+mn-ea"/>
              </a:rPr>
              <a:t>모델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명칭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규격 표시 라벨 육안 확인이 불가한 경우 별도 라벨 </a:t>
            </a:r>
            <a:r>
              <a:rPr lang="ko-KR" altLang="en-US" sz="1000" dirty="0" err="1" smtClean="0">
                <a:latin typeface="+mn-ea"/>
                <a:ea typeface="+mn-ea"/>
              </a:rPr>
              <a:t>부착할것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5.5</a:t>
            </a:r>
            <a:r>
              <a:rPr lang="en-US" altLang="ko-KR" sz="1000" b="1" dirty="0">
                <a:latin typeface="+mn-ea"/>
                <a:ea typeface="+mn-ea"/>
              </a:rPr>
              <a:t>. Software </a:t>
            </a:r>
            <a:r>
              <a:rPr lang="ko-KR" altLang="en-US" sz="1000" b="1" dirty="0">
                <a:latin typeface="+mn-ea"/>
                <a:ea typeface="+mn-ea"/>
              </a:rPr>
              <a:t>사양 </a:t>
            </a:r>
            <a:r>
              <a:rPr lang="ko-KR" altLang="en-US" sz="1000" b="1" dirty="0" smtClean="0">
                <a:latin typeface="+mn-ea"/>
                <a:ea typeface="+mn-ea"/>
              </a:rPr>
              <a:t> 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5.5.1</a:t>
            </a:r>
            <a:r>
              <a:rPr lang="en-US" altLang="ko-KR" sz="1000" dirty="0">
                <a:latin typeface="+mn-ea"/>
                <a:ea typeface="+mn-ea"/>
              </a:rPr>
              <a:t>. Software </a:t>
            </a:r>
            <a:r>
              <a:rPr lang="ko-KR" altLang="en-US" sz="1000" dirty="0">
                <a:latin typeface="+mn-ea"/>
                <a:ea typeface="+mn-ea"/>
              </a:rPr>
              <a:t>개발언어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5.5.1.1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검사기 구현을 위한 개발 </a:t>
            </a:r>
            <a:r>
              <a:rPr lang="en-US" altLang="ko-KR" sz="1000" dirty="0">
                <a:latin typeface="+mn-ea"/>
                <a:ea typeface="+mn-ea"/>
              </a:rPr>
              <a:t>Software </a:t>
            </a:r>
            <a:r>
              <a:rPr lang="ko-KR" altLang="en-US" sz="1000" dirty="0">
                <a:latin typeface="+mn-ea"/>
                <a:ea typeface="+mn-ea"/>
              </a:rPr>
              <a:t>언어는 </a:t>
            </a:r>
            <a:r>
              <a:rPr lang="en-US" altLang="ko-KR" sz="1000" dirty="0">
                <a:latin typeface="+mn-ea"/>
                <a:ea typeface="+mn-ea"/>
              </a:rPr>
              <a:t>Microsoft® Visual C++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또는 </a:t>
            </a:r>
            <a:r>
              <a:rPr lang="en-US" altLang="ko-KR" sz="1000" dirty="0">
                <a:latin typeface="+mn-ea"/>
                <a:ea typeface="+mn-ea"/>
              </a:rPr>
              <a:t>Visual C#</a:t>
            </a:r>
            <a:r>
              <a:rPr lang="ko-KR" altLang="en-US" sz="1000" dirty="0">
                <a:latin typeface="+mn-ea"/>
                <a:ea typeface="+mn-ea"/>
              </a:rPr>
              <a:t>을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상기 외의 언어 사용 시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담당자의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승인을 </a:t>
            </a:r>
            <a:r>
              <a:rPr lang="ko-KR" altLang="en-US" sz="1000" dirty="0">
                <a:latin typeface="+mn-ea"/>
                <a:ea typeface="+mn-ea"/>
              </a:rPr>
              <a:t>득 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5.5.1.2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개발환경은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Microsoft® Visual Studio</a:t>
            </a:r>
            <a:r>
              <a:rPr lang="ko-KR" altLang="en-US" sz="1000" dirty="0">
                <a:latin typeface="+mn-ea"/>
                <a:ea typeface="+mn-ea"/>
              </a:rPr>
              <a:t>를 사용하며</a:t>
            </a:r>
            <a:r>
              <a:rPr lang="en-US" altLang="ko-KR" sz="1000" dirty="0">
                <a:latin typeface="+mn-ea"/>
                <a:ea typeface="+mn-ea"/>
              </a:rPr>
              <a:t>, Tool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>
                <a:latin typeface="+mn-ea"/>
                <a:ea typeface="+mn-ea"/>
              </a:rPr>
              <a:t>Version</a:t>
            </a:r>
            <a:r>
              <a:rPr lang="ko-KR" altLang="en-US" sz="1000" dirty="0">
                <a:latin typeface="+mn-ea"/>
                <a:ea typeface="+mn-ea"/>
              </a:rPr>
              <a:t>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담당자와 협의하여 선정하도록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5.5.2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운영체제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5.5.2.1</a:t>
            </a:r>
            <a:r>
              <a:rPr lang="en-US" altLang="ko-KR" sz="1000" dirty="0">
                <a:latin typeface="+mn-ea"/>
                <a:ea typeface="+mn-ea"/>
              </a:rPr>
              <a:t>. Software</a:t>
            </a:r>
            <a:r>
              <a:rPr lang="ko-KR" altLang="en-US" sz="1000" dirty="0">
                <a:latin typeface="+mn-ea"/>
                <a:ea typeface="+mn-ea"/>
              </a:rPr>
              <a:t>가 설치되는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의 운영체제는 </a:t>
            </a:r>
            <a:r>
              <a:rPr lang="en-US" altLang="ko-KR" sz="1000" dirty="0">
                <a:latin typeface="+mn-ea"/>
                <a:ea typeface="+mn-ea"/>
              </a:rPr>
              <a:t>Microsoft® Windows 7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Professional</a:t>
            </a:r>
            <a:r>
              <a:rPr lang="ko-KR" altLang="en-US" sz="1000" dirty="0">
                <a:latin typeface="+mn-ea"/>
                <a:ea typeface="+mn-ea"/>
              </a:rPr>
              <a:t>을 사용토록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국내설치용의 경우 한글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해외설치용의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경우 </a:t>
            </a:r>
            <a:r>
              <a:rPr lang="ko-KR" altLang="en-US" sz="1000" dirty="0">
                <a:latin typeface="+mn-ea"/>
                <a:ea typeface="+mn-ea"/>
              </a:rPr>
              <a:t>영문 버전을 사용함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5.5.2.2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</a:t>
            </a:r>
            <a:r>
              <a:rPr lang="en-US" altLang="ko-KR" sz="1000" dirty="0">
                <a:latin typeface="+mn-ea"/>
                <a:ea typeface="+mn-ea"/>
              </a:rPr>
              <a:t>Software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ko-KR" altLang="en-US" sz="1000" dirty="0" err="1">
                <a:latin typeface="+mn-ea"/>
                <a:ea typeface="+mn-ea"/>
              </a:rPr>
              <a:t>부하량을</a:t>
            </a:r>
            <a:r>
              <a:rPr lang="ko-KR" altLang="en-US" sz="1000" dirty="0">
                <a:latin typeface="+mn-ea"/>
                <a:ea typeface="+mn-ea"/>
              </a:rPr>
              <a:t> 고려하여</a:t>
            </a:r>
            <a:r>
              <a:rPr lang="en-US" altLang="ko-KR" sz="1000" dirty="0">
                <a:latin typeface="+mn-ea"/>
                <a:ea typeface="+mn-ea"/>
              </a:rPr>
              <a:t>, 32bit </a:t>
            </a:r>
            <a:r>
              <a:rPr lang="ko-KR" altLang="en-US" sz="1000" dirty="0">
                <a:latin typeface="+mn-ea"/>
                <a:ea typeface="+mn-ea"/>
              </a:rPr>
              <a:t>또는 </a:t>
            </a:r>
            <a:r>
              <a:rPr lang="en-US" altLang="ko-KR" sz="1000" dirty="0">
                <a:latin typeface="+mn-ea"/>
                <a:ea typeface="+mn-ea"/>
              </a:rPr>
              <a:t>64Bit </a:t>
            </a:r>
            <a:r>
              <a:rPr lang="ko-KR" altLang="en-US" sz="1000" dirty="0">
                <a:latin typeface="+mn-ea"/>
                <a:ea typeface="+mn-ea"/>
              </a:rPr>
              <a:t>운영체제를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선택하여 </a:t>
            </a:r>
            <a:r>
              <a:rPr lang="ko-KR" altLang="en-US" sz="1000" dirty="0">
                <a:latin typeface="+mn-ea"/>
                <a:ea typeface="+mn-ea"/>
              </a:rPr>
              <a:t>사용토록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5.5.2.3</a:t>
            </a:r>
            <a:r>
              <a:rPr lang="en-US" altLang="ko-KR" sz="1000" dirty="0">
                <a:latin typeface="+mn-ea"/>
                <a:ea typeface="+mn-ea"/>
              </a:rPr>
              <a:t>. PC</a:t>
            </a:r>
            <a:r>
              <a:rPr lang="ko-KR" altLang="en-US" sz="1000" dirty="0">
                <a:latin typeface="+mn-ea"/>
                <a:ea typeface="+mn-ea"/>
              </a:rPr>
              <a:t>에 설치된 운영체제에 대해서 정품 </a:t>
            </a:r>
            <a:r>
              <a:rPr lang="en-US" altLang="ko-KR" sz="1000" dirty="0">
                <a:latin typeface="+mn-ea"/>
                <a:ea typeface="+mn-ea"/>
              </a:rPr>
              <a:t>OS </a:t>
            </a:r>
            <a:r>
              <a:rPr lang="ko-KR" altLang="en-US" sz="1000" dirty="0">
                <a:latin typeface="+mn-ea"/>
                <a:ea typeface="+mn-ea"/>
              </a:rPr>
              <a:t>인증서 및 </a:t>
            </a:r>
            <a:r>
              <a:rPr lang="en-US" altLang="ko-KR" sz="1000" dirty="0">
                <a:latin typeface="+mn-ea"/>
                <a:ea typeface="+mn-ea"/>
              </a:rPr>
              <a:t>Installation </a:t>
            </a:r>
            <a:r>
              <a:rPr lang="ko-KR" altLang="en-US" sz="1000" dirty="0">
                <a:latin typeface="+mn-ea"/>
                <a:ea typeface="+mn-ea"/>
              </a:rPr>
              <a:t>원본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CD/DVD/USB</a:t>
            </a:r>
            <a:r>
              <a:rPr lang="ko-KR" altLang="en-US" sz="1000" dirty="0">
                <a:latin typeface="+mn-ea"/>
                <a:ea typeface="+mn-ea"/>
              </a:rPr>
              <a:t>메모리를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제출토록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5.5.3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원격 프로그램 설치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5.5.3.1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원격 프로그램은 해외법인에 한정하여 설치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원격 프로그램은 </a:t>
            </a:r>
            <a:r>
              <a:rPr lang="en-US" altLang="ko-KR" sz="1000" dirty="0" err="1">
                <a:latin typeface="+mn-ea"/>
                <a:ea typeface="+mn-ea"/>
              </a:rPr>
              <a:t>Radmin</a:t>
            </a:r>
            <a:r>
              <a:rPr lang="en-US" altLang="ko-KR" sz="1000" dirty="0">
                <a:latin typeface="+mn-ea"/>
                <a:ea typeface="+mn-ea"/>
              </a:rPr>
              <a:t> 3.5</a:t>
            </a:r>
            <a:r>
              <a:rPr lang="ko-KR" altLang="en-US" sz="1000" dirty="0">
                <a:latin typeface="+mn-ea"/>
                <a:ea typeface="+mn-ea"/>
              </a:rPr>
              <a:t>버전으로 설치하며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라이센스는 준공 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제공함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5.5.3.3. </a:t>
            </a:r>
            <a:r>
              <a:rPr lang="en-US" altLang="ko-KR" sz="1000" dirty="0" err="1">
                <a:latin typeface="+mn-ea"/>
                <a:ea typeface="+mn-ea"/>
              </a:rPr>
              <a:t>Radmin</a:t>
            </a:r>
            <a:r>
              <a:rPr lang="ko-KR" altLang="en-US" sz="1000" dirty="0">
                <a:latin typeface="+mn-ea"/>
                <a:ea typeface="+mn-ea"/>
              </a:rPr>
              <a:t>계정은 “</a:t>
            </a:r>
            <a:r>
              <a:rPr lang="en-US" altLang="ko-KR" sz="1000" dirty="0" err="1">
                <a:latin typeface="+mn-ea"/>
                <a:ea typeface="+mn-ea"/>
              </a:rPr>
              <a:t>radmin</a:t>
            </a:r>
            <a:r>
              <a:rPr lang="en-US" altLang="ko-KR" sz="1000" dirty="0">
                <a:latin typeface="+mn-ea"/>
                <a:ea typeface="+mn-ea"/>
              </a:rPr>
              <a:t>”</a:t>
            </a:r>
            <a:r>
              <a:rPr lang="ko-KR" altLang="en-US" sz="1000" dirty="0">
                <a:latin typeface="+mn-ea"/>
                <a:ea typeface="+mn-ea"/>
              </a:rPr>
              <a:t>만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암호는 자동로그인 계정의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암호를 </a:t>
            </a:r>
            <a:r>
              <a:rPr lang="ko-KR" altLang="en-US" sz="1000" dirty="0">
                <a:latin typeface="+mn-ea"/>
                <a:ea typeface="+mn-ea"/>
              </a:rPr>
              <a:t>따름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42" y="1124744"/>
            <a:ext cx="3733800" cy="12668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9838" y="4077072"/>
            <a:ext cx="2715022" cy="23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6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5.5.4.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기본 설정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5.5.4.1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바탕화면 및 화면보호기 설정 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①바탕화면에는 </a:t>
            </a:r>
            <a:r>
              <a:rPr lang="ko-KR" altLang="en-US" sz="1000" dirty="0" err="1">
                <a:latin typeface="+mn-ea"/>
                <a:ea typeface="+mn-ea"/>
              </a:rPr>
              <a:t>내컴퓨터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네트워크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휴지통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응용프로그램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실행파일만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배치함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②응용프로그램 </a:t>
            </a:r>
            <a:r>
              <a:rPr lang="ko-KR" altLang="en-US" sz="1000" dirty="0" err="1">
                <a:latin typeface="+mn-ea"/>
                <a:ea typeface="+mn-ea"/>
              </a:rPr>
              <a:t>실행파일은</a:t>
            </a:r>
            <a:r>
              <a:rPr lang="ko-KR" altLang="en-US" sz="1000" dirty="0">
                <a:latin typeface="+mn-ea"/>
                <a:ea typeface="+mn-ea"/>
              </a:rPr>
              <a:t> 화면 중앙에 </a:t>
            </a:r>
            <a:r>
              <a:rPr lang="ko-KR" altLang="en-US" sz="1000" dirty="0" err="1">
                <a:latin typeface="+mn-ea"/>
                <a:ea typeface="+mn-ea"/>
              </a:rPr>
              <a:t>바로가기로</a:t>
            </a:r>
            <a:r>
              <a:rPr lang="ko-KR" altLang="en-US" sz="1000" dirty="0">
                <a:latin typeface="+mn-ea"/>
                <a:ea typeface="+mn-ea"/>
              </a:rPr>
              <a:t> 배치함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③모니터 </a:t>
            </a:r>
            <a:r>
              <a:rPr lang="ko-KR" altLang="en-US" sz="1000" dirty="0">
                <a:latin typeface="+mn-ea"/>
                <a:ea typeface="+mn-ea"/>
              </a:rPr>
              <a:t>절전 및 화면보호기는 미사용으로 설정함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④인터넷 </a:t>
            </a:r>
            <a:r>
              <a:rPr lang="ko-KR" altLang="en-US" sz="1000" dirty="0" err="1">
                <a:latin typeface="+mn-ea"/>
                <a:ea typeface="+mn-ea"/>
              </a:rPr>
              <a:t>시간동기화</a:t>
            </a:r>
            <a:r>
              <a:rPr lang="ko-KR" altLang="en-US" sz="1000" dirty="0">
                <a:latin typeface="+mn-ea"/>
                <a:ea typeface="+mn-ea"/>
              </a:rPr>
              <a:t> 미사용으로 설정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⑤</a:t>
            </a:r>
            <a:r>
              <a:rPr lang="en-US" altLang="ko-KR" sz="1000" dirty="0" smtClean="0">
                <a:latin typeface="+mn-ea"/>
                <a:ea typeface="+mn-ea"/>
              </a:rPr>
              <a:t>Windows </a:t>
            </a:r>
            <a:r>
              <a:rPr lang="ko-KR" altLang="en-US" sz="1000" dirty="0">
                <a:latin typeface="+mn-ea"/>
                <a:ea typeface="+mn-ea"/>
              </a:rPr>
              <a:t>방화벽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디스크 조각 모음 미사용으로 설정할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⑥</a:t>
            </a:r>
            <a:r>
              <a:rPr lang="en-US" altLang="ko-KR" sz="1000" dirty="0" smtClean="0">
                <a:latin typeface="+mn-ea"/>
                <a:ea typeface="+mn-ea"/>
              </a:rPr>
              <a:t>Windows </a:t>
            </a:r>
            <a:r>
              <a:rPr lang="en-US" altLang="ko-KR" sz="1000" dirty="0">
                <a:latin typeface="+mn-ea"/>
                <a:ea typeface="+mn-ea"/>
              </a:rPr>
              <a:t>Update, Defender </a:t>
            </a:r>
            <a:r>
              <a:rPr lang="ko-KR" altLang="en-US" sz="1000" dirty="0">
                <a:latin typeface="+mn-ea"/>
                <a:ea typeface="+mn-ea"/>
              </a:rPr>
              <a:t>사용하지 </a:t>
            </a:r>
            <a:r>
              <a:rPr lang="ko-KR" altLang="en-US" sz="1000" dirty="0" err="1">
                <a:latin typeface="+mn-ea"/>
                <a:ea typeface="+mn-ea"/>
              </a:rPr>
              <a:t>않토록</a:t>
            </a:r>
            <a:r>
              <a:rPr lang="ko-KR" altLang="en-US" sz="1000" dirty="0">
                <a:latin typeface="+mn-ea"/>
                <a:ea typeface="+mn-ea"/>
              </a:rPr>
              <a:t> 설정 할 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[</a:t>
            </a:r>
            <a:r>
              <a:rPr lang="ko-KR" altLang="en-US" sz="1000" dirty="0">
                <a:latin typeface="+mn-ea"/>
                <a:ea typeface="+mn-ea"/>
              </a:rPr>
              <a:t>바탕화면 </a:t>
            </a:r>
            <a:r>
              <a:rPr lang="ko-KR" altLang="en-US" sz="1000" dirty="0" err="1">
                <a:latin typeface="+mn-ea"/>
                <a:ea typeface="+mn-ea"/>
              </a:rPr>
              <a:t>배치안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5.5.4.2</a:t>
            </a:r>
            <a:r>
              <a:rPr lang="en-US" altLang="ko-KR" sz="1000" dirty="0">
                <a:latin typeface="+mn-ea"/>
                <a:ea typeface="+mn-ea"/>
              </a:rPr>
              <a:t>. PC</a:t>
            </a:r>
            <a:r>
              <a:rPr lang="ko-KR" altLang="en-US" sz="1000" dirty="0">
                <a:latin typeface="+mn-ea"/>
                <a:ea typeface="+mn-ea"/>
              </a:rPr>
              <a:t>계정 및 </a:t>
            </a:r>
            <a:r>
              <a:rPr lang="ko-KR" altLang="en-US" sz="1000" dirty="0" err="1">
                <a:latin typeface="+mn-ea"/>
                <a:ea typeface="+mn-ea"/>
              </a:rPr>
              <a:t>암호사용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계정은 “</a:t>
            </a:r>
            <a:r>
              <a:rPr lang="en-US" altLang="ko-KR" sz="1000" dirty="0">
                <a:latin typeface="+mn-ea"/>
                <a:ea typeface="+mn-ea"/>
              </a:rPr>
              <a:t>Administrator”</a:t>
            </a:r>
            <a:r>
              <a:rPr lang="ko-KR" altLang="en-US" sz="1000" dirty="0">
                <a:latin typeface="+mn-ea"/>
                <a:ea typeface="+mn-ea"/>
              </a:rPr>
              <a:t>만 사용하며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나머지는 삭제함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 err="1">
                <a:latin typeface="+mn-ea"/>
                <a:ea typeface="+mn-ea"/>
              </a:rPr>
              <a:t>계정암호는</a:t>
            </a:r>
            <a:r>
              <a:rPr lang="ko-KR" altLang="en-US" sz="1000" dirty="0">
                <a:latin typeface="+mn-ea"/>
                <a:ea typeface="+mn-ea"/>
              </a:rPr>
              <a:t> 국내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해외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라인별로</a:t>
            </a:r>
            <a:r>
              <a:rPr lang="ko-KR" altLang="en-US" sz="1000" dirty="0">
                <a:latin typeface="+mn-ea"/>
                <a:ea typeface="+mn-ea"/>
              </a:rPr>
              <a:t> 구분하여 아래 기준에 맞도록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설정함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③로그인 </a:t>
            </a:r>
            <a:r>
              <a:rPr lang="ko-KR" altLang="en-US" sz="1000" dirty="0">
                <a:latin typeface="+mn-ea"/>
                <a:ea typeface="+mn-ea"/>
              </a:rPr>
              <a:t>계정은 자동 </a:t>
            </a:r>
            <a:r>
              <a:rPr lang="en-US" altLang="ko-KR" sz="1000" dirty="0">
                <a:latin typeface="+mn-ea"/>
                <a:ea typeface="+mn-ea"/>
              </a:rPr>
              <a:t>Login </a:t>
            </a:r>
            <a:r>
              <a:rPr lang="ko-KR" altLang="en-US" sz="1000" dirty="0">
                <a:latin typeface="+mn-ea"/>
                <a:ea typeface="+mn-ea"/>
              </a:rPr>
              <a:t>될 수 있도록 설정함</a:t>
            </a:r>
            <a:r>
              <a:rPr lang="en-US" altLang="ko-KR" sz="1000" dirty="0">
                <a:latin typeface="+mn-ea"/>
                <a:ea typeface="+mn-ea"/>
              </a:rPr>
              <a:t>.( </a:t>
            </a:r>
            <a:r>
              <a:rPr lang="ko-KR" altLang="en-US" sz="1000" dirty="0">
                <a:latin typeface="+mn-ea"/>
                <a:ea typeface="+mn-ea"/>
              </a:rPr>
              <a:t>예 </a:t>
            </a:r>
            <a:r>
              <a:rPr lang="en-US" altLang="ko-KR" sz="1000" dirty="0">
                <a:latin typeface="+mn-ea"/>
                <a:ea typeface="+mn-ea"/>
              </a:rPr>
              <a:t>win7 -&gt; </a:t>
            </a:r>
            <a:r>
              <a:rPr lang="en-US" altLang="ko-KR" sz="1000" dirty="0" err="1">
                <a:latin typeface="+mn-ea"/>
                <a:ea typeface="+mn-ea"/>
              </a:rPr>
              <a:t>netplwiz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5.5.5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통신 구성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5.5.5.1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아래 도표와 같이 </a:t>
            </a:r>
            <a:r>
              <a:rPr lang="ko-KR" altLang="en-US" sz="1000" dirty="0" err="1">
                <a:latin typeface="+mn-ea"/>
                <a:ea typeface="+mn-ea"/>
              </a:rPr>
              <a:t>통신구성을</a:t>
            </a:r>
            <a:r>
              <a:rPr lang="ko-KR" altLang="en-US" sz="1000" dirty="0">
                <a:latin typeface="+mn-ea"/>
                <a:ea typeface="+mn-ea"/>
              </a:rPr>
              <a:t> 하며</a:t>
            </a:r>
            <a:r>
              <a:rPr lang="en-US" altLang="ko-KR" sz="1000" dirty="0">
                <a:latin typeface="+mn-ea"/>
                <a:ea typeface="+mn-ea"/>
              </a:rPr>
              <a:t>, S/W GUI</a:t>
            </a:r>
            <a:r>
              <a:rPr lang="ko-KR" altLang="en-US" sz="1000" dirty="0">
                <a:latin typeface="+mn-ea"/>
                <a:ea typeface="+mn-ea"/>
              </a:rPr>
              <a:t>에 통신 및 </a:t>
            </a:r>
            <a:r>
              <a:rPr lang="ko-KR" altLang="en-US" sz="1000" dirty="0" err="1">
                <a:latin typeface="+mn-ea"/>
                <a:ea typeface="+mn-ea"/>
              </a:rPr>
              <a:t>접속상태가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</a:t>
            </a:r>
            <a:r>
              <a:rPr lang="en-US" altLang="ko-KR" sz="1000" dirty="0">
                <a:latin typeface="+mn-ea"/>
                <a:ea typeface="+mn-ea"/>
              </a:rPr>
              <a:t>Display </a:t>
            </a:r>
            <a:r>
              <a:rPr lang="ko-KR" altLang="en-US" sz="1000" dirty="0">
                <a:latin typeface="+mn-ea"/>
                <a:ea typeface="+mn-ea"/>
              </a:rPr>
              <a:t>될 수 있도록 구성함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34" y="2485058"/>
            <a:ext cx="1765868" cy="15920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418" y="5085184"/>
            <a:ext cx="4348780" cy="122100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239" y="1144390"/>
            <a:ext cx="4536504" cy="126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1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5.5.5.2</a:t>
            </a:r>
            <a:r>
              <a:rPr lang="en-US" altLang="ko-KR" sz="1000" dirty="0">
                <a:latin typeface="+mn-ea"/>
                <a:ea typeface="+mn-ea"/>
              </a:rPr>
              <a:t>. LINKTEST_EVENT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Main </a:t>
            </a:r>
            <a:r>
              <a:rPr lang="en-US" altLang="ko-KR" sz="1000" dirty="0">
                <a:latin typeface="+mn-ea"/>
                <a:ea typeface="+mn-ea"/>
              </a:rPr>
              <a:t>GUI PC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ko-KR" altLang="en-US" sz="1000" dirty="0" err="1">
                <a:latin typeface="+mn-ea"/>
                <a:ea typeface="+mn-ea"/>
              </a:rPr>
              <a:t>주변기기간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Link Test</a:t>
            </a:r>
            <a:r>
              <a:rPr lang="ko-KR" altLang="en-US" sz="1000" dirty="0">
                <a:latin typeface="+mn-ea"/>
                <a:ea typeface="+mn-ea"/>
              </a:rPr>
              <a:t>는 하기를 따른다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smtClean="0">
                <a:latin typeface="+mn-ea"/>
                <a:ea typeface="+mn-ea"/>
              </a:rPr>
              <a:t>CIM</a:t>
            </a:r>
            <a:r>
              <a:rPr lang="ko-KR" altLang="en-US" sz="1000" dirty="0">
                <a:latin typeface="+mn-ea"/>
                <a:ea typeface="+mn-ea"/>
              </a:rPr>
              <a:t>을 제외 한 모든 </a:t>
            </a:r>
            <a:r>
              <a:rPr lang="en-US" altLang="ko-KR" sz="1000" dirty="0">
                <a:latin typeface="+mn-ea"/>
                <a:ea typeface="+mn-ea"/>
              </a:rPr>
              <a:t>Link Test</a:t>
            </a:r>
            <a:r>
              <a:rPr lang="ko-KR" altLang="en-US" sz="1000" dirty="0">
                <a:latin typeface="+mn-ea"/>
                <a:ea typeface="+mn-ea"/>
              </a:rPr>
              <a:t>는 수신 측의 </a:t>
            </a:r>
            <a:r>
              <a:rPr lang="en-US" altLang="ko-KR" sz="1000" dirty="0">
                <a:latin typeface="+mn-ea"/>
                <a:ea typeface="+mn-ea"/>
              </a:rPr>
              <a:t>Reply </a:t>
            </a:r>
            <a:r>
              <a:rPr lang="ko-KR" altLang="en-US" sz="1000" dirty="0">
                <a:latin typeface="+mn-ea"/>
                <a:ea typeface="+mn-ea"/>
              </a:rPr>
              <a:t>이벤트를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Link </a:t>
            </a:r>
            <a:r>
              <a:rPr lang="en-US" altLang="ko-KR" sz="1000" dirty="0">
                <a:latin typeface="+mn-ea"/>
                <a:ea typeface="+mn-ea"/>
              </a:rPr>
              <a:t>Test</a:t>
            </a:r>
            <a:r>
              <a:rPr lang="ko-KR" altLang="en-US" sz="1000" dirty="0">
                <a:latin typeface="+mn-ea"/>
                <a:ea typeface="+mn-ea"/>
              </a:rPr>
              <a:t>로 간주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③통신 </a:t>
            </a:r>
            <a:r>
              <a:rPr lang="ko-KR" altLang="en-US" sz="1000" dirty="0">
                <a:latin typeface="+mn-ea"/>
                <a:ea typeface="+mn-ea"/>
              </a:rPr>
              <a:t>장애 발생시 상위 측에서 오류 내용을 </a:t>
            </a:r>
            <a:r>
              <a:rPr lang="ko-KR" altLang="en-US" sz="1000" dirty="0" err="1">
                <a:latin typeface="+mn-ea"/>
                <a:ea typeface="+mn-ea"/>
              </a:rPr>
              <a:t>팝업하고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프로그램 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 Down</a:t>
            </a:r>
            <a:r>
              <a:rPr lang="ko-KR" altLang="en-US" sz="1000" dirty="0">
                <a:latin typeface="+mn-ea"/>
                <a:ea typeface="+mn-ea"/>
              </a:rPr>
              <a:t>이 없도록 구현할 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④통신 </a:t>
            </a:r>
            <a:r>
              <a:rPr lang="ko-KR" altLang="en-US" sz="1000" dirty="0">
                <a:latin typeface="+mn-ea"/>
                <a:ea typeface="+mn-ea"/>
              </a:rPr>
              <a:t>장애 발생시 필요한 경우 </a:t>
            </a:r>
            <a:r>
              <a:rPr lang="en-US" altLang="ko-KR" sz="1000" dirty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측으로 경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중알람을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전송한다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협의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1745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5.5.6</a:t>
            </a:r>
            <a:r>
              <a:rPr lang="en-US" altLang="ko-KR" sz="1000" dirty="0">
                <a:latin typeface="+mn-ea"/>
                <a:ea typeface="+mn-ea"/>
              </a:rPr>
              <a:t>. PC HDD Partition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Folder </a:t>
            </a:r>
            <a:r>
              <a:rPr lang="ko-KR" altLang="en-US" sz="1000" dirty="0">
                <a:latin typeface="+mn-ea"/>
                <a:ea typeface="+mn-ea"/>
              </a:rPr>
              <a:t>구성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5.5.6.1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아래 </a:t>
            </a:r>
            <a:r>
              <a:rPr lang="en-US" altLang="ko-KR" sz="1000" dirty="0">
                <a:latin typeface="+mn-ea"/>
                <a:ea typeface="+mn-ea"/>
              </a:rPr>
              <a:t>Drive</a:t>
            </a:r>
            <a:r>
              <a:rPr lang="ko-KR" altLang="en-US" sz="1000" dirty="0">
                <a:latin typeface="+mn-ea"/>
                <a:ea typeface="+mn-ea"/>
              </a:rPr>
              <a:t>별 </a:t>
            </a:r>
            <a:r>
              <a:rPr lang="en-US" altLang="ko-KR" sz="1000" dirty="0">
                <a:latin typeface="+mn-ea"/>
                <a:ea typeface="+mn-ea"/>
              </a:rPr>
              <a:t>Folder </a:t>
            </a:r>
            <a:r>
              <a:rPr lang="ko-KR" altLang="en-US" sz="1000" dirty="0">
                <a:latin typeface="+mn-ea"/>
                <a:ea typeface="+mn-ea"/>
              </a:rPr>
              <a:t>구조에 맞도록 세팅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설치토록 함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5.5.6.2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 프로그램 폴더 및 실행 파일은 중복 생성되지 않도록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5.5.6.3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프로그램 폴더</a:t>
            </a:r>
            <a:r>
              <a:rPr lang="en-US" altLang="ko-KR" sz="1000" dirty="0">
                <a:latin typeface="+mn-ea"/>
                <a:ea typeface="+mn-ea"/>
              </a:rPr>
              <a:t>(Inspection) </a:t>
            </a:r>
            <a:r>
              <a:rPr lang="ko-KR" altLang="en-US" sz="1000" dirty="0">
                <a:latin typeface="+mn-ea"/>
                <a:ea typeface="+mn-ea"/>
              </a:rPr>
              <a:t>내부에 응용프로그램은 </a:t>
            </a:r>
            <a:r>
              <a:rPr lang="ko-KR" altLang="en-US" sz="1000" dirty="0" err="1">
                <a:latin typeface="+mn-ea"/>
                <a:ea typeface="+mn-ea"/>
              </a:rPr>
              <a:t>최신본</a:t>
            </a:r>
            <a:r>
              <a:rPr lang="ko-KR" altLang="en-US" sz="1000" dirty="0">
                <a:latin typeface="+mn-ea"/>
                <a:ea typeface="+mn-ea"/>
              </a:rPr>
              <a:t> 하나만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>
                <a:latin typeface="+mn-ea"/>
                <a:ea typeface="+mn-ea"/>
              </a:rPr>
              <a:t>존재하도록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나머지는 </a:t>
            </a:r>
            <a:r>
              <a:rPr lang="en-US" altLang="ko-KR" sz="1000" dirty="0">
                <a:latin typeface="+mn-ea"/>
                <a:ea typeface="+mn-ea"/>
              </a:rPr>
              <a:t>File Back-up </a:t>
            </a:r>
            <a:r>
              <a:rPr lang="ko-KR" altLang="en-US" sz="1000" dirty="0">
                <a:latin typeface="+mn-ea"/>
                <a:ea typeface="+mn-ea"/>
              </a:rPr>
              <a:t>폴더에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5.5.6.4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응용프로그램 </a:t>
            </a:r>
            <a:r>
              <a:rPr lang="en-US" altLang="ko-KR" sz="1000" dirty="0">
                <a:latin typeface="+mn-ea"/>
                <a:ea typeface="+mn-ea"/>
              </a:rPr>
              <a:t>File Back-up </a:t>
            </a:r>
            <a:r>
              <a:rPr lang="ko-KR" altLang="en-US" sz="1000" dirty="0">
                <a:latin typeface="+mn-ea"/>
                <a:ea typeface="+mn-ea"/>
              </a:rPr>
              <a:t>폴더 저장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 err="1">
                <a:latin typeface="+mn-ea"/>
                <a:ea typeface="+mn-ea"/>
              </a:rPr>
              <a:t>개정날짜를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폴더명에</a:t>
            </a:r>
            <a:r>
              <a:rPr lang="ko-KR" altLang="en-US" sz="1000" dirty="0">
                <a:latin typeface="+mn-ea"/>
                <a:ea typeface="+mn-ea"/>
              </a:rPr>
              <a:t> 붙여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이력 </a:t>
            </a:r>
            <a:r>
              <a:rPr lang="ko-KR" altLang="en-US" sz="1000" dirty="0">
                <a:latin typeface="+mn-ea"/>
                <a:ea typeface="+mn-ea"/>
              </a:rPr>
              <a:t>관리함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5.5.6.5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파일 경로를 지정할 경우 하기에 따른다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ko-KR" altLang="en-US" sz="1000" dirty="0" err="1" smtClean="0">
                <a:latin typeface="+mn-ea"/>
                <a:ea typeface="+mn-ea"/>
              </a:rPr>
              <a:t>기준정보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프로그램 구동에 필요한 </a:t>
            </a:r>
            <a:r>
              <a:rPr lang="en-US" altLang="ko-KR" sz="1000" dirty="0" err="1">
                <a:latin typeface="+mn-ea"/>
                <a:ea typeface="+mn-ea"/>
              </a:rPr>
              <a:t>ocx</a:t>
            </a:r>
            <a:r>
              <a:rPr lang="en-US" altLang="ko-KR" sz="1000" dirty="0">
                <a:latin typeface="+mn-ea"/>
                <a:ea typeface="+mn-ea"/>
              </a:rPr>
              <a:t>, lib, </a:t>
            </a:r>
            <a:r>
              <a:rPr lang="en-US" altLang="ko-KR" sz="1000" dirty="0" err="1">
                <a:latin typeface="+mn-ea"/>
                <a:ea typeface="+mn-ea"/>
              </a:rPr>
              <a:t>dll</a:t>
            </a:r>
            <a:r>
              <a:rPr lang="en-US" altLang="ko-KR" sz="1000" dirty="0">
                <a:latin typeface="+mn-ea"/>
                <a:ea typeface="+mn-ea"/>
              </a:rPr>
              <a:t>, Recipe 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C: </a:t>
            </a:r>
            <a:r>
              <a:rPr lang="ko-KR" altLang="en-US" sz="1000" dirty="0">
                <a:latin typeface="+mn-ea"/>
                <a:ea typeface="+mn-ea"/>
              </a:rPr>
              <a:t>저장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②이미지</a:t>
            </a:r>
            <a:r>
              <a:rPr lang="en-US" altLang="ko-KR" sz="1000" dirty="0">
                <a:latin typeface="+mn-ea"/>
                <a:ea typeface="+mn-ea"/>
              </a:rPr>
              <a:t>, QCP</a:t>
            </a:r>
            <a:r>
              <a:rPr lang="ko-KR" altLang="en-US" sz="1000" dirty="0">
                <a:latin typeface="+mn-ea"/>
                <a:ea typeface="+mn-ea"/>
              </a:rPr>
              <a:t>파일</a:t>
            </a:r>
            <a:r>
              <a:rPr lang="en-US" altLang="ko-KR" sz="1000" dirty="0">
                <a:latin typeface="+mn-ea"/>
                <a:ea typeface="+mn-ea"/>
              </a:rPr>
              <a:t>, Log</a:t>
            </a:r>
            <a:r>
              <a:rPr lang="ko-KR" altLang="en-US" sz="1000" dirty="0">
                <a:latin typeface="+mn-ea"/>
                <a:ea typeface="+mn-ea"/>
              </a:rPr>
              <a:t>등 </a:t>
            </a:r>
            <a:r>
              <a:rPr lang="en-US" altLang="ko-KR" sz="1000" dirty="0">
                <a:latin typeface="+mn-ea"/>
                <a:ea typeface="+mn-ea"/>
              </a:rPr>
              <a:t>History</a:t>
            </a:r>
            <a:r>
              <a:rPr lang="ko-KR" altLang="en-US" sz="1000" dirty="0">
                <a:latin typeface="+mn-ea"/>
                <a:ea typeface="+mn-ea"/>
              </a:rPr>
              <a:t>성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D: </a:t>
            </a:r>
            <a:r>
              <a:rPr lang="ko-KR" altLang="en-US" sz="1000" dirty="0">
                <a:latin typeface="+mn-ea"/>
                <a:ea typeface="+mn-ea"/>
              </a:rPr>
              <a:t>저장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5" y="2060848"/>
            <a:ext cx="4632415" cy="410445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262" y="2369620"/>
            <a:ext cx="4111200" cy="432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5.6</a:t>
            </a:r>
            <a:r>
              <a:rPr lang="en-US" altLang="ko-KR" sz="1000" b="1" dirty="0">
                <a:latin typeface="+mn-ea"/>
                <a:ea typeface="+mn-ea"/>
              </a:rPr>
              <a:t>. Software </a:t>
            </a:r>
            <a:r>
              <a:rPr lang="ko-KR" altLang="en-US" sz="1000" b="1" dirty="0" err="1">
                <a:latin typeface="+mn-ea"/>
                <a:ea typeface="+mn-ea"/>
              </a:rPr>
              <a:t>반영사항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5.6.1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공통 사항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5.6.1.1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응용프로그램 자체에서 </a:t>
            </a:r>
            <a:r>
              <a:rPr lang="en-US" altLang="ko-KR" sz="1000" dirty="0">
                <a:latin typeface="+mn-ea"/>
                <a:ea typeface="+mn-ea"/>
              </a:rPr>
              <a:t>D</a:t>
            </a:r>
            <a:r>
              <a:rPr lang="ko-KR" altLang="en-US" sz="1000" dirty="0">
                <a:latin typeface="+mn-ea"/>
                <a:ea typeface="+mn-ea"/>
              </a:rPr>
              <a:t>드라이버의 용량을 </a:t>
            </a:r>
            <a:r>
              <a:rPr lang="en-US" altLang="ko-KR" sz="1000" dirty="0">
                <a:latin typeface="+mn-ea"/>
                <a:ea typeface="+mn-ea"/>
              </a:rPr>
              <a:t>60</a:t>
            </a:r>
            <a:r>
              <a:rPr lang="ko-KR" altLang="en-US" sz="1000" dirty="0">
                <a:latin typeface="+mn-ea"/>
                <a:ea typeface="+mn-ea"/>
              </a:rPr>
              <a:t>초 주기로 </a:t>
            </a:r>
            <a:r>
              <a:rPr lang="en-US" altLang="ko-KR" sz="1000" dirty="0">
                <a:latin typeface="+mn-ea"/>
                <a:ea typeface="+mn-ea"/>
              </a:rPr>
              <a:t>Check </a:t>
            </a:r>
            <a:r>
              <a:rPr lang="ko-KR" altLang="en-US" sz="1000" dirty="0">
                <a:latin typeface="+mn-ea"/>
                <a:ea typeface="+mn-ea"/>
              </a:rPr>
              <a:t>하도록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          </a:t>
            </a:r>
            <a:r>
              <a:rPr lang="ko-KR" altLang="en-US" sz="1000" dirty="0">
                <a:latin typeface="+mn-ea"/>
                <a:ea typeface="+mn-ea"/>
              </a:rPr>
              <a:t>구성하고 </a:t>
            </a:r>
            <a:r>
              <a:rPr lang="en-US" altLang="ko-KR" sz="1000" dirty="0">
                <a:latin typeface="+mn-ea"/>
                <a:ea typeface="+mn-ea"/>
              </a:rPr>
              <a:t>90%</a:t>
            </a:r>
            <a:r>
              <a:rPr lang="ko-KR" altLang="en-US" sz="1000" dirty="0">
                <a:latin typeface="+mn-ea"/>
                <a:ea typeface="+mn-ea"/>
              </a:rPr>
              <a:t>이상 사용 </a:t>
            </a:r>
            <a:r>
              <a:rPr lang="ko-KR" altLang="en-US" sz="1000" dirty="0" err="1" smtClean="0">
                <a:latin typeface="+mn-ea"/>
                <a:ea typeface="+mn-ea"/>
              </a:rPr>
              <a:t>중일때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경알람이</a:t>
            </a:r>
            <a:r>
              <a:rPr lang="ko-KR" altLang="en-US" sz="1000" dirty="0">
                <a:latin typeface="+mn-ea"/>
                <a:ea typeface="+mn-ea"/>
              </a:rPr>
              <a:t> 발생되도록 프로그램 </a:t>
            </a:r>
            <a:r>
              <a:rPr lang="ko-KR" altLang="en-US" sz="1000" dirty="0" smtClean="0">
                <a:latin typeface="+mn-ea"/>
                <a:ea typeface="+mn-ea"/>
              </a:rPr>
              <a:t>구성할 </a:t>
            </a:r>
            <a:r>
              <a:rPr lang="ko-KR" altLang="en-US" sz="1000" dirty="0">
                <a:latin typeface="+mn-ea"/>
                <a:ea typeface="+mn-ea"/>
              </a:rPr>
              <a:t>것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5.6.1.2</a:t>
            </a:r>
            <a:r>
              <a:rPr lang="en-US" altLang="ko-KR" sz="1000" dirty="0">
                <a:latin typeface="+mn-ea"/>
                <a:ea typeface="+mn-ea"/>
              </a:rPr>
              <a:t>. D</a:t>
            </a:r>
            <a:r>
              <a:rPr lang="ko-KR" altLang="en-US" sz="1000" dirty="0">
                <a:latin typeface="+mn-ea"/>
                <a:ea typeface="+mn-ea"/>
              </a:rPr>
              <a:t>드라이버 용량 관리를 위해 </a:t>
            </a:r>
            <a:r>
              <a:rPr lang="ko-KR" altLang="en-US" sz="1000" dirty="0" err="1">
                <a:latin typeface="+mn-ea"/>
                <a:ea typeface="+mn-ea"/>
              </a:rPr>
              <a:t>포멧이</a:t>
            </a:r>
            <a:r>
              <a:rPr lang="ko-KR" altLang="en-US" sz="1000" dirty="0">
                <a:latin typeface="+mn-ea"/>
                <a:ea typeface="+mn-ea"/>
              </a:rPr>
              <a:t> 가능하도록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5.6.1.3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 프로그램 구동 시 생성되는 파일</a:t>
            </a:r>
            <a:r>
              <a:rPr lang="en-US" altLang="ko-KR" sz="1000" dirty="0">
                <a:latin typeface="+mn-ea"/>
                <a:ea typeface="+mn-ea"/>
              </a:rPr>
              <a:t>(DATA, LOG, IMAGE </a:t>
            </a:r>
            <a:r>
              <a:rPr lang="ko-KR" altLang="en-US" sz="1000" dirty="0">
                <a:latin typeface="+mn-ea"/>
                <a:ea typeface="+mn-ea"/>
              </a:rPr>
              <a:t>等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 폴더는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자동생성 </a:t>
            </a:r>
            <a:r>
              <a:rPr lang="ko-KR" altLang="en-US" sz="1000" dirty="0">
                <a:latin typeface="+mn-ea"/>
                <a:ea typeface="+mn-ea"/>
              </a:rPr>
              <a:t>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5.6.1.4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 프로그램은 중복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다중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>
                <a:latin typeface="+mn-ea"/>
                <a:ea typeface="+mn-ea"/>
              </a:rPr>
              <a:t>실행 되지 않도록 </a:t>
            </a:r>
            <a:r>
              <a:rPr lang="en-US" altLang="ko-KR" sz="1000" dirty="0">
                <a:latin typeface="+mn-ea"/>
                <a:ea typeface="+mn-ea"/>
              </a:rPr>
              <a:t>Interlock</a:t>
            </a:r>
            <a:r>
              <a:rPr lang="ko-KR" altLang="en-US" sz="1000" dirty="0">
                <a:latin typeface="+mn-ea"/>
                <a:ea typeface="+mn-ea"/>
              </a:rPr>
              <a:t>을 반영하도록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5.6.1.5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응용프로그램 </a:t>
            </a:r>
            <a:r>
              <a:rPr lang="en-US" altLang="ko-KR" sz="1000" dirty="0">
                <a:latin typeface="+mn-ea"/>
                <a:ea typeface="+mn-ea"/>
              </a:rPr>
              <a:t>S/W Version</a:t>
            </a:r>
            <a:r>
              <a:rPr lang="ko-KR" altLang="en-US" sz="1000" dirty="0">
                <a:latin typeface="+mn-ea"/>
                <a:ea typeface="+mn-ea"/>
              </a:rPr>
              <a:t>을 상위로 전송한다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(MES </a:t>
            </a:r>
            <a:r>
              <a:rPr lang="en-US" altLang="ko-KR" sz="1000" dirty="0">
                <a:latin typeface="+mn-ea"/>
                <a:ea typeface="+mn-ea"/>
              </a:rPr>
              <a:t>ONLINE </a:t>
            </a:r>
            <a:r>
              <a:rPr lang="ko-KR" altLang="en-US" sz="1000" dirty="0">
                <a:latin typeface="+mn-ea"/>
                <a:ea typeface="+mn-ea"/>
              </a:rPr>
              <a:t>사양서 참조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</a:t>
            </a:r>
            <a:r>
              <a:rPr lang="en-US" altLang="ko-KR" sz="1000" dirty="0">
                <a:latin typeface="+mn-ea"/>
                <a:ea typeface="+mn-ea"/>
              </a:rPr>
              <a:t>5.6.1.6. </a:t>
            </a:r>
            <a:r>
              <a:rPr lang="ko-KR" altLang="en-US" sz="1000" dirty="0">
                <a:latin typeface="+mn-ea"/>
                <a:ea typeface="+mn-ea"/>
              </a:rPr>
              <a:t>계측 후 보정하는 값</a:t>
            </a:r>
            <a:r>
              <a:rPr lang="en-US" altLang="ko-KR" sz="1000" dirty="0">
                <a:latin typeface="+mn-ea"/>
                <a:ea typeface="+mn-ea"/>
              </a:rPr>
              <a:t>(Offset)</a:t>
            </a:r>
            <a:r>
              <a:rPr lang="ko-KR" altLang="en-US" sz="1000" dirty="0">
                <a:latin typeface="+mn-ea"/>
                <a:ea typeface="+mn-ea"/>
              </a:rPr>
              <a:t>을 상위로 전송한다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(</a:t>
            </a:r>
            <a:r>
              <a:rPr lang="en-US" altLang="ko-KR" sz="1000" dirty="0">
                <a:latin typeface="+mn-ea"/>
                <a:ea typeface="+mn-ea"/>
              </a:rPr>
              <a:t>MES ONLINE </a:t>
            </a:r>
            <a:r>
              <a:rPr lang="ko-KR" altLang="en-US" sz="1000" dirty="0">
                <a:latin typeface="+mn-ea"/>
                <a:ea typeface="+mn-ea"/>
              </a:rPr>
              <a:t>사양서 참조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5.6.2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</a:t>
            </a:r>
            <a:r>
              <a:rPr lang="en-US" altLang="ko-KR" sz="1000" dirty="0">
                <a:latin typeface="+mn-ea"/>
                <a:ea typeface="+mn-ea"/>
              </a:rPr>
              <a:t>S/W GUI </a:t>
            </a:r>
            <a:r>
              <a:rPr lang="ko-KR" altLang="en-US" sz="1000" dirty="0">
                <a:latin typeface="+mn-ea"/>
                <a:ea typeface="+mn-ea"/>
              </a:rPr>
              <a:t>공통 </a:t>
            </a:r>
            <a:r>
              <a:rPr lang="ko-KR" altLang="en-US" sz="1000" dirty="0" err="1">
                <a:latin typeface="+mn-ea"/>
                <a:ea typeface="+mn-ea"/>
              </a:rPr>
              <a:t>반영사항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5.6.2.1</a:t>
            </a:r>
            <a:r>
              <a:rPr lang="en-US" altLang="ko-KR" sz="1000" dirty="0">
                <a:latin typeface="+mn-ea"/>
                <a:ea typeface="+mn-ea"/>
              </a:rPr>
              <a:t>. Main GUI </a:t>
            </a:r>
            <a:r>
              <a:rPr lang="ko-KR" altLang="en-US" sz="1000" dirty="0" err="1">
                <a:latin typeface="+mn-ea"/>
                <a:ea typeface="+mn-ea"/>
              </a:rPr>
              <a:t>반영사항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①</a:t>
            </a:r>
            <a:r>
              <a:rPr lang="en-US" altLang="ko-KR" sz="1000" dirty="0" smtClean="0">
                <a:latin typeface="+mn-ea"/>
                <a:ea typeface="+mn-ea"/>
              </a:rPr>
              <a:t>Main </a:t>
            </a:r>
            <a:r>
              <a:rPr lang="en-US" altLang="ko-KR" sz="1000" dirty="0">
                <a:latin typeface="+mn-ea"/>
                <a:ea typeface="+mn-ea"/>
              </a:rPr>
              <a:t>GUI</a:t>
            </a:r>
            <a:r>
              <a:rPr lang="ko-KR" altLang="en-US" sz="1000" dirty="0">
                <a:latin typeface="+mn-ea"/>
                <a:ea typeface="+mn-ea"/>
              </a:rPr>
              <a:t>에는 하기의 항목을 필수로 반영토록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②하기의 </a:t>
            </a:r>
            <a:r>
              <a:rPr lang="ko-KR" altLang="en-US" sz="1000" dirty="0">
                <a:latin typeface="+mn-ea"/>
                <a:ea typeface="+mn-ea"/>
              </a:rPr>
              <a:t>내용 外 추가로 반영되는 사항은 </a:t>
            </a:r>
            <a:r>
              <a:rPr lang="ko-KR" altLang="en-US" sz="1000" dirty="0" err="1">
                <a:latin typeface="+mn-ea"/>
                <a:ea typeface="+mn-ea"/>
              </a:rPr>
              <a:t>공정별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GUI </a:t>
            </a:r>
            <a:r>
              <a:rPr lang="ko-KR" altLang="en-US" sz="1000" dirty="0">
                <a:latin typeface="+mn-ea"/>
                <a:ea typeface="+mn-ea"/>
              </a:rPr>
              <a:t>표준을 기준으로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상세 내용은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협의하여 진행함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 </a:t>
            </a:r>
            <a:r>
              <a:rPr lang="ko-KR" altLang="en-US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 LOGO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①삼성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공식 </a:t>
            </a:r>
            <a:r>
              <a:rPr lang="en-US" altLang="ko-KR" sz="1000" dirty="0">
                <a:latin typeface="+mn-ea"/>
                <a:ea typeface="+mn-ea"/>
              </a:rPr>
              <a:t>CI </a:t>
            </a:r>
            <a:r>
              <a:rPr lang="ko-KR" altLang="en-US" sz="1000" dirty="0">
                <a:latin typeface="+mn-ea"/>
                <a:ea typeface="+mn-ea"/>
              </a:rPr>
              <a:t>사용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가로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세로 비율 및 </a:t>
            </a:r>
            <a:r>
              <a:rPr lang="ko-KR" altLang="en-US" sz="1000" dirty="0" err="1">
                <a:latin typeface="+mn-ea"/>
                <a:ea typeface="+mn-ea"/>
              </a:rPr>
              <a:t>색상변경</a:t>
            </a:r>
            <a:r>
              <a:rPr lang="ko-KR" altLang="en-US" sz="1000" dirty="0">
                <a:latin typeface="+mn-ea"/>
                <a:ea typeface="+mn-ea"/>
              </a:rPr>
              <a:t> 금지</a:t>
            </a:r>
            <a:r>
              <a:rPr lang="en-US" altLang="ko-KR" sz="1000" dirty="0">
                <a:latin typeface="+mn-ea"/>
                <a:ea typeface="+mn-ea"/>
              </a:rPr>
              <a:t>).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>
                <a:latin typeface="+mn-ea"/>
                <a:ea typeface="+mn-ea"/>
              </a:rPr>
              <a:t>-</a:t>
            </a:r>
            <a:r>
              <a:rPr lang="ko-KR" altLang="en-US" sz="1000" dirty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CI </a:t>
            </a:r>
            <a:r>
              <a:rPr lang="ko-KR" altLang="en-US" sz="1000" dirty="0">
                <a:latin typeface="+mn-ea"/>
                <a:ea typeface="+mn-ea"/>
              </a:rPr>
              <a:t>다운로드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en-US" altLang="ko-KR" sz="1000" dirty="0">
                <a:latin typeface="+mn-ea"/>
                <a:ea typeface="+mn-ea"/>
                <a:hlinkClick r:id="rId3"/>
              </a:rPr>
              <a:t>http://</a:t>
            </a:r>
            <a:r>
              <a:rPr lang="en-US" altLang="ko-KR" sz="1000" dirty="0" smtClean="0">
                <a:latin typeface="+mn-ea"/>
                <a:ea typeface="+mn-ea"/>
                <a:hlinkClick r:id="rId3"/>
              </a:rPr>
              <a:t>www.samsungsdi.co.kr/about-sdi/company/ci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>
                <a:latin typeface="+mn-ea"/>
                <a:ea typeface="+mn-ea"/>
              </a:rPr>
              <a:t>[</a:t>
            </a:r>
            <a:r>
              <a:rPr lang="ko-KR" altLang="en-US" sz="1000" dirty="0" err="1">
                <a:latin typeface="+mn-ea"/>
                <a:ea typeface="+mn-ea"/>
              </a:rPr>
              <a:t>국내설비</a:t>
            </a:r>
            <a:r>
              <a:rPr lang="en-US" altLang="ko-KR" sz="1000" dirty="0">
                <a:latin typeface="+mn-ea"/>
                <a:ea typeface="+mn-ea"/>
              </a:rPr>
              <a:t>]               [</a:t>
            </a:r>
            <a:r>
              <a:rPr lang="ko-KR" altLang="en-US" sz="1000" dirty="0">
                <a:latin typeface="+mn-ea"/>
                <a:ea typeface="+mn-ea"/>
              </a:rPr>
              <a:t>중국 서안 법인 설비</a:t>
            </a:r>
            <a:r>
              <a:rPr lang="en-US" altLang="ko-KR" sz="1000" dirty="0">
                <a:latin typeface="+mn-ea"/>
                <a:ea typeface="+mn-ea"/>
              </a:rPr>
              <a:t>]         [</a:t>
            </a:r>
            <a:r>
              <a:rPr lang="ko-KR" altLang="en-US" sz="1000" dirty="0" err="1">
                <a:latin typeface="+mn-ea"/>
                <a:ea typeface="+mn-ea"/>
              </a:rPr>
              <a:t>헝가리법인</a:t>
            </a:r>
            <a:r>
              <a:rPr lang="ko-KR" altLang="en-US" sz="1000" dirty="0">
                <a:latin typeface="+mn-ea"/>
                <a:ea typeface="+mn-ea"/>
              </a:rPr>
              <a:t> 설비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ko-KR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ko-KR" altLang="ko-KR" sz="1000" dirty="0" smtClean="0">
                <a:latin typeface="+mn-ea"/>
                <a:ea typeface="+mn-ea"/>
              </a:rPr>
              <a:t> </a:t>
            </a:r>
            <a:r>
              <a:rPr lang="ko-KR" altLang="ko-KR" sz="1000" dirty="0">
                <a:latin typeface="+mn-ea"/>
                <a:ea typeface="+mn-ea"/>
              </a:rPr>
              <a:t>설비 </a:t>
            </a:r>
            <a:r>
              <a:rPr lang="ko-KR" altLang="ko-KR" sz="1000" dirty="0" smtClean="0">
                <a:latin typeface="+mn-ea"/>
                <a:ea typeface="+mn-ea"/>
              </a:rPr>
              <a:t>상태표시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③ </a:t>
            </a:r>
            <a:r>
              <a:rPr lang="ko-KR" altLang="en-US" sz="1000" dirty="0">
                <a:latin typeface="+mn-ea"/>
                <a:ea typeface="+mn-ea"/>
              </a:rPr>
              <a:t>검사결과 표시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2" y="3573017"/>
            <a:ext cx="4482421" cy="20162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238" y="1658344"/>
            <a:ext cx="4105275" cy="5619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331" y="2550055"/>
            <a:ext cx="4520305" cy="195906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7426" y="5013176"/>
            <a:ext cx="43053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②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④ </a:t>
            </a:r>
            <a:r>
              <a:rPr lang="ko-KR" altLang="en-US" sz="1000" dirty="0">
                <a:latin typeface="+mn-ea"/>
                <a:ea typeface="+mn-ea"/>
              </a:rPr>
              <a:t>설비 </a:t>
            </a:r>
            <a:r>
              <a:rPr lang="en-US" altLang="ko-KR" sz="1000" dirty="0">
                <a:latin typeface="+mn-ea"/>
                <a:ea typeface="+mn-ea"/>
              </a:rPr>
              <a:t>Log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②</a:t>
            </a:r>
            <a:r>
              <a:rPr lang="en-US" altLang="ko-KR" sz="1000" dirty="0">
                <a:latin typeface="+mn-ea"/>
                <a:ea typeface="+mn-ea"/>
              </a:rPr>
              <a:t>-</a:t>
            </a:r>
            <a:r>
              <a:rPr lang="en-US" altLang="ko-KR" sz="1000" dirty="0" smtClean="0">
                <a:latin typeface="+mn-ea"/>
                <a:ea typeface="+mn-ea"/>
              </a:rPr>
              <a:t>④-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LOCAL </a:t>
            </a:r>
            <a:r>
              <a:rPr lang="en-US" altLang="ko-KR" sz="1000" dirty="0">
                <a:latin typeface="+mn-ea"/>
                <a:ea typeface="+mn-ea"/>
              </a:rPr>
              <a:t>PC LOG / MES LOG / PLC Log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  <a:r>
              <a:rPr lang="en-US" altLang="ko-KR" sz="1000" dirty="0">
                <a:latin typeface="+mn-ea"/>
                <a:ea typeface="+mn-ea"/>
              </a:rPr>
              <a:t>Tab </a:t>
            </a:r>
            <a:r>
              <a:rPr lang="ko-KR" altLang="en-US" sz="1000" dirty="0">
                <a:latin typeface="+mn-ea"/>
                <a:ea typeface="+mn-ea"/>
              </a:rPr>
              <a:t>구분하여 적용함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②</a:t>
            </a:r>
            <a:r>
              <a:rPr lang="en-US" altLang="ko-KR" sz="1000" dirty="0">
                <a:latin typeface="+mn-ea"/>
                <a:ea typeface="+mn-ea"/>
              </a:rPr>
              <a:t>-④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②검사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에서 발생하는 모든 </a:t>
            </a:r>
            <a:r>
              <a:rPr lang="en-US" altLang="ko-KR" sz="1000" dirty="0">
                <a:latin typeface="+mn-ea"/>
                <a:ea typeface="+mn-ea"/>
              </a:rPr>
              <a:t>I/F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en-US" altLang="ko-KR" sz="1000" dirty="0">
                <a:latin typeface="+mn-ea"/>
                <a:ea typeface="+mn-ea"/>
              </a:rPr>
              <a:t>Log</a:t>
            </a:r>
            <a:r>
              <a:rPr lang="ko-KR" altLang="en-US" sz="1000" dirty="0">
                <a:latin typeface="+mn-ea"/>
                <a:ea typeface="+mn-ea"/>
              </a:rPr>
              <a:t>로 남김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 ②</a:t>
            </a:r>
            <a:r>
              <a:rPr lang="en-US" altLang="ko-KR" sz="1000" dirty="0">
                <a:latin typeface="+mn-ea"/>
                <a:ea typeface="+mn-ea"/>
              </a:rPr>
              <a:t>-④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GUI</a:t>
            </a:r>
            <a:r>
              <a:rPr lang="ko-KR" altLang="en-US" sz="1000" dirty="0">
                <a:latin typeface="+mn-ea"/>
                <a:ea typeface="+mn-ea"/>
              </a:rPr>
              <a:t>에 표시되는 </a:t>
            </a:r>
            <a:r>
              <a:rPr lang="en-US" altLang="ko-KR" sz="1000" dirty="0">
                <a:latin typeface="+mn-ea"/>
                <a:ea typeface="+mn-ea"/>
              </a:rPr>
              <a:t>Log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Log File</a:t>
            </a:r>
            <a:r>
              <a:rPr lang="ko-KR" altLang="en-US" sz="1000" dirty="0">
                <a:latin typeface="+mn-ea"/>
                <a:ea typeface="+mn-ea"/>
              </a:rPr>
              <a:t>과 동일한 양식으로 표시함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5.6.2.2</a:t>
            </a:r>
            <a:r>
              <a:rPr lang="en-US" altLang="ko-KR" sz="1000" dirty="0">
                <a:latin typeface="+mn-ea"/>
                <a:ea typeface="+mn-ea"/>
              </a:rPr>
              <a:t>. Sub GUI </a:t>
            </a:r>
            <a:r>
              <a:rPr lang="ko-KR" altLang="en-US" sz="1000" dirty="0">
                <a:latin typeface="+mn-ea"/>
                <a:ea typeface="+mn-ea"/>
              </a:rPr>
              <a:t>구성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</a:t>
            </a:r>
            <a:r>
              <a:rPr lang="en-US" altLang="ko-KR" sz="1000" dirty="0" smtClean="0">
                <a:latin typeface="+mn-ea"/>
                <a:ea typeface="+mn-ea"/>
              </a:rPr>
              <a:t>Sub </a:t>
            </a:r>
            <a:r>
              <a:rPr lang="en-US" altLang="ko-KR" sz="1000" dirty="0">
                <a:latin typeface="+mn-ea"/>
                <a:ea typeface="+mn-ea"/>
              </a:rPr>
              <a:t>GUI</a:t>
            </a:r>
            <a:r>
              <a:rPr lang="ko-KR" altLang="en-US" sz="1000" dirty="0">
                <a:latin typeface="+mn-ea"/>
                <a:ea typeface="+mn-ea"/>
              </a:rPr>
              <a:t>에는 하기의 항목을 필수로 반영토록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②하기의 </a:t>
            </a:r>
            <a:r>
              <a:rPr lang="ko-KR" altLang="en-US" sz="1000" dirty="0">
                <a:latin typeface="+mn-ea"/>
                <a:ea typeface="+mn-ea"/>
              </a:rPr>
              <a:t>내용 外 추가로 반영되는 사항은 </a:t>
            </a:r>
            <a:r>
              <a:rPr lang="ko-KR" altLang="en-US" sz="1000" dirty="0" err="1">
                <a:latin typeface="+mn-ea"/>
                <a:ea typeface="+mn-ea"/>
              </a:rPr>
              <a:t>공정별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GUI </a:t>
            </a:r>
            <a:r>
              <a:rPr lang="ko-KR" altLang="en-US" sz="1000" dirty="0">
                <a:latin typeface="+mn-ea"/>
                <a:ea typeface="+mn-ea"/>
              </a:rPr>
              <a:t>표준을 </a:t>
            </a:r>
            <a:r>
              <a:rPr lang="ko-KR" altLang="en-US" sz="1000" dirty="0" smtClean="0">
                <a:latin typeface="+mn-ea"/>
                <a:ea typeface="+mn-ea"/>
              </a:rPr>
              <a:t>기준으로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하며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  <a:r>
              <a:rPr lang="ko-KR" altLang="en-US" sz="1000" dirty="0" smtClean="0">
                <a:latin typeface="+mn-ea"/>
                <a:ea typeface="+mn-ea"/>
              </a:rPr>
              <a:t>상세 </a:t>
            </a:r>
            <a:r>
              <a:rPr lang="ko-KR" altLang="en-US" sz="1000" dirty="0">
                <a:latin typeface="+mn-ea"/>
                <a:ea typeface="+mn-ea"/>
              </a:rPr>
              <a:t>내용은 삼성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담당자와 협의하여 진행함</a:t>
            </a:r>
            <a:r>
              <a:rPr lang="en-US" altLang="ko-KR" sz="1000" dirty="0">
                <a:latin typeface="+mn-ea"/>
                <a:ea typeface="+mn-ea"/>
              </a:rPr>
              <a:t>. Data PC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제작 </a:t>
            </a:r>
            <a:r>
              <a:rPr lang="en-US" altLang="ko-KR" sz="1000" dirty="0" smtClean="0">
                <a:latin typeface="+mn-ea"/>
                <a:ea typeface="+mn-ea"/>
              </a:rPr>
              <a:t>Concept</a:t>
            </a:r>
            <a:r>
              <a:rPr lang="ko-KR" altLang="en-US" sz="1000" dirty="0" smtClean="0">
                <a:latin typeface="+mn-ea"/>
                <a:ea typeface="+mn-ea"/>
              </a:rPr>
              <a:t>에 </a:t>
            </a:r>
            <a:r>
              <a:rPr lang="ko-KR" altLang="en-US" sz="1000" dirty="0">
                <a:latin typeface="+mn-ea"/>
                <a:ea typeface="+mn-ea"/>
              </a:rPr>
              <a:t>맞추어 </a:t>
            </a:r>
            <a:r>
              <a:rPr lang="en-US" altLang="ko-KR" sz="1000" dirty="0">
                <a:latin typeface="+mn-ea"/>
                <a:ea typeface="+mn-ea"/>
              </a:rPr>
              <a:t>Vision </a:t>
            </a:r>
            <a:r>
              <a:rPr lang="ko-KR" altLang="en-US" sz="1000" dirty="0">
                <a:latin typeface="+mn-ea"/>
                <a:ea typeface="+mn-ea"/>
              </a:rPr>
              <a:t>관련 부분을 제외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42" y="1318072"/>
            <a:ext cx="3086100" cy="12001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246" y="1532684"/>
            <a:ext cx="4516397" cy="47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1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5.6.3</a:t>
            </a:r>
            <a:r>
              <a:rPr lang="en-US" altLang="ko-KR" sz="1000" dirty="0">
                <a:latin typeface="+mn-ea"/>
                <a:ea typeface="+mn-ea"/>
              </a:rPr>
              <a:t>. XML Log </a:t>
            </a:r>
            <a:r>
              <a:rPr lang="ko-KR" altLang="en-US" sz="1000" dirty="0">
                <a:latin typeface="+mn-ea"/>
                <a:ea typeface="+mn-ea"/>
              </a:rPr>
              <a:t>파일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5.6.3.1</a:t>
            </a:r>
            <a:r>
              <a:rPr lang="en-US" altLang="ko-KR" sz="1000" dirty="0">
                <a:latin typeface="+mn-ea"/>
                <a:ea typeface="+mn-ea"/>
              </a:rPr>
              <a:t>. XML </a:t>
            </a:r>
            <a:r>
              <a:rPr lang="ko-KR" altLang="en-US" sz="1000" dirty="0">
                <a:latin typeface="+mn-ea"/>
                <a:ea typeface="+mn-ea"/>
              </a:rPr>
              <a:t>통신하는 모든 </a:t>
            </a:r>
            <a:r>
              <a:rPr lang="en-US" altLang="ko-KR" sz="1000" dirty="0">
                <a:latin typeface="+mn-ea"/>
                <a:ea typeface="+mn-ea"/>
              </a:rPr>
              <a:t>Data</a:t>
            </a:r>
            <a:r>
              <a:rPr lang="ko-KR" altLang="en-US" sz="1000" dirty="0">
                <a:latin typeface="+mn-ea"/>
                <a:ea typeface="+mn-ea"/>
              </a:rPr>
              <a:t>를 기록하며 시간단위로 지정된 폴더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경로에 </a:t>
            </a:r>
            <a:r>
              <a:rPr lang="ko-KR" altLang="en-US" sz="1000" dirty="0">
                <a:latin typeface="+mn-ea"/>
                <a:ea typeface="+mn-ea"/>
              </a:rPr>
              <a:t>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5.6.3.2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파일경로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ko-KR" altLang="en-US" sz="1000" dirty="0" err="1">
                <a:latin typeface="+mn-ea"/>
                <a:ea typeface="+mn-ea"/>
              </a:rPr>
              <a:t>생성명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D:\LOG\XML\yyyy-mm-dd\XML-hh.Log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5.6.4</a:t>
            </a:r>
            <a:r>
              <a:rPr lang="en-US" altLang="ko-KR" sz="1000" dirty="0">
                <a:latin typeface="+mn-ea"/>
                <a:ea typeface="+mn-ea"/>
              </a:rPr>
              <a:t>. Cycle Log </a:t>
            </a:r>
            <a:r>
              <a:rPr lang="ko-KR" altLang="en-US" sz="1000" dirty="0">
                <a:latin typeface="+mn-ea"/>
                <a:ea typeface="+mn-ea"/>
              </a:rPr>
              <a:t>파일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5.6.4.1</a:t>
            </a:r>
            <a:r>
              <a:rPr lang="en-US" altLang="ko-KR" sz="1000" dirty="0">
                <a:latin typeface="+mn-ea"/>
                <a:ea typeface="+mn-ea"/>
              </a:rPr>
              <a:t>. Xml</a:t>
            </a:r>
            <a:r>
              <a:rPr lang="ko-KR" altLang="en-US" sz="1000" dirty="0">
                <a:latin typeface="+mn-ea"/>
                <a:ea typeface="+mn-ea"/>
              </a:rPr>
              <a:t>을 제외한 통신 </a:t>
            </a:r>
            <a:r>
              <a:rPr lang="en-US" altLang="ko-KR" sz="1000" dirty="0">
                <a:latin typeface="+mn-ea"/>
                <a:ea typeface="+mn-ea"/>
              </a:rPr>
              <a:t>I/F Data(PLC Bit/Word </a:t>
            </a:r>
            <a:r>
              <a:rPr lang="ko-KR" altLang="en-US" sz="1000" dirty="0">
                <a:latin typeface="+mn-ea"/>
                <a:ea typeface="+mn-ea"/>
              </a:rPr>
              <a:t>等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와 응용 프로그램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진행 </a:t>
            </a:r>
            <a:r>
              <a:rPr lang="ko-KR" altLang="en-US" sz="1000" dirty="0">
                <a:latin typeface="+mn-ea"/>
                <a:ea typeface="+mn-ea"/>
              </a:rPr>
              <a:t>상태에서 발생하는  </a:t>
            </a:r>
            <a:r>
              <a:rPr lang="en-US" altLang="ko-KR" sz="1000" dirty="0">
                <a:latin typeface="+mn-ea"/>
                <a:ea typeface="+mn-ea"/>
              </a:rPr>
              <a:t>Event </a:t>
            </a:r>
            <a:r>
              <a:rPr lang="ko-KR" altLang="en-US" sz="1000" dirty="0">
                <a:latin typeface="+mn-ea"/>
                <a:ea typeface="+mn-ea"/>
              </a:rPr>
              <a:t>기록을 </a:t>
            </a:r>
            <a:r>
              <a:rPr lang="en-US" altLang="ko-KR" sz="1000" dirty="0">
                <a:latin typeface="+mn-ea"/>
                <a:ea typeface="+mn-ea"/>
              </a:rPr>
              <a:t>Log </a:t>
            </a:r>
            <a:r>
              <a:rPr lang="ko-KR" altLang="en-US" sz="1000" dirty="0">
                <a:latin typeface="+mn-ea"/>
                <a:ea typeface="+mn-ea"/>
              </a:rPr>
              <a:t>파일로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5.6.4.2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 err="1">
                <a:latin typeface="+mn-ea"/>
                <a:ea typeface="+mn-ea"/>
              </a:rPr>
              <a:t>파일경로</a:t>
            </a:r>
            <a:r>
              <a:rPr lang="ko-KR" altLang="en-US" sz="1000" dirty="0">
                <a:latin typeface="+mn-ea"/>
                <a:ea typeface="+mn-ea"/>
              </a:rPr>
              <a:t> 및 </a:t>
            </a:r>
            <a:r>
              <a:rPr lang="ko-KR" altLang="en-US" sz="1000" dirty="0" err="1">
                <a:latin typeface="+mn-ea"/>
                <a:ea typeface="+mn-ea"/>
              </a:rPr>
              <a:t>생성명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: D:\</a:t>
            </a:r>
            <a:r>
              <a:rPr lang="en-US" altLang="ko-KR" sz="1000" dirty="0" smtClean="0">
                <a:latin typeface="+mn-ea"/>
                <a:ea typeface="+mn-ea"/>
              </a:rPr>
              <a:t>LOG\Cycle\yyyy-mm-dd\Cycle-hh.Log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en-US" sz="1000" dirty="0">
                <a:latin typeface="+mn-ea"/>
                <a:ea typeface="+mn-ea"/>
              </a:rPr>
              <a:t>검사 </a:t>
            </a:r>
            <a:r>
              <a:rPr lang="en-US" altLang="ko-KR" sz="1000" dirty="0">
                <a:latin typeface="+mn-ea"/>
                <a:ea typeface="+mn-ea"/>
              </a:rPr>
              <a:t>PC ↔ PLC Interface </a:t>
            </a:r>
            <a:r>
              <a:rPr lang="ko-KR" altLang="en-US" sz="1000" dirty="0">
                <a:latin typeface="+mn-ea"/>
                <a:ea typeface="+mn-ea"/>
              </a:rPr>
              <a:t>경우 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①</a:t>
            </a:r>
            <a:r>
              <a:rPr lang="en-US" altLang="ko-KR" sz="1000" dirty="0" smtClean="0">
                <a:latin typeface="+mn-ea"/>
                <a:ea typeface="+mn-ea"/>
              </a:rPr>
              <a:t>Cycle </a:t>
            </a:r>
            <a:r>
              <a:rPr lang="en-US" altLang="ko-KR" sz="1000" dirty="0">
                <a:latin typeface="+mn-ea"/>
                <a:ea typeface="+mn-ea"/>
              </a:rPr>
              <a:t>Log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Cycle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>
                <a:latin typeface="+mn-ea"/>
                <a:ea typeface="+mn-ea"/>
              </a:rPr>
              <a:t>PLC Log</a:t>
            </a:r>
            <a:r>
              <a:rPr lang="ko-KR" altLang="en-US" sz="1000" dirty="0">
                <a:latin typeface="+mn-ea"/>
                <a:ea typeface="+mn-ea"/>
              </a:rPr>
              <a:t>를 통합하여 전체 검사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알 </a:t>
            </a:r>
            <a:r>
              <a:rPr lang="ko-KR" altLang="en-US" sz="1000" dirty="0">
                <a:latin typeface="+mn-ea"/>
                <a:ea typeface="+mn-ea"/>
              </a:rPr>
              <a:t>수 </a:t>
            </a:r>
            <a:r>
              <a:rPr lang="ko-KR" altLang="en-US" sz="1000" dirty="0" smtClean="0">
                <a:latin typeface="+mn-ea"/>
                <a:ea typeface="+mn-ea"/>
              </a:rPr>
              <a:t>있도록 </a:t>
            </a:r>
            <a:r>
              <a:rPr lang="ko-KR" altLang="en-US" sz="1000" dirty="0">
                <a:latin typeface="+mn-ea"/>
                <a:ea typeface="+mn-ea"/>
              </a:rPr>
              <a:t>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②</a:t>
            </a:r>
            <a:r>
              <a:rPr lang="en-US" altLang="ko-KR" sz="1000" dirty="0" smtClean="0">
                <a:latin typeface="+mn-ea"/>
                <a:ea typeface="+mn-ea"/>
              </a:rPr>
              <a:t>PLC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검사 응용프로그램의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상 발생하는 모든 </a:t>
            </a:r>
            <a:r>
              <a:rPr lang="en-US" altLang="ko-KR" sz="1000" dirty="0">
                <a:latin typeface="+mn-ea"/>
                <a:ea typeface="+mn-ea"/>
              </a:rPr>
              <a:t>I/F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  <a:r>
              <a:rPr lang="en-US" altLang="ko-KR" sz="1000" dirty="0">
                <a:latin typeface="+mn-ea"/>
                <a:ea typeface="+mn-ea"/>
              </a:rPr>
              <a:t>Log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파일에 </a:t>
            </a:r>
            <a:r>
              <a:rPr lang="ko-KR" altLang="en-US" sz="1000" dirty="0">
                <a:latin typeface="+mn-ea"/>
                <a:ea typeface="+mn-ea"/>
              </a:rPr>
              <a:t>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Log </a:t>
            </a:r>
            <a:r>
              <a:rPr lang="en-US" altLang="ko-KR" sz="1000" dirty="0">
                <a:latin typeface="+mn-ea"/>
                <a:ea typeface="+mn-ea"/>
              </a:rPr>
              <a:t>Format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: </a:t>
            </a:r>
            <a:r>
              <a:rPr lang="en-US" altLang="ko-KR" sz="1000" dirty="0">
                <a:latin typeface="+mn-ea"/>
                <a:ea typeface="+mn-ea"/>
              </a:rPr>
              <a:t>[Cycle Log Sample] : [</a:t>
            </a:r>
            <a:r>
              <a:rPr lang="ko-KR" altLang="en-US" sz="1000" dirty="0">
                <a:latin typeface="+mn-ea"/>
                <a:ea typeface="+mn-ea"/>
              </a:rPr>
              <a:t>날짜</a:t>
            </a:r>
            <a:r>
              <a:rPr lang="en-US" altLang="ko-KR" sz="1000" dirty="0">
                <a:latin typeface="+mn-ea"/>
                <a:ea typeface="+mn-ea"/>
              </a:rPr>
              <a:t>-</a:t>
            </a:r>
            <a:r>
              <a:rPr lang="ko-KR" altLang="en-US" sz="1000" dirty="0">
                <a:latin typeface="+mn-ea"/>
                <a:ea typeface="+mn-ea"/>
              </a:rPr>
              <a:t>시간</a:t>
            </a:r>
            <a:r>
              <a:rPr lang="en-US" altLang="ko-KR" sz="1000" dirty="0">
                <a:latin typeface="+mn-ea"/>
                <a:ea typeface="+mn-ea"/>
              </a:rPr>
              <a:t>] I/F : I/O,PLC Bit/Word Address[</a:t>
            </a:r>
            <a:r>
              <a:rPr lang="ko-KR" altLang="en-US" sz="1000" dirty="0">
                <a:latin typeface="+mn-ea"/>
                <a:ea typeface="+mn-ea"/>
              </a:rPr>
              <a:t>데이터</a:t>
            </a:r>
            <a:r>
              <a:rPr lang="en-US" altLang="ko-KR" sz="1000" dirty="0">
                <a:latin typeface="+mn-ea"/>
                <a:ea typeface="+mn-ea"/>
              </a:rPr>
              <a:t>] (</a:t>
            </a:r>
            <a:r>
              <a:rPr lang="ko-KR" altLang="en-US" sz="1000" dirty="0">
                <a:latin typeface="+mn-ea"/>
                <a:ea typeface="+mn-ea"/>
              </a:rPr>
              <a:t>용도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[ </a:t>
            </a:r>
            <a:r>
              <a:rPr lang="ko-KR" altLang="en-US" sz="1000" dirty="0">
                <a:latin typeface="+mn-ea"/>
                <a:ea typeface="+mn-ea"/>
              </a:rPr>
              <a:t>검사 </a:t>
            </a:r>
            <a:r>
              <a:rPr lang="en-US" altLang="ko-KR" sz="1000" dirty="0">
                <a:latin typeface="+mn-ea"/>
                <a:ea typeface="+mn-ea"/>
              </a:rPr>
              <a:t>Host PC ↔ </a:t>
            </a:r>
            <a:r>
              <a:rPr lang="ko-KR" altLang="en-US" sz="1000" dirty="0">
                <a:latin typeface="+mn-ea"/>
                <a:ea typeface="+mn-ea"/>
              </a:rPr>
              <a:t>검사 </a:t>
            </a:r>
            <a:r>
              <a:rPr lang="en-US" altLang="ko-KR" sz="1000" dirty="0">
                <a:latin typeface="+mn-ea"/>
                <a:ea typeface="+mn-ea"/>
              </a:rPr>
              <a:t>Client </a:t>
            </a:r>
            <a:r>
              <a:rPr lang="ko-KR" altLang="en-US" sz="1000" dirty="0">
                <a:latin typeface="+mn-ea"/>
                <a:ea typeface="+mn-ea"/>
              </a:rPr>
              <a:t>다중 </a:t>
            </a:r>
            <a:r>
              <a:rPr lang="en-US" altLang="ko-KR" sz="1000" dirty="0">
                <a:latin typeface="+mn-ea"/>
                <a:ea typeface="+mn-ea"/>
              </a:rPr>
              <a:t>Interface </a:t>
            </a:r>
            <a:r>
              <a:rPr lang="ko-KR" altLang="en-US" sz="1000" dirty="0">
                <a:latin typeface="+mn-ea"/>
                <a:ea typeface="+mn-ea"/>
              </a:rPr>
              <a:t>경우 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①Host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Client </a:t>
            </a:r>
            <a:r>
              <a:rPr lang="ko-KR" altLang="en-US" sz="1000" dirty="0">
                <a:latin typeface="+mn-ea"/>
                <a:ea typeface="+mn-ea"/>
              </a:rPr>
              <a:t>각각의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Cycle Log</a:t>
            </a:r>
            <a:r>
              <a:rPr lang="ko-KR" altLang="en-US" sz="1000" dirty="0">
                <a:latin typeface="+mn-ea"/>
                <a:ea typeface="+mn-ea"/>
              </a:rPr>
              <a:t>를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②Host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Client PC </a:t>
            </a:r>
            <a:r>
              <a:rPr lang="ko-KR" altLang="en-US" sz="1000" dirty="0">
                <a:latin typeface="+mn-ea"/>
                <a:ea typeface="+mn-ea"/>
              </a:rPr>
              <a:t>검사 응용프로그램의 </a:t>
            </a:r>
            <a:r>
              <a:rPr lang="en-US" altLang="ko-KR" sz="1000" dirty="0">
                <a:latin typeface="+mn-ea"/>
                <a:ea typeface="+mn-ea"/>
              </a:rPr>
              <a:t>Process</a:t>
            </a:r>
            <a:r>
              <a:rPr lang="ko-KR" altLang="en-US" sz="1000" dirty="0">
                <a:latin typeface="+mn-ea"/>
                <a:ea typeface="+mn-ea"/>
              </a:rPr>
              <a:t>상 발생하는 모든 </a:t>
            </a:r>
            <a:r>
              <a:rPr lang="en-US" altLang="ko-KR" sz="1000" dirty="0">
                <a:latin typeface="+mn-ea"/>
                <a:ea typeface="+mn-ea"/>
              </a:rPr>
              <a:t>I/F</a:t>
            </a:r>
            <a:r>
              <a:rPr lang="ko-KR" altLang="en-US" sz="1000" dirty="0">
                <a:latin typeface="+mn-ea"/>
                <a:ea typeface="+mn-ea"/>
              </a:rPr>
              <a:t>를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   </a:t>
            </a:r>
            <a:r>
              <a:rPr lang="en-US" altLang="ko-KR" sz="1000" dirty="0">
                <a:latin typeface="+mn-ea"/>
                <a:ea typeface="+mn-ea"/>
              </a:rPr>
              <a:t>Log </a:t>
            </a:r>
            <a:r>
              <a:rPr lang="ko-KR" altLang="en-US" sz="1000" dirty="0">
                <a:latin typeface="+mn-ea"/>
                <a:ea typeface="+mn-ea"/>
              </a:rPr>
              <a:t>파일에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③Log Format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: [Cycle Log Sample] : [</a:t>
            </a:r>
            <a:r>
              <a:rPr lang="ko-KR" altLang="en-US" sz="1000" dirty="0">
                <a:latin typeface="+mn-ea"/>
                <a:ea typeface="+mn-ea"/>
              </a:rPr>
              <a:t>날짜</a:t>
            </a:r>
            <a:r>
              <a:rPr lang="en-US" altLang="ko-KR" sz="1000" dirty="0">
                <a:latin typeface="+mn-ea"/>
                <a:ea typeface="+mn-ea"/>
              </a:rPr>
              <a:t>-</a:t>
            </a:r>
            <a:r>
              <a:rPr lang="ko-KR" altLang="en-US" sz="1000" dirty="0">
                <a:latin typeface="+mn-ea"/>
                <a:ea typeface="+mn-ea"/>
              </a:rPr>
              <a:t>시간</a:t>
            </a:r>
            <a:r>
              <a:rPr lang="en-US" altLang="ko-KR" sz="1000" dirty="0">
                <a:latin typeface="+mn-ea"/>
                <a:ea typeface="+mn-ea"/>
              </a:rPr>
              <a:t>] I/F : I/O,PLC Bit/Word Address[</a:t>
            </a:r>
            <a:r>
              <a:rPr lang="ko-KR" altLang="en-US" sz="1000" dirty="0">
                <a:latin typeface="+mn-ea"/>
                <a:ea typeface="+mn-ea"/>
              </a:rPr>
              <a:t>데이터</a:t>
            </a:r>
            <a:r>
              <a:rPr lang="en-US" altLang="ko-KR" sz="1000" dirty="0">
                <a:latin typeface="+mn-ea"/>
                <a:ea typeface="+mn-ea"/>
              </a:rPr>
              <a:t>] (</a:t>
            </a:r>
            <a:r>
              <a:rPr lang="ko-KR" altLang="en-US" sz="1000" dirty="0" smtClean="0">
                <a:latin typeface="+mn-ea"/>
                <a:ea typeface="+mn-ea"/>
              </a:rPr>
              <a:t>용도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5.6.5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검사결과</a:t>
            </a:r>
            <a:r>
              <a:rPr lang="en-US" altLang="ko-KR" sz="1000" dirty="0">
                <a:latin typeface="+mn-ea"/>
                <a:ea typeface="+mn-ea"/>
              </a:rPr>
              <a:t>(QCP </a:t>
            </a:r>
            <a:r>
              <a:rPr lang="ko-KR" altLang="en-US" sz="1000" dirty="0">
                <a:latin typeface="+mn-ea"/>
                <a:ea typeface="+mn-ea"/>
              </a:rPr>
              <a:t>및 영상 </a:t>
            </a:r>
            <a:r>
              <a:rPr lang="en-US" altLang="ko-KR" sz="1000" dirty="0">
                <a:latin typeface="+mn-ea"/>
                <a:ea typeface="+mn-ea"/>
              </a:rPr>
              <a:t>Image) </a:t>
            </a:r>
            <a:r>
              <a:rPr lang="ko-KR" altLang="en-US" sz="1000" dirty="0">
                <a:latin typeface="+mn-ea"/>
                <a:ea typeface="+mn-ea"/>
              </a:rPr>
              <a:t>파일 저장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5.6.5.1</a:t>
            </a:r>
            <a:r>
              <a:rPr lang="en-US" altLang="ko-KR" sz="1000" dirty="0">
                <a:latin typeface="+mn-ea"/>
                <a:ea typeface="+mn-ea"/>
              </a:rPr>
              <a:t>.  </a:t>
            </a:r>
            <a:r>
              <a:rPr lang="ko-KR" altLang="en-US" sz="1000" dirty="0" err="1">
                <a:latin typeface="+mn-ea"/>
                <a:ea typeface="+mn-ea"/>
              </a:rPr>
              <a:t>파일저장</a:t>
            </a:r>
            <a:r>
              <a:rPr lang="ko-KR" altLang="en-US" sz="1000" dirty="0">
                <a:latin typeface="+mn-ea"/>
                <a:ea typeface="+mn-ea"/>
              </a:rPr>
              <a:t> 방식 및 양식은 삼성</a:t>
            </a:r>
            <a:r>
              <a:rPr lang="en-US" altLang="ko-KR" sz="1000" dirty="0">
                <a:latin typeface="+mn-ea"/>
                <a:ea typeface="+mn-ea"/>
              </a:rPr>
              <a:t>SDI MES </a:t>
            </a:r>
            <a:r>
              <a:rPr lang="ko-KR" altLang="en-US" sz="1000" dirty="0">
                <a:latin typeface="+mn-ea"/>
                <a:ea typeface="+mn-ea"/>
              </a:rPr>
              <a:t>온라인 </a:t>
            </a:r>
            <a:r>
              <a:rPr lang="ko-KR" altLang="en-US" sz="1000" dirty="0" err="1">
                <a:latin typeface="+mn-ea"/>
                <a:ea typeface="+mn-ea"/>
              </a:rPr>
              <a:t>사양서를</a:t>
            </a:r>
            <a:r>
              <a:rPr lang="ko-KR" altLang="en-US" sz="1000" dirty="0">
                <a:latin typeface="+mn-ea"/>
                <a:ea typeface="+mn-ea"/>
              </a:rPr>
              <a:t> 기준으로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5.6.5.2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영상 </a:t>
            </a:r>
            <a:r>
              <a:rPr lang="en-US" altLang="ko-KR" sz="1000" dirty="0">
                <a:latin typeface="+mn-ea"/>
                <a:ea typeface="+mn-ea"/>
              </a:rPr>
              <a:t>Image </a:t>
            </a:r>
            <a:r>
              <a:rPr lang="ko-KR" altLang="en-US" sz="1000" dirty="0">
                <a:latin typeface="+mn-ea"/>
                <a:ea typeface="+mn-ea"/>
              </a:rPr>
              <a:t>저장은 구동되고 있는 응용프로그램의 </a:t>
            </a:r>
            <a:r>
              <a:rPr lang="en-US" altLang="ko-KR" sz="1000" dirty="0">
                <a:latin typeface="+mn-ea"/>
                <a:ea typeface="+mn-ea"/>
              </a:rPr>
              <a:t>GUI </a:t>
            </a:r>
            <a:r>
              <a:rPr lang="ko-KR" altLang="en-US" sz="1000" dirty="0">
                <a:latin typeface="+mn-ea"/>
                <a:ea typeface="+mn-ea"/>
              </a:rPr>
              <a:t>화면을 </a:t>
            </a:r>
            <a:r>
              <a:rPr lang="ko-KR" altLang="en-US" sz="1000" dirty="0" err="1">
                <a:latin typeface="+mn-ea"/>
                <a:ea typeface="+mn-ea"/>
              </a:rPr>
              <a:t>캡쳐하여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저장함</a:t>
            </a:r>
            <a:r>
              <a:rPr lang="en-US" altLang="ko-KR" sz="1000" dirty="0">
                <a:latin typeface="+mn-ea"/>
                <a:ea typeface="+mn-ea"/>
              </a:rPr>
              <a:t>.  </a:t>
            </a:r>
            <a:r>
              <a:rPr lang="en-US" altLang="ko-KR" sz="1000" dirty="0" smtClean="0">
                <a:latin typeface="+mn-ea"/>
                <a:ea typeface="+mn-ea"/>
              </a:rPr>
              <a:t>→ </a:t>
            </a:r>
            <a:r>
              <a:rPr lang="en-US" altLang="ko-KR" sz="1000" dirty="0">
                <a:latin typeface="+mn-ea"/>
                <a:ea typeface="+mn-ea"/>
              </a:rPr>
              <a:t>Windows Screen </a:t>
            </a:r>
            <a:r>
              <a:rPr lang="ko-KR" altLang="en-US" sz="1000" dirty="0">
                <a:latin typeface="+mn-ea"/>
                <a:ea typeface="+mn-ea"/>
              </a:rPr>
              <a:t>전체 캡쳐 이미지를 저장하지 않음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5.6.5.3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검사결과 파일의 전송방식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①검사결과 </a:t>
            </a:r>
            <a:r>
              <a:rPr lang="ko-KR" altLang="en-US" sz="1000" dirty="0">
                <a:latin typeface="+mn-ea"/>
                <a:ea typeface="+mn-ea"/>
              </a:rPr>
              <a:t>파일은 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의 </a:t>
            </a:r>
            <a:r>
              <a:rPr lang="en-US" altLang="ko-KR" sz="1000" dirty="0" err="1">
                <a:latin typeface="+mn-ea"/>
                <a:ea typeface="+mn-ea"/>
              </a:rPr>
              <a:t>NetDrive</a:t>
            </a:r>
            <a:r>
              <a:rPr lang="ko-KR" altLang="en-US" sz="1000" dirty="0">
                <a:latin typeface="+mn-ea"/>
                <a:ea typeface="+mn-ea"/>
              </a:rPr>
              <a:t>로 저장하며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err="1">
                <a:latin typeface="+mn-ea"/>
                <a:ea typeface="+mn-ea"/>
              </a:rPr>
              <a:t>NetDrive</a:t>
            </a:r>
            <a:r>
              <a:rPr lang="ko-KR" altLang="en-US" sz="1000" dirty="0">
                <a:latin typeface="+mn-ea"/>
                <a:ea typeface="+mn-ea"/>
              </a:rPr>
              <a:t>로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 전송되는 </a:t>
            </a:r>
            <a:r>
              <a:rPr lang="ko-KR" altLang="en-US" sz="1000" dirty="0">
                <a:latin typeface="+mn-ea"/>
                <a:ea typeface="+mn-ea"/>
              </a:rPr>
              <a:t>파일은 </a:t>
            </a:r>
            <a:r>
              <a:rPr lang="en-US" altLang="ko-KR" sz="1000" dirty="0">
                <a:latin typeface="+mn-ea"/>
                <a:ea typeface="+mn-ea"/>
              </a:rPr>
              <a:t>D:\MES\SEND</a:t>
            </a:r>
            <a:r>
              <a:rPr lang="ko-KR" altLang="en-US" sz="1000" dirty="0">
                <a:latin typeface="+mn-ea"/>
                <a:ea typeface="+mn-ea"/>
              </a:rPr>
              <a:t>에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②</a:t>
            </a:r>
            <a:r>
              <a:rPr lang="en-US" altLang="ko-KR" sz="1000" dirty="0" err="1" smtClean="0">
                <a:latin typeface="+mn-ea"/>
                <a:ea typeface="+mn-ea"/>
              </a:rPr>
              <a:t>NetDrive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파일 전송은 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제공하는 ‘</a:t>
            </a:r>
            <a:r>
              <a:rPr lang="en-US" altLang="ko-KR" sz="1000" dirty="0">
                <a:latin typeface="+mn-ea"/>
                <a:ea typeface="+mn-ea"/>
              </a:rPr>
              <a:t>File Control Program’</a:t>
            </a:r>
            <a:r>
              <a:rPr lang="ko-KR" altLang="en-US" sz="1000" dirty="0" smtClean="0">
                <a:latin typeface="+mn-ea"/>
                <a:ea typeface="+mn-ea"/>
              </a:rPr>
              <a:t>을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사용함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③</a:t>
            </a:r>
            <a:r>
              <a:rPr lang="en-US" altLang="ko-KR" sz="1000" dirty="0" smtClean="0">
                <a:latin typeface="+mn-ea"/>
                <a:ea typeface="+mn-ea"/>
              </a:rPr>
              <a:t>SEND </a:t>
            </a:r>
            <a:r>
              <a:rPr lang="ko-KR" altLang="en-US" sz="1000" dirty="0">
                <a:latin typeface="+mn-ea"/>
                <a:ea typeface="+mn-ea"/>
              </a:rPr>
              <a:t>폴더 내에는 전송 파일 외 어떠한 파일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폴더의 생성 및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err="1" smtClean="0">
                <a:latin typeface="+mn-ea"/>
                <a:ea typeface="+mn-ea"/>
              </a:rPr>
              <a:t>중복생성이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발생 하지 않도록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④</a:t>
            </a:r>
            <a:r>
              <a:rPr lang="en-US" altLang="ko-KR" sz="1000" dirty="0" err="1" smtClean="0">
                <a:latin typeface="+mn-ea"/>
                <a:ea typeface="+mn-ea"/>
              </a:rPr>
              <a:t>NetDrive</a:t>
            </a:r>
            <a:r>
              <a:rPr lang="ko-KR" altLang="en-US" sz="1000" dirty="0">
                <a:latin typeface="+mn-ea"/>
                <a:ea typeface="+mn-ea"/>
              </a:rPr>
              <a:t>의 접근 계정은 </a:t>
            </a:r>
            <a:r>
              <a:rPr lang="en-US" altLang="ko-KR" sz="1000" dirty="0">
                <a:latin typeface="+mn-ea"/>
                <a:ea typeface="+mn-ea"/>
              </a:rPr>
              <a:t>MES</a:t>
            </a:r>
            <a:r>
              <a:rPr lang="ko-KR" altLang="en-US" sz="1000" dirty="0">
                <a:latin typeface="+mn-ea"/>
                <a:ea typeface="+mn-ea"/>
              </a:rPr>
              <a:t>에 등록 되어지는 </a:t>
            </a:r>
            <a:r>
              <a:rPr lang="ko-KR" altLang="en-US" sz="1000" dirty="0" err="1">
                <a:latin typeface="+mn-ea"/>
                <a:ea typeface="+mn-ea"/>
              </a:rPr>
              <a:t>설비코드를</a:t>
            </a:r>
            <a:r>
              <a:rPr lang="ko-KR" altLang="en-US" sz="1000" dirty="0">
                <a:latin typeface="+mn-ea"/>
                <a:ea typeface="+mn-ea"/>
              </a:rPr>
              <a:t> 기본으로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 </a:t>
            </a:r>
            <a:r>
              <a:rPr lang="ko-KR" altLang="en-US" sz="1000" dirty="0" smtClean="0">
                <a:latin typeface="+mn-ea"/>
                <a:ea typeface="+mn-ea"/>
              </a:rPr>
              <a:t>하며 암호는 </a:t>
            </a:r>
            <a:r>
              <a:rPr lang="ko-KR" altLang="en-US" sz="1000" dirty="0">
                <a:latin typeface="+mn-ea"/>
                <a:ea typeface="+mn-ea"/>
              </a:rPr>
              <a:t>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에서 별도 제공함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5.6.5.4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응용 프로그램의 </a:t>
            </a:r>
            <a:r>
              <a:rPr lang="en-US" altLang="ko-KR" sz="1000" dirty="0">
                <a:latin typeface="+mn-ea"/>
                <a:ea typeface="+mn-ea"/>
              </a:rPr>
              <a:t>GUI</a:t>
            </a:r>
            <a:r>
              <a:rPr lang="ko-KR" altLang="en-US" sz="1000" dirty="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SEND </a:t>
            </a:r>
            <a:r>
              <a:rPr lang="ko-KR" altLang="en-US" sz="1000" dirty="0">
                <a:latin typeface="+mn-ea"/>
                <a:ea typeface="+mn-ea"/>
              </a:rPr>
              <a:t>폴더 내의 파일 수량 </a:t>
            </a:r>
            <a:r>
              <a:rPr lang="en-US" altLang="ko-KR" sz="1000" dirty="0">
                <a:latin typeface="+mn-ea"/>
                <a:ea typeface="+mn-ea"/>
              </a:rPr>
              <a:t>Display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Limit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       </a:t>
            </a:r>
            <a:r>
              <a:rPr lang="ko-KR" altLang="en-US" sz="1000" dirty="0" err="1" smtClean="0">
                <a:latin typeface="+mn-ea"/>
                <a:ea typeface="+mn-ea"/>
              </a:rPr>
              <a:t>설정기능을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구현토록</a:t>
            </a:r>
            <a:r>
              <a:rPr lang="ko-KR" altLang="en-US" sz="1000" dirty="0">
                <a:latin typeface="+mn-ea"/>
                <a:ea typeface="+mn-ea"/>
              </a:rPr>
              <a:t>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>
                <a:latin typeface="+mn-ea"/>
                <a:ea typeface="+mn-ea"/>
              </a:rPr>
              <a:t>파일 수량이 </a:t>
            </a:r>
            <a:r>
              <a:rPr lang="en-US" altLang="ko-KR" sz="1000" dirty="0">
                <a:latin typeface="+mn-ea"/>
                <a:ea typeface="+mn-ea"/>
              </a:rPr>
              <a:t>Limit</a:t>
            </a:r>
            <a:r>
              <a:rPr lang="ko-KR" altLang="en-US" sz="1000" dirty="0">
                <a:latin typeface="+mn-ea"/>
                <a:ea typeface="+mn-ea"/>
              </a:rPr>
              <a:t>를 초과할 경우 </a:t>
            </a:r>
            <a:r>
              <a:rPr lang="en-US" altLang="ko-KR" sz="1000" dirty="0">
                <a:latin typeface="+mn-ea"/>
                <a:ea typeface="+mn-ea"/>
              </a:rPr>
              <a:t>GUI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 주황색 </a:t>
            </a:r>
            <a:r>
              <a:rPr lang="en-US" altLang="ko-KR" sz="1000" dirty="0">
                <a:latin typeface="+mn-ea"/>
                <a:ea typeface="+mn-ea"/>
              </a:rPr>
              <a:t>Lamp</a:t>
            </a:r>
            <a:r>
              <a:rPr lang="ko-KR" altLang="en-US" sz="1000" dirty="0">
                <a:latin typeface="+mn-ea"/>
                <a:ea typeface="+mn-ea"/>
              </a:rPr>
              <a:t>점멸 및 </a:t>
            </a:r>
            <a:r>
              <a:rPr lang="en-US" altLang="ko-KR" sz="1000" dirty="0">
                <a:latin typeface="+mn-ea"/>
                <a:ea typeface="+mn-ea"/>
              </a:rPr>
              <a:t>PLC  </a:t>
            </a:r>
            <a:r>
              <a:rPr lang="ko-KR" altLang="en-US" sz="1000" dirty="0" err="1">
                <a:latin typeface="+mn-ea"/>
                <a:ea typeface="+mn-ea"/>
              </a:rPr>
              <a:t>경알람</a:t>
            </a:r>
            <a:r>
              <a:rPr lang="ko-KR" altLang="en-US" sz="1000" dirty="0">
                <a:latin typeface="+mn-ea"/>
                <a:ea typeface="+mn-ea"/>
              </a:rPr>
              <a:t> 발생 처리토록 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5.6.5.5</a:t>
            </a:r>
            <a:r>
              <a:rPr lang="en-US" altLang="ko-KR" sz="1000" dirty="0">
                <a:latin typeface="+mn-ea"/>
                <a:ea typeface="+mn-ea"/>
              </a:rPr>
              <a:t>. PC </a:t>
            </a:r>
            <a:r>
              <a:rPr lang="ko-KR" altLang="en-US" sz="1000" dirty="0">
                <a:latin typeface="+mn-ea"/>
                <a:ea typeface="+mn-ea"/>
              </a:rPr>
              <a:t>프로그램에서 </a:t>
            </a:r>
            <a:r>
              <a:rPr lang="en-US" altLang="ko-KR" sz="1000" dirty="0" err="1">
                <a:latin typeface="+mn-ea"/>
                <a:ea typeface="+mn-ea"/>
              </a:rPr>
              <a:t>NET_Drive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연결상태는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Check</a:t>
            </a:r>
            <a:r>
              <a:rPr lang="ko-KR" altLang="en-US" sz="1000" dirty="0">
                <a:latin typeface="+mn-ea"/>
                <a:ea typeface="+mn-ea"/>
              </a:rPr>
              <a:t>하지 </a:t>
            </a:r>
            <a:r>
              <a:rPr lang="ko-KR" altLang="en-US" sz="1000" dirty="0" err="1">
                <a:latin typeface="+mn-ea"/>
                <a:ea typeface="+mn-ea"/>
              </a:rPr>
              <a:t>않토록</a:t>
            </a:r>
            <a:r>
              <a:rPr lang="ko-KR" altLang="en-US" sz="1000" dirty="0">
                <a:latin typeface="+mn-ea"/>
                <a:ea typeface="+mn-ea"/>
              </a:rPr>
              <a:t> 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6" y="3356992"/>
            <a:ext cx="4029075" cy="11144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230" y="1702771"/>
            <a:ext cx="389572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5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5.6.6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결과 </a:t>
            </a:r>
            <a:r>
              <a:rPr lang="en-US" altLang="ko-KR" sz="1000" dirty="0">
                <a:latin typeface="+mn-ea"/>
                <a:ea typeface="+mn-ea"/>
              </a:rPr>
              <a:t>Back-up </a:t>
            </a:r>
            <a:r>
              <a:rPr lang="ko-KR" altLang="en-US" sz="1000" dirty="0">
                <a:latin typeface="+mn-ea"/>
                <a:ea typeface="+mn-ea"/>
              </a:rPr>
              <a:t>파일 저장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5.6.6.1</a:t>
            </a:r>
            <a:r>
              <a:rPr lang="en-US" altLang="ko-KR" sz="1000" dirty="0">
                <a:latin typeface="+mn-ea"/>
                <a:ea typeface="+mn-ea"/>
              </a:rPr>
              <a:t>. Back-up</a:t>
            </a:r>
            <a:r>
              <a:rPr lang="ko-KR" altLang="en-US" sz="1000" dirty="0">
                <a:latin typeface="+mn-ea"/>
                <a:ea typeface="+mn-ea"/>
              </a:rPr>
              <a:t>할 </a:t>
            </a:r>
            <a:r>
              <a:rPr lang="en-US" altLang="ko-KR" sz="1000" dirty="0">
                <a:latin typeface="+mn-ea"/>
                <a:ea typeface="+mn-ea"/>
              </a:rPr>
              <a:t>Image/QCP </a:t>
            </a:r>
            <a:r>
              <a:rPr lang="ko-KR" altLang="en-US" sz="1000" dirty="0">
                <a:latin typeface="+mn-ea"/>
                <a:ea typeface="+mn-ea"/>
              </a:rPr>
              <a:t>파일은 </a:t>
            </a:r>
            <a:r>
              <a:rPr lang="en-US" altLang="ko-KR" sz="1000" dirty="0">
                <a:latin typeface="+mn-ea"/>
                <a:ea typeface="+mn-ea"/>
              </a:rPr>
              <a:t>D:\Imagesave\yyyy-mm-dd</a:t>
            </a:r>
            <a:r>
              <a:rPr lang="ko-KR" altLang="en-US" sz="1000" dirty="0">
                <a:latin typeface="+mn-ea"/>
                <a:ea typeface="+mn-ea"/>
              </a:rPr>
              <a:t>경로에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5.6.6.2</a:t>
            </a:r>
            <a:r>
              <a:rPr lang="en-US" altLang="ko-KR" sz="1000" dirty="0">
                <a:latin typeface="+mn-ea"/>
                <a:ea typeface="+mn-ea"/>
              </a:rPr>
              <a:t>. Image</a:t>
            </a:r>
            <a:r>
              <a:rPr lang="ko-KR" altLang="en-US" sz="1000" dirty="0">
                <a:latin typeface="+mn-ea"/>
                <a:ea typeface="+mn-ea"/>
              </a:rPr>
              <a:t>와 </a:t>
            </a:r>
            <a:r>
              <a:rPr lang="en-US" altLang="ko-KR" sz="1000" dirty="0">
                <a:latin typeface="+mn-ea"/>
                <a:ea typeface="+mn-ea"/>
              </a:rPr>
              <a:t>QCP</a:t>
            </a:r>
            <a:r>
              <a:rPr lang="ko-KR" altLang="en-US" sz="1000" dirty="0">
                <a:latin typeface="+mn-ea"/>
                <a:ea typeface="+mn-ea"/>
              </a:rPr>
              <a:t>를 제외한 나머지 </a:t>
            </a:r>
            <a:r>
              <a:rPr lang="en-US" altLang="ko-KR" sz="1000" dirty="0">
                <a:latin typeface="+mn-ea"/>
                <a:ea typeface="+mn-ea"/>
              </a:rPr>
              <a:t>Back-up </a:t>
            </a:r>
            <a:r>
              <a:rPr lang="ko-KR" altLang="en-US" sz="1000" dirty="0">
                <a:latin typeface="+mn-ea"/>
                <a:ea typeface="+mn-ea"/>
              </a:rPr>
              <a:t>파일은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D</a:t>
            </a:r>
            <a:r>
              <a:rPr lang="en-US" altLang="ko-KR" sz="1000" dirty="0">
                <a:latin typeface="+mn-ea"/>
                <a:ea typeface="+mn-ea"/>
              </a:rPr>
              <a:t>:\Result\yyyy-mm-dd </a:t>
            </a:r>
            <a:r>
              <a:rPr lang="ko-KR" altLang="en-US" sz="1000" dirty="0">
                <a:latin typeface="+mn-ea"/>
                <a:ea typeface="+mn-ea"/>
              </a:rPr>
              <a:t>경로에 저장함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5.6.6.3</a:t>
            </a:r>
            <a:r>
              <a:rPr lang="en-US" altLang="ko-KR" sz="1000" dirty="0">
                <a:latin typeface="+mn-ea"/>
                <a:ea typeface="+mn-ea"/>
              </a:rPr>
              <a:t>. Xml</a:t>
            </a:r>
            <a:r>
              <a:rPr lang="ko-KR" altLang="en-US" sz="1000" dirty="0">
                <a:latin typeface="+mn-ea"/>
                <a:ea typeface="+mn-ea"/>
              </a:rPr>
              <a:t>로  </a:t>
            </a:r>
            <a:r>
              <a:rPr lang="en-US" altLang="ko-KR" sz="1000" dirty="0">
                <a:latin typeface="+mn-ea"/>
                <a:ea typeface="+mn-ea"/>
              </a:rPr>
              <a:t>QCP </a:t>
            </a:r>
            <a:r>
              <a:rPr lang="ko-KR" altLang="en-US" sz="1000" dirty="0">
                <a:latin typeface="+mn-ea"/>
                <a:ea typeface="+mn-ea"/>
              </a:rPr>
              <a:t>정보를 전송할 경우 </a:t>
            </a:r>
            <a:r>
              <a:rPr lang="en-US" altLang="ko-KR" sz="1000" dirty="0">
                <a:latin typeface="+mn-ea"/>
                <a:ea typeface="+mn-ea"/>
              </a:rPr>
              <a:t>QCP</a:t>
            </a:r>
            <a:r>
              <a:rPr lang="ko-KR" altLang="en-US" sz="1000" dirty="0">
                <a:latin typeface="+mn-ea"/>
                <a:ea typeface="+mn-ea"/>
              </a:rPr>
              <a:t>파일은 상위 전송을 하지 않고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유사 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Back-Up</a:t>
            </a:r>
            <a:r>
              <a:rPr lang="ko-KR" altLang="en-US" sz="1000" dirty="0">
                <a:latin typeface="+mn-ea"/>
                <a:ea typeface="+mn-ea"/>
              </a:rPr>
              <a:t>용으로 사용하도록 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5.6.7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원본 </a:t>
            </a:r>
            <a:r>
              <a:rPr lang="en-US" altLang="ko-KR" sz="1000" dirty="0">
                <a:latin typeface="+mn-ea"/>
                <a:ea typeface="+mn-ea"/>
              </a:rPr>
              <a:t>Image </a:t>
            </a:r>
            <a:r>
              <a:rPr lang="ko-KR" altLang="en-US" sz="1000" dirty="0">
                <a:latin typeface="+mn-ea"/>
                <a:ea typeface="+mn-ea"/>
              </a:rPr>
              <a:t>저장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5.6.7.1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원본 </a:t>
            </a:r>
            <a:r>
              <a:rPr lang="en-US" altLang="ko-KR" sz="1000" dirty="0">
                <a:latin typeface="+mn-ea"/>
                <a:ea typeface="+mn-ea"/>
              </a:rPr>
              <a:t>Image</a:t>
            </a:r>
            <a:r>
              <a:rPr lang="ko-KR" altLang="en-US" sz="1000" dirty="0" err="1">
                <a:latin typeface="+mn-ea"/>
                <a:ea typeface="+mn-ea"/>
              </a:rPr>
              <a:t>저장은“저장</a:t>
            </a:r>
            <a:r>
              <a:rPr lang="ko-KR" altLang="en-US" sz="1000" dirty="0">
                <a:latin typeface="+mn-ea"/>
                <a:ea typeface="+mn-ea"/>
              </a:rPr>
              <a:t> 안함”</a:t>
            </a:r>
            <a:r>
              <a:rPr lang="en-US" altLang="ko-KR" sz="1000" dirty="0">
                <a:latin typeface="+mn-ea"/>
                <a:ea typeface="+mn-ea"/>
              </a:rPr>
              <a:t>,“N/G</a:t>
            </a:r>
            <a:r>
              <a:rPr lang="ko-KR" altLang="en-US" sz="1000" dirty="0">
                <a:latin typeface="+mn-ea"/>
                <a:ea typeface="+mn-ea"/>
              </a:rPr>
              <a:t>저장”</a:t>
            </a:r>
            <a:r>
              <a:rPr lang="en-US" altLang="ko-KR" sz="1000" dirty="0">
                <a:latin typeface="+mn-ea"/>
                <a:ea typeface="+mn-ea"/>
              </a:rPr>
              <a:t>,“</a:t>
            </a:r>
            <a:r>
              <a:rPr lang="ko-KR" altLang="en-US" sz="1000" dirty="0" err="1">
                <a:latin typeface="+mn-ea"/>
                <a:ea typeface="+mn-ea"/>
              </a:rPr>
              <a:t>전수저장”사용자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          선택 </a:t>
            </a:r>
            <a:r>
              <a:rPr lang="ko-KR" altLang="en-US" sz="1000" dirty="0">
                <a:latin typeface="+mn-ea"/>
                <a:ea typeface="+mn-ea"/>
              </a:rPr>
              <a:t>기능추가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5.6.7.2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검사 원본 </a:t>
            </a:r>
            <a:r>
              <a:rPr lang="en-US" altLang="ko-KR" sz="1000" dirty="0">
                <a:latin typeface="+mn-ea"/>
                <a:ea typeface="+mn-ea"/>
              </a:rPr>
              <a:t>Image</a:t>
            </a:r>
            <a:r>
              <a:rPr lang="ko-KR" altLang="en-US" sz="1000" dirty="0">
                <a:latin typeface="+mn-ea"/>
                <a:ea typeface="+mn-ea"/>
              </a:rPr>
              <a:t>가 필요한 경우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      D</a:t>
            </a:r>
            <a:r>
              <a:rPr lang="en-US" altLang="ko-KR" sz="1000" dirty="0">
                <a:latin typeface="+mn-ea"/>
                <a:ea typeface="+mn-ea"/>
              </a:rPr>
              <a:t>:\Imagesave\yyyy-mm-dd\Original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ko-KR" altLang="en-US" sz="1000" dirty="0" err="1">
                <a:latin typeface="+mn-ea"/>
                <a:ea typeface="+mn-ea"/>
              </a:rPr>
              <a:t>저장토록</a:t>
            </a:r>
            <a:r>
              <a:rPr lang="ko-KR" altLang="en-US" sz="1000" dirty="0">
                <a:latin typeface="+mn-ea"/>
                <a:ea typeface="+mn-ea"/>
              </a:rPr>
              <a:t> 함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5.6.8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파일 삭제 방법 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5.6.8.1</a:t>
            </a:r>
            <a:r>
              <a:rPr lang="en-US" altLang="ko-KR" sz="1000" dirty="0">
                <a:latin typeface="+mn-ea"/>
                <a:ea typeface="+mn-ea"/>
              </a:rPr>
              <a:t>. Log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en-US" altLang="ko-KR" sz="1000" dirty="0">
                <a:latin typeface="+mn-ea"/>
                <a:ea typeface="+mn-ea"/>
              </a:rPr>
              <a:t>Back-up Data, Image</a:t>
            </a:r>
            <a:r>
              <a:rPr lang="ko-KR" altLang="en-US" sz="1000" dirty="0">
                <a:latin typeface="+mn-ea"/>
                <a:ea typeface="+mn-ea"/>
              </a:rPr>
              <a:t>의 파일 삭제는 자동 삭제 기능을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      반영하지 </a:t>
            </a:r>
            <a:r>
              <a:rPr lang="ko-KR" altLang="en-US" sz="1000" dirty="0">
                <a:latin typeface="+mn-ea"/>
                <a:ea typeface="+mn-ea"/>
              </a:rPr>
              <a:t>않고 수동 삭제를 원칙으로 함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5.6.9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바이러스감염 방지 대책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5.6.9.1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PC </a:t>
            </a:r>
            <a:r>
              <a:rPr lang="ko-KR" altLang="en-US" sz="1000" dirty="0">
                <a:latin typeface="+mn-ea"/>
                <a:ea typeface="+mn-ea"/>
              </a:rPr>
              <a:t>최신 </a:t>
            </a:r>
            <a:r>
              <a:rPr lang="ko-KR" altLang="en-US" sz="1000" dirty="0" err="1">
                <a:latin typeface="+mn-ea"/>
                <a:ea typeface="+mn-ea"/>
              </a:rPr>
              <a:t>버젼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백신설치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백신종류는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담당자와 협의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5.6.9.2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PC USB</a:t>
            </a:r>
            <a:r>
              <a:rPr lang="ko-KR" altLang="en-US" sz="1000" dirty="0" err="1">
                <a:latin typeface="+mn-ea"/>
                <a:ea typeface="+mn-ea"/>
              </a:rPr>
              <a:t>봉인관리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본사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법인 시스템 관리자 관리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</a:t>
            </a:r>
            <a:r>
              <a:rPr lang="en-US" altLang="ko-KR" sz="1000" dirty="0" smtClean="0">
                <a:latin typeface="+mn-ea"/>
                <a:ea typeface="+mn-ea"/>
              </a:rPr>
              <a:t>      </a:t>
            </a:r>
            <a:r>
              <a:rPr lang="en-US" altLang="ko-KR" sz="1000" dirty="0">
                <a:latin typeface="+mn-ea"/>
                <a:ea typeface="+mn-ea"/>
              </a:rPr>
              <a:t>[USB</a:t>
            </a:r>
            <a:r>
              <a:rPr lang="ko-KR" altLang="en-US" sz="1000" dirty="0">
                <a:latin typeface="+mn-ea"/>
                <a:ea typeface="+mn-ea"/>
              </a:rPr>
              <a:t>사용 결재선 및 사용 절차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     </a:t>
            </a:r>
            <a:r>
              <a:rPr lang="en-US" altLang="ko-KR" sz="1000" dirty="0" smtClean="0">
                <a:latin typeface="+mn-ea"/>
                <a:ea typeface="+mn-ea"/>
              </a:rPr>
              <a:t>    </a:t>
            </a:r>
            <a:r>
              <a:rPr lang="ko-KR" altLang="en-US" sz="1000" dirty="0">
                <a:latin typeface="+mn-ea"/>
                <a:ea typeface="+mn-ea"/>
              </a:rPr>
              <a:t>기안 → 시스템 관리자 합의 → </a:t>
            </a:r>
            <a:r>
              <a:rPr lang="ko-KR" altLang="en-US" sz="1000" dirty="0" smtClean="0">
                <a:latin typeface="+mn-ea"/>
                <a:ea typeface="+mn-ea"/>
              </a:rPr>
              <a:t>기안부서장결재</a:t>
            </a:r>
            <a:r>
              <a:rPr lang="en-US" altLang="ko-KR" sz="1000" dirty="0" smtClean="0">
                <a:latin typeface="+mn-ea"/>
                <a:ea typeface="+mn-ea"/>
              </a:rPr>
              <a:t>, 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</a:t>
            </a:r>
            <a:r>
              <a:rPr lang="ko-KR" altLang="en-US" sz="1000" dirty="0" smtClean="0">
                <a:latin typeface="+mn-ea"/>
                <a:ea typeface="+mn-ea"/>
              </a:rPr>
              <a:t>결재 </a:t>
            </a:r>
            <a:r>
              <a:rPr lang="ko-KR" altLang="en-US" sz="1000" dirty="0">
                <a:latin typeface="+mn-ea"/>
                <a:ea typeface="+mn-ea"/>
              </a:rPr>
              <a:t>후 → </a:t>
            </a:r>
            <a:r>
              <a:rPr lang="ko-KR" altLang="en-US" sz="1000" dirty="0" smtClean="0">
                <a:latin typeface="+mn-ea"/>
                <a:ea typeface="+mn-ea"/>
              </a:rPr>
              <a:t>시스템 담당자 </a:t>
            </a:r>
            <a:r>
              <a:rPr lang="en-US" altLang="ko-KR" sz="1000" dirty="0" smtClean="0">
                <a:latin typeface="+mn-ea"/>
                <a:ea typeface="+mn-ea"/>
              </a:rPr>
              <a:t>USB </a:t>
            </a:r>
            <a:r>
              <a:rPr lang="ko-KR" altLang="en-US" sz="1000" dirty="0" smtClean="0">
                <a:latin typeface="+mn-ea"/>
                <a:ea typeface="+mn-ea"/>
              </a:rPr>
              <a:t>바이러스 체크 </a:t>
            </a:r>
            <a:r>
              <a:rPr lang="ko-KR" altLang="en-US" sz="1000" dirty="0">
                <a:latin typeface="+mn-ea"/>
                <a:ea typeface="+mn-ea"/>
              </a:rPr>
              <a:t>→ 봉인해제 →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   USB</a:t>
            </a:r>
            <a:r>
              <a:rPr lang="ko-KR" altLang="en-US" sz="1000" dirty="0">
                <a:latin typeface="+mn-ea"/>
                <a:ea typeface="+mn-ea"/>
              </a:rPr>
              <a:t>사용 → </a:t>
            </a:r>
            <a:r>
              <a:rPr lang="ko-KR" altLang="en-US" sz="1000" dirty="0" smtClean="0">
                <a:latin typeface="+mn-ea"/>
                <a:ea typeface="+mn-ea"/>
              </a:rPr>
              <a:t>재 </a:t>
            </a:r>
            <a:r>
              <a:rPr lang="ko-KR" altLang="en-US" sz="1000" dirty="0">
                <a:latin typeface="+mn-ea"/>
                <a:ea typeface="+mn-ea"/>
              </a:rPr>
              <a:t>봉인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시스템관리자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5.6.9.3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설비</a:t>
            </a:r>
            <a:r>
              <a:rPr lang="en-US" altLang="ko-KR" sz="1000" dirty="0">
                <a:latin typeface="+mn-ea"/>
                <a:ea typeface="+mn-ea"/>
              </a:rPr>
              <a:t>PC OS Win 7</a:t>
            </a:r>
            <a:r>
              <a:rPr lang="ko-KR" altLang="en-US" sz="1000" dirty="0">
                <a:latin typeface="+mn-ea"/>
                <a:ea typeface="+mn-ea"/>
              </a:rPr>
              <a:t>이상 설치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5.7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  <a:r>
              <a:rPr lang="ko-KR" altLang="en-US" sz="1000" dirty="0">
                <a:latin typeface="+mn-ea"/>
                <a:ea typeface="+mn-ea"/>
              </a:rPr>
              <a:t>제출서류 기준 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    </a:t>
            </a:r>
            <a:r>
              <a:rPr lang="en-US" altLang="ko-KR" sz="1000" dirty="0" smtClean="0">
                <a:latin typeface="+mn-ea"/>
                <a:ea typeface="+mn-ea"/>
              </a:rPr>
              <a:t>※ </a:t>
            </a:r>
            <a:r>
              <a:rPr lang="ko-KR" altLang="en-US" sz="1000" dirty="0">
                <a:latin typeface="+mn-ea"/>
                <a:ea typeface="+mn-ea"/>
              </a:rPr>
              <a:t>기본 사항은 삼성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 err="1">
                <a:latin typeface="+mn-ea"/>
                <a:ea typeface="+mn-ea"/>
              </a:rPr>
              <a:t>제어부</a:t>
            </a:r>
            <a:r>
              <a:rPr lang="ko-KR" altLang="en-US" sz="1000" dirty="0">
                <a:latin typeface="+mn-ea"/>
                <a:ea typeface="+mn-ea"/>
              </a:rPr>
              <a:t> 일반 제작표준서를 기준으로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  </a:t>
            </a:r>
            <a:r>
              <a:rPr lang="ko-KR" altLang="en-US" sz="1000" dirty="0" smtClean="0">
                <a:latin typeface="+mn-ea"/>
                <a:ea typeface="+mn-ea"/>
              </a:rPr>
              <a:t>검사 </a:t>
            </a:r>
            <a:r>
              <a:rPr lang="en-US" altLang="ko-KR" sz="1000" dirty="0" smtClean="0">
                <a:latin typeface="+mn-ea"/>
                <a:ea typeface="+mn-ea"/>
              </a:rPr>
              <a:t>PC </a:t>
            </a:r>
            <a:r>
              <a:rPr lang="ko-KR" altLang="en-US" sz="1000" dirty="0" smtClean="0">
                <a:latin typeface="+mn-ea"/>
                <a:ea typeface="+mn-ea"/>
              </a:rPr>
              <a:t>설비의 경우 </a:t>
            </a:r>
            <a:r>
              <a:rPr lang="ko-KR" altLang="en-US" sz="1000" dirty="0">
                <a:latin typeface="+mn-ea"/>
                <a:ea typeface="+mn-ea"/>
              </a:rPr>
              <a:t>하기의 내용을 별도 작성하여 삼성</a:t>
            </a:r>
            <a:r>
              <a:rPr lang="en-US" altLang="ko-KR" sz="1000" dirty="0">
                <a:latin typeface="+mn-ea"/>
                <a:ea typeface="+mn-ea"/>
              </a:rPr>
              <a:t>SDI</a:t>
            </a:r>
            <a:r>
              <a:rPr lang="ko-KR" altLang="en-US" sz="1000" dirty="0">
                <a:latin typeface="+mn-ea"/>
                <a:ea typeface="+mn-ea"/>
              </a:rPr>
              <a:t>에 제출토록 함</a:t>
            </a:r>
            <a:r>
              <a:rPr lang="en-US" altLang="ko-KR" sz="1000" dirty="0">
                <a:latin typeface="+mn-ea"/>
                <a:ea typeface="+mn-ea"/>
              </a:rPr>
              <a:t>. 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254" y="1163790"/>
            <a:ext cx="3960440" cy="44254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255" y="5589240"/>
            <a:ext cx="396044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59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6. </a:t>
            </a:r>
            <a:r>
              <a:rPr lang="ko-KR" altLang="en-US" sz="1000" b="1" dirty="0" smtClean="0">
                <a:latin typeface="+mn-ea"/>
                <a:ea typeface="+mn-ea"/>
              </a:rPr>
              <a:t>첨부</a:t>
            </a: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6.1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배관</a:t>
            </a:r>
            <a:r>
              <a:rPr lang="en-US" altLang="ko-KR" sz="1000" b="1" dirty="0">
                <a:latin typeface="+mn-ea"/>
                <a:ea typeface="+mn-ea"/>
              </a:rPr>
              <a:t>(PIPE) </a:t>
            </a:r>
            <a:r>
              <a:rPr lang="ko-KR" altLang="en-US" sz="1000" b="1" dirty="0">
                <a:latin typeface="+mn-ea"/>
                <a:ea typeface="+mn-ea"/>
              </a:rPr>
              <a:t>도장 기준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6.2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설비 색상 기준      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#2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6.3. </a:t>
            </a:r>
            <a:r>
              <a:rPr lang="ko-KR" altLang="en-US" sz="1000" b="1" dirty="0">
                <a:latin typeface="+mn-ea"/>
                <a:ea typeface="+mn-ea"/>
              </a:rPr>
              <a:t>지정 부품 추천 업체 </a:t>
            </a:r>
            <a:r>
              <a:rPr lang="en-US" altLang="ko-KR" sz="1000" b="1" dirty="0">
                <a:latin typeface="+mn-ea"/>
                <a:ea typeface="+mn-ea"/>
              </a:rPr>
              <a:t>LIST    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#3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6.4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공급 </a:t>
            </a:r>
            <a:r>
              <a:rPr lang="en-US" altLang="ko-KR" sz="1000" b="1" dirty="0">
                <a:latin typeface="+mn-ea"/>
                <a:ea typeface="+mn-ea"/>
              </a:rPr>
              <a:t>UTILITY </a:t>
            </a:r>
            <a:r>
              <a:rPr lang="ko-KR" altLang="en-US" sz="1000" b="1" dirty="0">
                <a:latin typeface="+mn-ea"/>
                <a:ea typeface="+mn-ea"/>
              </a:rPr>
              <a:t>품질 규격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#4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6.5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준공 자료 </a:t>
            </a:r>
            <a:r>
              <a:rPr lang="en-US" altLang="ko-KR" sz="1000" b="1" dirty="0">
                <a:latin typeface="+mn-ea"/>
                <a:ea typeface="+mn-ea"/>
              </a:rPr>
              <a:t>CHECK LIST        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#5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6.6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설비 </a:t>
            </a:r>
            <a:r>
              <a:rPr lang="ko-KR" altLang="en-US" sz="1000" b="1" dirty="0" err="1">
                <a:latin typeface="+mn-ea"/>
                <a:ea typeface="+mn-ea"/>
              </a:rPr>
              <a:t>자료용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FILE </a:t>
            </a:r>
            <a:r>
              <a:rPr lang="ko-KR" altLang="en-US" sz="1000" b="1" dirty="0">
                <a:latin typeface="+mn-ea"/>
                <a:ea typeface="+mn-ea"/>
              </a:rPr>
              <a:t>기준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#6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6.7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설비 점검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교체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윤활 기준서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#7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6.8</a:t>
            </a:r>
            <a:r>
              <a:rPr lang="en-US" altLang="ko-KR" sz="1000" b="1" dirty="0">
                <a:latin typeface="+mn-ea"/>
                <a:ea typeface="+mn-ea"/>
              </a:rPr>
              <a:t>. B.O.M.(BILL OF MATERIAL)    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#8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6.9</a:t>
            </a:r>
            <a:r>
              <a:rPr lang="en-US" altLang="ko-KR" sz="1000" b="1" dirty="0">
                <a:latin typeface="+mn-ea"/>
                <a:ea typeface="+mn-ea"/>
              </a:rPr>
              <a:t>. SPARE PARTS LIST            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#9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6.10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설비 관련 사업장 안전 기준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#10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6.11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설비 관련 </a:t>
            </a:r>
            <a:r>
              <a:rPr lang="ko-KR" altLang="en-US" sz="1000" b="1" dirty="0" err="1">
                <a:latin typeface="+mn-ea"/>
                <a:ea typeface="+mn-ea"/>
              </a:rPr>
              <a:t>표준단위</a:t>
            </a:r>
            <a:r>
              <a:rPr lang="ko-KR" altLang="en-US" sz="1000" b="1" dirty="0">
                <a:latin typeface="+mn-ea"/>
                <a:ea typeface="+mn-ea"/>
              </a:rPr>
              <a:t> 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#11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6.12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소형 이물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안전성 </a:t>
            </a:r>
            <a:r>
              <a:rPr lang="ko-KR" altLang="en-US" sz="1000" b="1" dirty="0" err="1">
                <a:latin typeface="+mn-ea"/>
                <a:ea typeface="+mn-ea"/>
              </a:rPr>
              <a:t>공정별</a:t>
            </a:r>
            <a:r>
              <a:rPr lang="ko-KR" altLang="en-US" sz="1000" b="1" dirty="0">
                <a:latin typeface="+mn-ea"/>
                <a:ea typeface="+mn-ea"/>
              </a:rPr>
              <a:t> 주요 설치 항목 및 </a:t>
            </a:r>
            <a:r>
              <a:rPr lang="en-US" altLang="ko-KR" sz="1000" b="1" dirty="0">
                <a:latin typeface="+mn-ea"/>
                <a:ea typeface="+mn-ea"/>
              </a:rPr>
              <a:t>POS'-------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#12</a:t>
            </a:r>
            <a:r>
              <a:rPr lang="en-US" altLang="ko-KR" sz="1000" b="1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6.13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고효율 에너지 부품 적용 예  </a:t>
            </a:r>
            <a:r>
              <a:rPr lang="en-US" altLang="ko-KR" sz="1000" b="1" dirty="0">
                <a:latin typeface="+mn-ea"/>
                <a:ea typeface="+mn-ea"/>
              </a:rPr>
              <a:t>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13.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6.14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제어 부품 사양 </a:t>
            </a:r>
            <a:r>
              <a:rPr lang="en-US" altLang="ko-KR" sz="1000" b="1" dirty="0">
                <a:latin typeface="+mn-ea"/>
                <a:ea typeface="+mn-ea"/>
              </a:rPr>
              <a:t>List        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14.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en-US" altLang="ko-KR" sz="1000" b="1" dirty="0" smtClean="0">
                <a:latin typeface="+mn-ea"/>
                <a:ea typeface="+mn-ea"/>
              </a:rPr>
              <a:t>6.15</a:t>
            </a: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 err="1">
                <a:latin typeface="+mn-ea"/>
                <a:ea typeface="+mn-ea"/>
              </a:rPr>
              <a:t>비상스위치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 err="1">
                <a:latin typeface="+mn-ea"/>
                <a:ea typeface="+mn-ea"/>
              </a:rPr>
              <a:t>교류전원</a:t>
            </a:r>
            <a:r>
              <a:rPr lang="ko-KR" altLang="en-US" sz="1000" b="1" dirty="0">
                <a:latin typeface="+mn-ea"/>
                <a:ea typeface="+mn-ea"/>
              </a:rPr>
              <a:t> 분배 참고도  </a:t>
            </a:r>
            <a:r>
              <a:rPr lang="en-US" altLang="ko-KR" sz="1000" b="1" dirty="0">
                <a:latin typeface="+mn-ea"/>
                <a:ea typeface="+mn-ea"/>
              </a:rPr>
              <a:t>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15.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1259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6.16. </a:t>
            </a:r>
            <a:r>
              <a:rPr lang="ko-KR" altLang="en-US" sz="1000" b="1" dirty="0">
                <a:latin typeface="+mn-ea"/>
                <a:ea typeface="+mn-ea"/>
              </a:rPr>
              <a:t>준공 자료          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#16.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6.17. File </a:t>
            </a:r>
            <a:r>
              <a:rPr lang="ko-KR" altLang="en-US" sz="1000" b="1" dirty="0">
                <a:latin typeface="+mn-ea"/>
                <a:ea typeface="+mn-ea"/>
              </a:rPr>
              <a:t>기준          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#17.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6.18. </a:t>
            </a:r>
            <a:r>
              <a:rPr lang="ko-KR" altLang="en-US" sz="1000" b="1" dirty="0">
                <a:latin typeface="+mn-ea"/>
                <a:ea typeface="+mn-ea"/>
              </a:rPr>
              <a:t>안전 검수 </a:t>
            </a:r>
            <a:r>
              <a:rPr lang="en-US" altLang="ko-KR" sz="1000" b="1" dirty="0">
                <a:latin typeface="+mn-ea"/>
                <a:ea typeface="+mn-ea"/>
              </a:rPr>
              <a:t>CHECK </a:t>
            </a:r>
            <a:r>
              <a:rPr lang="ko-KR" altLang="en-US" sz="1000" b="1" dirty="0">
                <a:latin typeface="+mn-ea"/>
                <a:ea typeface="+mn-ea"/>
              </a:rPr>
              <a:t>항목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#18.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 6.19. SDI </a:t>
            </a:r>
            <a:r>
              <a:rPr lang="ko-KR" altLang="en-US" sz="1000" b="1" dirty="0">
                <a:latin typeface="+mn-ea"/>
                <a:ea typeface="+mn-ea"/>
              </a:rPr>
              <a:t>안전인증 기관          </a:t>
            </a:r>
            <a:r>
              <a:rPr lang="en-US" altLang="ko-KR" sz="1000" b="1" dirty="0">
                <a:latin typeface="+mn-ea"/>
                <a:ea typeface="+mn-ea"/>
              </a:rPr>
              <a:t>--------------------------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19.</a:t>
            </a:r>
            <a:endParaRPr lang="en-US" altLang="ko-KR" sz="10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20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#1. </a:t>
            </a:r>
            <a:r>
              <a:rPr lang="ko-KR" altLang="en-US" sz="1000" b="1" dirty="0">
                <a:latin typeface="+mn-ea"/>
                <a:ea typeface="+mn-ea"/>
              </a:rPr>
              <a:t>배관</a:t>
            </a:r>
            <a:r>
              <a:rPr lang="en-US" altLang="ko-KR" sz="1000" b="1" dirty="0">
                <a:latin typeface="+mn-ea"/>
                <a:ea typeface="+mn-ea"/>
              </a:rPr>
              <a:t>(PIPE) </a:t>
            </a:r>
            <a:r>
              <a:rPr lang="ko-KR" altLang="en-US" sz="1000" b="1" dirty="0">
                <a:latin typeface="+mn-ea"/>
                <a:ea typeface="+mn-ea"/>
              </a:rPr>
              <a:t>도장 기준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#2. </a:t>
            </a:r>
            <a:r>
              <a:rPr lang="ko-KR" altLang="en-US" sz="1000" b="1" dirty="0">
                <a:latin typeface="+mn-ea"/>
                <a:ea typeface="+mn-ea"/>
              </a:rPr>
              <a:t>설비 색상 기준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836712"/>
            <a:ext cx="4683239" cy="568863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7495" y="869211"/>
            <a:ext cx="4713896" cy="457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92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#3. </a:t>
            </a:r>
            <a:r>
              <a:rPr lang="ko-KR" altLang="en-US" sz="1000" b="1" dirty="0">
                <a:latin typeface="+mn-ea"/>
                <a:ea typeface="+mn-ea"/>
              </a:rPr>
              <a:t>지정 부품 추천 업체 </a:t>
            </a:r>
            <a:r>
              <a:rPr lang="en-US" altLang="ko-KR" sz="1000" b="1" dirty="0">
                <a:latin typeface="+mn-ea"/>
                <a:ea typeface="+mn-ea"/>
              </a:rPr>
              <a:t>LIST(</a:t>
            </a:r>
            <a:r>
              <a:rPr lang="ko-KR" altLang="en-US" sz="1000" b="1" dirty="0">
                <a:latin typeface="+mn-ea"/>
                <a:ea typeface="+mn-ea"/>
              </a:rPr>
              <a:t>기구 </a:t>
            </a:r>
            <a:r>
              <a:rPr lang="en-US" altLang="ko-KR" sz="1000" b="1" dirty="0">
                <a:latin typeface="+mn-ea"/>
                <a:ea typeface="+mn-ea"/>
              </a:rPr>
              <a:t>1/2) ]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※ </a:t>
            </a:r>
            <a:r>
              <a:rPr lang="ko-KR" altLang="en-US" sz="1000" dirty="0">
                <a:latin typeface="+mn-ea"/>
                <a:ea typeface="+mn-ea"/>
              </a:rPr>
              <a:t>모든 </a:t>
            </a:r>
            <a:r>
              <a:rPr lang="ko-KR" altLang="en-US" sz="1000" dirty="0" err="1">
                <a:latin typeface="+mn-ea"/>
                <a:ea typeface="+mn-ea"/>
              </a:rPr>
              <a:t>구매품은</a:t>
            </a:r>
            <a:r>
              <a:rPr lang="ko-KR" altLang="en-US" sz="1000" dirty="0">
                <a:latin typeface="+mn-ea"/>
                <a:ea typeface="+mn-ea"/>
              </a:rPr>
              <a:t> 도면 승인 시 별도 </a:t>
            </a:r>
            <a:r>
              <a:rPr lang="en-US" altLang="ko-KR" sz="1000" dirty="0">
                <a:latin typeface="+mn-ea"/>
                <a:ea typeface="+mn-ea"/>
              </a:rPr>
              <a:t>LIST </a:t>
            </a:r>
            <a:r>
              <a:rPr lang="ko-KR" altLang="en-US" sz="1000" dirty="0">
                <a:latin typeface="+mn-ea"/>
                <a:ea typeface="+mn-ea"/>
              </a:rPr>
              <a:t>작성하여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생산기술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 dirty="0">
                <a:latin typeface="+mn-ea"/>
                <a:ea typeface="+mn-ea"/>
              </a:rPr>
              <a:t>의</a:t>
            </a: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  </a:t>
            </a:r>
            <a:r>
              <a:rPr lang="ko-KR" altLang="en-US" sz="1000" dirty="0" smtClean="0">
                <a:latin typeface="+mn-ea"/>
                <a:ea typeface="+mn-ea"/>
              </a:rPr>
              <a:t>  확인을 </a:t>
            </a:r>
            <a:r>
              <a:rPr lang="ko-KR" altLang="en-US" sz="1000" dirty="0">
                <a:latin typeface="+mn-ea"/>
                <a:ea typeface="+mn-ea"/>
              </a:rPr>
              <a:t>必하며 도급 업체는 </a:t>
            </a:r>
            <a:r>
              <a:rPr lang="en-US" altLang="ko-KR" sz="1000" dirty="0">
                <a:latin typeface="+mn-ea"/>
                <a:ea typeface="+mn-ea"/>
              </a:rPr>
              <a:t>SDI </a:t>
            </a:r>
            <a:r>
              <a:rPr lang="ko-KR" altLang="en-US" sz="1000" dirty="0">
                <a:latin typeface="+mn-ea"/>
                <a:ea typeface="+mn-ea"/>
              </a:rPr>
              <a:t>담당자의 변경 요청 시 이를 적극 </a:t>
            </a:r>
            <a:r>
              <a:rPr lang="ko-KR" altLang="en-US" sz="1000" dirty="0" smtClean="0">
                <a:latin typeface="+mn-ea"/>
                <a:ea typeface="+mn-ea"/>
              </a:rPr>
              <a:t>반영한다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[</a:t>
            </a:r>
            <a:r>
              <a:rPr lang="ko-KR" altLang="en-US" sz="1000" dirty="0">
                <a:latin typeface="+mn-ea"/>
                <a:ea typeface="+mn-ea"/>
              </a:rPr>
              <a:t>소형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[</a:t>
            </a:r>
            <a:r>
              <a:rPr lang="ko-KR" altLang="en-US" sz="1000" dirty="0">
                <a:latin typeface="+mn-ea"/>
                <a:ea typeface="+mn-ea"/>
              </a:rPr>
              <a:t>중대형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2" y="1477279"/>
            <a:ext cx="4176464" cy="528291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18" y="854037"/>
            <a:ext cx="4194827" cy="480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#4. </a:t>
            </a:r>
            <a:r>
              <a:rPr lang="ko-KR" altLang="en-US" sz="1000" b="1" dirty="0">
                <a:latin typeface="+mn-ea"/>
                <a:ea typeface="+mn-ea"/>
              </a:rPr>
              <a:t>공급 </a:t>
            </a:r>
            <a:r>
              <a:rPr lang="en-US" altLang="ko-KR" sz="1000" b="1" dirty="0">
                <a:latin typeface="+mn-ea"/>
                <a:ea typeface="+mn-ea"/>
              </a:rPr>
              <a:t>UTILITY </a:t>
            </a:r>
            <a:r>
              <a:rPr lang="ko-KR" altLang="en-US" sz="1000" b="1" dirty="0">
                <a:latin typeface="+mn-ea"/>
                <a:ea typeface="+mn-ea"/>
              </a:rPr>
              <a:t>품질 규격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#5. </a:t>
            </a:r>
            <a:r>
              <a:rPr lang="ko-KR" altLang="en-US" sz="1000" b="1" dirty="0">
                <a:latin typeface="+mn-ea"/>
                <a:ea typeface="+mn-ea"/>
              </a:rPr>
              <a:t>준공 자료 </a:t>
            </a:r>
            <a:r>
              <a:rPr lang="en-US" altLang="ko-KR" sz="1000" b="1" dirty="0">
                <a:latin typeface="+mn-ea"/>
                <a:ea typeface="+mn-ea"/>
              </a:rPr>
              <a:t>CHECK LIST 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6" y="836712"/>
            <a:ext cx="4494499" cy="453650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134" y="836712"/>
            <a:ext cx="4366584" cy="585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4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#6. </a:t>
            </a:r>
            <a:r>
              <a:rPr lang="ko-KR" altLang="en-US" sz="1000" b="1" dirty="0">
                <a:latin typeface="+mn-ea"/>
                <a:ea typeface="+mn-ea"/>
              </a:rPr>
              <a:t>설비 </a:t>
            </a:r>
            <a:r>
              <a:rPr lang="ko-KR" altLang="en-US" sz="1000" b="1" dirty="0" err="1">
                <a:latin typeface="+mn-ea"/>
                <a:ea typeface="+mn-ea"/>
              </a:rPr>
              <a:t>자료용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FILE </a:t>
            </a:r>
            <a:r>
              <a:rPr lang="ko-KR" altLang="en-US" sz="1000" b="1" dirty="0">
                <a:latin typeface="+mn-ea"/>
                <a:ea typeface="+mn-ea"/>
              </a:rPr>
              <a:t>기준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①</a:t>
            </a:r>
            <a:r>
              <a:rPr lang="en-US" altLang="ko-KR" sz="1000" dirty="0" smtClean="0">
                <a:latin typeface="+mn-ea"/>
                <a:ea typeface="+mn-ea"/>
              </a:rPr>
              <a:t>Cover </a:t>
            </a:r>
            <a:r>
              <a:rPr lang="en-US" altLang="ko-KR" sz="1000" dirty="0">
                <a:latin typeface="+mn-ea"/>
                <a:ea typeface="+mn-ea"/>
              </a:rPr>
              <a:t>Frame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: </a:t>
            </a:r>
            <a:r>
              <a:rPr lang="en-US" altLang="ko-KR" sz="1000" dirty="0">
                <a:latin typeface="+mn-ea"/>
                <a:ea typeface="+mn-ea"/>
              </a:rPr>
              <a:t>AL 40x40, 40x80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: </a:t>
            </a:r>
            <a:r>
              <a:rPr lang="en-US" altLang="ko-KR" sz="1000" dirty="0">
                <a:latin typeface="+mn-ea"/>
                <a:ea typeface="+mn-ea"/>
              </a:rPr>
              <a:t>Main Base</a:t>
            </a:r>
            <a:r>
              <a:rPr lang="ko-KR" altLang="en-US" sz="1000" dirty="0">
                <a:latin typeface="+mn-ea"/>
                <a:ea typeface="+mn-ea"/>
              </a:rPr>
              <a:t>부 </a:t>
            </a:r>
            <a:r>
              <a:rPr lang="en-US" altLang="ko-KR" sz="1000" dirty="0">
                <a:latin typeface="+mn-ea"/>
                <a:ea typeface="+mn-ea"/>
              </a:rPr>
              <a:t>Frame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②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대전방지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PC</a:t>
            </a:r>
            <a:r>
              <a:rPr lang="ko-KR" altLang="en-US" sz="1000" dirty="0">
                <a:latin typeface="+mn-ea"/>
                <a:ea typeface="+mn-ea"/>
              </a:rPr>
              <a:t>판 </a:t>
            </a:r>
            <a:r>
              <a:rPr lang="en-US" altLang="ko-KR" sz="1000" dirty="0">
                <a:latin typeface="+mn-ea"/>
                <a:ea typeface="+mn-ea"/>
              </a:rPr>
              <a:t>8(10)t ( Non Frame)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③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포켓 </a:t>
            </a:r>
            <a:r>
              <a:rPr lang="en-US" altLang="ko-KR" sz="1000" dirty="0">
                <a:latin typeface="+mn-ea"/>
                <a:ea typeface="+mn-ea"/>
              </a:rPr>
              <a:t>: PJT</a:t>
            </a:r>
            <a:r>
              <a:rPr lang="ko-KR" altLang="en-US" sz="1000" dirty="0">
                <a:latin typeface="+mn-ea"/>
                <a:ea typeface="+mn-ea"/>
              </a:rPr>
              <a:t>별 별도 통일 지정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④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ko-KR" altLang="en-US" sz="1000" dirty="0">
                <a:latin typeface="+mn-ea"/>
                <a:ea typeface="+mn-ea"/>
              </a:rPr>
              <a:t>장석</a:t>
            </a:r>
            <a:r>
              <a:rPr lang="en-US" altLang="ko-KR" sz="1000" dirty="0">
                <a:latin typeface="+mn-ea"/>
                <a:ea typeface="+mn-ea"/>
              </a:rPr>
              <a:t>: </a:t>
            </a:r>
            <a:r>
              <a:rPr lang="ko-KR" altLang="en-US" sz="1000" dirty="0" err="1">
                <a:latin typeface="+mn-ea"/>
                <a:ea typeface="+mn-ea"/>
              </a:rPr>
              <a:t>중간부</a:t>
            </a:r>
            <a:r>
              <a:rPr lang="ko-KR" altLang="en-US" sz="1000" dirty="0">
                <a:latin typeface="+mn-ea"/>
                <a:ea typeface="+mn-ea"/>
              </a:rPr>
              <a:t> 양면 장석 필 적용 </a:t>
            </a: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⑤하부 </a:t>
            </a:r>
            <a:r>
              <a:rPr lang="ko-KR" altLang="en-US" sz="1000" dirty="0">
                <a:latin typeface="+mn-ea"/>
                <a:ea typeface="+mn-ea"/>
              </a:rPr>
              <a:t>공간 확보 </a:t>
            </a:r>
            <a:r>
              <a:rPr lang="en-US" altLang="ko-KR" sz="1000" dirty="0">
                <a:latin typeface="+mn-ea"/>
                <a:ea typeface="+mn-ea"/>
              </a:rPr>
              <a:t>-1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ko-KR" altLang="en-US" sz="1000" dirty="0" smtClean="0">
                <a:latin typeface="+mn-ea"/>
                <a:ea typeface="+mn-ea"/>
              </a:rPr>
              <a:t>상판 </a:t>
            </a:r>
            <a:r>
              <a:rPr lang="ko-KR" altLang="en-US" sz="1000" dirty="0">
                <a:latin typeface="+mn-ea"/>
                <a:ea typeface="+mn-ea"/>
              </a:rPr>
              <a:t>하부 가로 </a:t>
            </a:r>
            <a:r>
              <a:rPr lang="en-US" altLang="ko-KR" sz="1000" dirty="0">
                <a:latin typeface="+mn-ea"/>
                <a:ea typeface="+mn-ea"/>
              </a:rPr>
              <a:t>Frame </a:t>
            </a:r>
            <a:r>
              <a:rPr lang="ko-KR" altLang="en-US" sz="1000" dirty="0">
                <a:latin typeface="+mn-ea"/>
                <a:ea typeface="+mn-ea"/>
              </a:rPr>
              <a:t>제거</a:t>
            </a:r>
            <a:r>
              <a:rPr lang="en-US" altLang="ko-KR" sz="1000" dirty="0">
                <a:latin typeface="+mn-ea"/>
                <a:ea typeface="+mn-ea"/>
              </a:rPr>
              <a:t>, Base</a:t>
            </a:r>
            <a:r>
              <a:rPr lang="ko-KR" altLang="en-US" sz="1000" dirty="0">
                <a:latin typeface="+mn-ea"/>
                <a:ea typeface="+mn-ea"/>
              </a:rPr>
              <a:t>판재와 </a:t>
            </a:r>
            <a:r>
              <a:rPr lang="ko-KR" altLang="en-US" sz="1000" dirty="0" smtClean="0">
                <a:latin typeface="+mn-ea"/>
                <a:ea typeface="+mn-ea"/>
              </a:rPr>
              <a:t>조립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⑥하부 </a:t>
            </a:r>
            <a:r>
              <a:rPr lang="ko-KR" altLang="en-US" sz="1000" dirty="0">
                <a:latin typeface="+mn-ea"/>
                <a:ea typeface="+mn-ea"/>
              </a:rPr>
              <a:t>공간 확보 </a:t>
            </a:r>
            <a:r>
              <a:rPr lang="en-US" altLang="ko-KR" sz="1000" dirty="0">
                <a:latin typeface="+mn-ea"/>
                <a:ea typeface="+mn-ea"/>
              </a:rPr>
              <a:t>-2 </a:t>
            </a:r>
            <a:r>
              <a:rPr lang="en-US" altLang="ko-KR" sz="1000" dirty="0" smtClean="0">
                <a:latin typeface="+mn-ea"/>
                <a:ea typeface="+mn-ea"/>
              </a:rPr>
              <a:t>: Foot </a:t>
            </a:r>
            <a:r>
              <a:rPr lang="ko-KR" altLang="en-US" sz="1000" dirty="0">
                <a:latin typeface="+mn-ea"/>
                <a:ea typeface="+mn-ea"/>
              </a:rPr>
              <a:t>내부 조정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 err="1">
                <a:latin typeface="+mn-ea"/>
                <a:ea typeface="+mn-ea"/>
              </a:rPr>
              <a:t>삽입형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⑦하부 </a:t>
            </a:r>
            <a:r>
              <a:rPr lang="ko-KR" altLang="en-US" sz="1000" dirty="0">
                <a:latin typeface="+mn-ea"/>
                <a:ea typeface="+mn-ea"/>
              </a:rPr>
              <a:t>공간 확보 </a:t>
            </a:r>
            <a:r>
              <a:rPr lang="en-US" altLang="ko-KR" sz="1000" dirty="0">
                <a:latin typeface="+mn-ea"/>
                <a:ea typeface="+mn-ea"/>
              </a:rPr>
              <a:t>-3 </a:t>
            </a:r>
            <a:r>
              <a:rPr lang="en-US" altLang="ko-KR" sz="1000" dirty="0" smtClean="0">
                <a:latin typeface="+mn-ea"/>
                <a:ea typeface="+mn-ea"/>
              </a:rPr>
              <a:t>: FL</a:t>
            </a:r>
            <a:r>
              <a:rPr lang="en-US" altLang="ko-KR" sz="1000" dirty="0">
                <a:latin typeface="+mn-ea"/>
                <a:ea typeface="+mn-ea"/>
              </a:rPr>
              <a:t>~</a:t>
            </a:r>
            <a:r>
              <a:rPr lang="ko-KR" altLang="en-US" sz="1000" dirty="0">
                <a:latin typeface="+mn-ea"/>
                <a:ea typeface="+mn-ea"/>
              </a:rPr>
              <a:t>물류 바닥  높이 </a:t>
            </a:r>
            <a:r>
              <a:rPr lang="en-US" altLang="ko-KR" sz="1000" dirty="0">
                <a:latin typeface="+mn-ea"/>
                <a:ea typeface="+mn-ea"/>
              </a:rPr>
              <a:t>: 800 → 900(</a:t>
            </a:r>
            <a:r>
              <a:rPr lang="ko-KR" altLang="en-US" sz="1000" dirty="0">
                <a:latin typeface="+mn-ea"/>
                <a:ea typeface="+mn-ea"/>
              </a:rPr>
              <a:t>검토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⑧하중 </a:t>
            </a:r>
            <a:r>
              <a:rPr lang="ko-KR" altLang="en-US" sz="1000" dirty="0" err="1" smtClean="0">
                <a:latin typeface="+mn-ea"/>
                <a:ea typeface="+mn-ea"/>
              </a:rPr>
              <a:t>분산판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: </a:t>
            </a:r>
            <a:r>
              <a:rPr lang="en-US" altLang="ko-KR" sz="1000" dirty="0">
                <a:latin typeface="+mn-ea"/>
                <a:ea typeface="+mn-ea"/>
              </a:rPr>
              <a:t>STS304- </a:t>
            </a:r>
            <a:r>
              <a:rPr lang="ko-KR" altLang="en-US" sz="1000" dirty="0" err="1">
                <a:latin typeface="+mn-ea"/>
                <a:ea typeface="+mn-ea"/>
              </a:rPr>
              <a:t>폴리싱</a:t>
            </a:r>
            <a:r>
              <a:rPr lang="ko-KR" altLang="en-US" sz="1000" dirty="0">
                <a:latin typeface="+mn-ea"/>
                <a:ea typeface="+mn-ea"/>
              </a:rPr>
              <a:t> 판재</a:t>
            </a:r>
            <a:r>
              <a:rPr lang="en-US" altLang="ko-KR" sz="1000" dirty="0">
                <a:latin typeface="+mn-ea"/>
                <a:ea typeface="+mn-ea"/>
              </a:rPr>
              <a:t>, 8Tx120x120 , R10</a:t>
            </a:r>
          </a:p>
          <a:p>
            <a:pPr>
              <a:lnSpc>
                <a:spcPts val="1300"/>
              </a:lnSpc>
            </a:pP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#7. </a:t>
            </a:r>
            <a:r>
              <a:rPr lang="ko-KR" altLang="en-US" sz="1000" b="1" dirty="0">
                <a:latin typeface="+mn-ea"/>
                <a:ea typeface="+mn-ea"/>
              </a:rPr>
              <a:t>설비 점검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교체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윤활 기준서</a:t>
            </a:r>
            <a:r>
              <a:rPr lang="en-US" altLang="ko-KR" sz="1000" b="1" dirty="0">
                <a:latin typeface="+mn-ea"/>
                <a:ea typeface="+mn-ea"/>
              </a:rPr>
              <a:t>("MS EXCEL"</a:t>
            </a:r>
            <a:r>
              <a:rPr lang="ko-KR" altLang="en-US" sz="1000" b="1" dirty="0">
                <a:latin typeface="+mn-ea"/>
                <a:ea typeface="+mn-ea"/>
              </a:rPr>
              <a:t>로 작성</a:t>
            </a:r>
            <a:r>
              <a:rPr lang="en-US" altLang="ko-KR" sz="1000" b="1" dirty="0">
                <a:latin typeface="+mn-ea"/>
                <a:ea typeface="+mn-ea"/>
              </a:rPr>
              <a:t>) 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78" y="2564904"/>
            <a:ext cx="4162425" cy="263842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877" y="836712"/>
            <a:ext cx="4617865" cy="561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en-US" altLang="ko-KR" sz="1000" b="1" dirty="0" smtClean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#8. B.O.M.(BILL OF MATERIAL, "MS EXCEL"</a:t>
            </a:r>
            <a:r>
              <a:rPr lang="ko-KR" altLang="en-US" sz="1000" b="1" dirty="0">
                <a:latin typeface="+mn-ea"/>
                <a:ea typeface="+mn-ea"/>
              </a:rPr>
              <a:t>로 작성</a:t>
            </a:r>
            <a:r>
              <a:rPr lang="en-US" altLang="ko-KR" sz="1000" b="1" dirty="0">
                <a:latin typeface="+mn-ea"/>
                <a:ea typeface="+mn-ea"/>
              </a:rPr>
              <a:t>) ]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#9. SPARE PARTS LIST("MS EXCEL"</a:t>
            </a:r>
            <a:r>
              <a:rPr lang="ko-KR" altLang="en-US" sz="1000" b="1" dirty="0">
                <a:latin typeface="+mn-ea"/>
                <a:ea typeface="+mn-ea"/>
              </a:rPr>
              <a:t>로 작성</a:t>
            </a:r>
            <a:r>
              <a:rPr lang="en-US" altLang="ko-KR" sz="1000" b="1" dirty="0">
                <a:latin typeface="+mn-ea"/>
                <a:ea typeface="+mn-ea"/>
              </a:rPr>
              <a:t>) 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4" y="829600"/>
            <a:ext cx="4248472" cy="592827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999" y="836712"/>
            <a:ext cx="4522038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#10. </a:t>
            </a:r>
            <a:r>
              <a:rPr lang="ko-KR" altLang="en-US" sz="1000" b="1" dirty="0">
                <a:latin typeface="+mn-ea"/>
                <a:ea typeface="+mn-ea"/>
              </a:rPr>
              <a:t>설비 관련 사업장 안전 기준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#11. </a:t>
            </a:r>
            <a:r>
              <a:rPr lang="ko-KR" altLang="en-US" sz="1000" b="1" dirty="0">
                <a:latin typeface="+mn-ea"/>
                <a:ea typeface="+mn-ea"/>
              </a:rPr>
              <a:t>설비 관련 </a:t>
            </a:r>
            <a:r>
              <a:rPr lang="ko-KR" altLang="en-US" sz="1000" b="1" dirty="0" err="1">
                <a:latin typeface="+mn-ea"/>
                <a:ea typeface="+mn-ea"/>
              </a:rPr>
              <a:t>표준단위</a:t>
            </a: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]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7" y="836713"/>
            <a:ext cx="4582280" cy="56886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503" y="836713"/>
            <a:ext cx="4446135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0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#12. </a:t>
            </a:r>
            <a:r>
              <a:rPr lang="ko-KR" altLang="en-US" sz="1000" b="1" dirty="0">
                <a:latin typeface="+mn-ea"/>
                <a:ea typeface="+mn-ea"/>
              </a:rPr>
              <a:t>소형 이물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안전성 </a:t>
            </a:r>
            <a:r>
              <a:rPr lang="ko-KR" altLang="en-US" sz="1000" b="1" dirty="0" err="1">
                <a:latin typeface="+mn-ea"/>
                <a:ea typeface="+mn-ea"/>
              </a:rPr>
              <a:t>공정별</a:t>
            </a:r>
            <a:r>
              <a:rPr lang="ko-KR" altLang="en-US" sz="1000" b="1" dirty="0">
                <a:latin typeface="+mn-ea"/>
                <a:ea typeface="+mn-ea"/>
              </a:rPr>
              <a:t> 주요 설치 항목 및 </a:t>
            </a:r>
            <a:r>
              <a:rPr lang="en-US" altLang="ko-KR" sz="1000" b="1" dirty="0">
                <a:latin typeface="+mn-ea"/>
                <a:ea typeface="+mn-ea"/>
              </a:rPr>
              <a:t>POS'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①각형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259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②폴리머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③원형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8" y="1124744"/>
            <a:ext cx="4661080" cy="529217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223" y="836712"/>
            <a:ext cx="4625432" cy="15327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6223" y="2816958"/>
            <a:ext cx="4625431" cy="365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8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④</a:t>
            </a:r>
            <a:r>
              <a:rPr lang="ko-KR" altLang="en-US" sz="1000" dirty="0" err="1" smtClean="0">
                <a:latin typeface="+mn-ea"/>
                <a:ea typeface="+mn-ea"/>
              </a:rPr>
              <a:t>극판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 ⑤</a:t>
            </a:r>
            <a:r>
              <a:rPr lang="ko-KR" altLang="en-US" sz="1000" dirty="0" err="1" smtClean="0">
                <a:latin typeface="+mn-ea"/>
                <a:ea typeface="+mn-ea"/>
              </a:rPr>
              <a:t>권취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b="1" dirty="0">
                <a:latin typeface="+mn-ea"/>
                <a:ea typeface="+mn-ea"/>
              </a:rPr>
              <a:t> </a:t>
            </a:r>
            <a:r>
              <a:rPr lang="en-US" altLang="ko-KR" sz="1000" b="1" dirty="0">
                <a:latin typeface="+mn-ea"/>
                <a:ea typeface="+mn-ea"/>
              </a:rPr>
              <a:t>[ </a:t>
            </a:r>
            <a:r>
              <a:rPr lang="ko-KR" altLang="en-US" sz="1000" b="1" dirty="0">
                <a:latin typeface="+mn-ea"/>
                <a:ea typeface="+mn-ea"/>
              </a:rPr>
              <a:t>첨부 </a:t>
            </a:r>
            <a:r>
              <a:rPr lang="en-US" altLang="ko-KR" sz="1000" b="1" dirty="0">
                <a:latin typeface="+mn-ea"/>
                <a:ea typeface="+mn-ea"/>
              </a:rPr>
              <a:t>#13</a:t>
            </a:r>
            <a:r>
              <a:rPr lang="en-US" altLang="ko-KR" sz="1000" b="1" dirty="0" smtClean="0">
                <a:latin typeface="+mn-ea"/>
                <a:ea typeface="+mn-ea"/>
              </a:rPr>
              <a:t>. </a:t>
            </a:r>
            <a:r>
              <a:rPr lang="ko-KR" altLang="en-US" sz="1000" b="1" dirty="0" smtClean="0">
                <a:latin typeface="+mn-ea"/>
                <a:ea typeface="+mn-ea"/>
              </a:rPr>
              <a:t>고효율 </a:t>
            </a:r>
            <a:r>
              <a:rPr lang="ko-KR" altLang="en-US" sz="1000" b="1" dirty="0">
                <a:latin typeface="+mn-ea"/>
                <a:ea typeface="+mn-ea"/>
              </a:rPr>
              <a:t>에너지 부품 사용 </a:t>
            </a:r>
            <a:r>
              <a:rPr lang="ko-KR" altLang="en-US" sz="1000" b="1" dirty="0" smtClean="0">
                <a:latin typeface="+mn-ea"/>
                <a:ea typeface="+mn-ea"/>
              </a:rPr>
              <a:t>예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① 고효율 기자재 인증 </a:t>
            </a:r>
            <a:r>
              <a:rPr lang="en-US" altLang="ko-KR" sz="1000" dirty="0">
                <a:latin typeface="+mn-ea"/>
                <a:ea typeface="+mn-ea"/>
              </a:rPr>
              <a:t>MARK  : </a:t>
            </a:r>
            <a:r>
              <a:rPr lang="ko-KR" altLang="en-US" sz="1000" dirty="0">
                <a:latin typeface="+mn-ea"/>
                <a:ea typeface="+mn-ea"/>
              </a:rPr>
              <a:t>아래 </a:t>
            </a:r>
            <a:r>
              <a:rPr lang="en-US" altLang="ko-KR" sz="1000" dirty="0">
                <a:latin typeface="+mn-ea"/>
                <a:ea typeface="+mn-ea"/>
              </a:rPr>
              <a:t>MARK </a:t>
            </a:r>
            <a:r>
              <a:rPr lang="ko-KR" altLang="en-US" sz="1000" dirty="0" smtClean="0">
                <a:latin typeface="+mn-ea"/>
                <a:ea typeface="+mn-ea"/>
              </a:rPr>
              <a:t>참조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en-US" sz="1000" dirty="0" err="1" smtClean="0">
                <a:latin typeface="+mn-ea"/>
                <a:ea typeface="+mn-ea"/>
              </a:rPr>
              <a:t>고효율에너지인증대상기자재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및 </a:t>
            </a:r>
            <a:r>
              <a:rPr lang="ko-KR" altLang="en-US" sz="1000" dirty="0" smtClean="0">
                <a:latin typeface="+mn-ea"/>
                <a:ea typeface="+mn-ea"/>
              </a:rPr>
              <a:t>적용범위 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7" y="822446"/>
            <a:ext cx="4536504" cy="21754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88" y="3493165"/>
            <a:ext cx="4577964" cy="224009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280" y="1216356"/>
            <a:ext cx="1638300" cy="80962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420" y="2380393"/>
            <a:ext cx="4573314" cy="435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9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44" y="620688"/>
            <a:ext cx="4435038" cy="612068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368" y="622283"/>
            <a:ext cx="4532366" cy="431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② </a:t>
            </a:r>
            <a:r>
              <a:rPr lang="ko-KR" altLang="en-US" sz="1000" dirty="0">
                <a:latin typeface="+mn-ea"/>
                <a:ea typeface="+mn-ea"/>
              </a:rPr>
              <a:t>에너지 소비효율 표시 기자재 </a:t>
            </a:r>
            <a:r>
              <a:rPr lang="en-US" altLang="ko-KR" sz="1000" dirty="0">
                <a:latin typeface="+mn-ea"/>
                <a:ea typeface="+mn-ea"/>
              </a:rPr>
              <a:t>MARK  : </a:t>
            </a:r>
            <a:r>
              <a:rPr lang="ko-KR" altLang="en-US" sz="1000" dirty="0">
                <a:latin typeface="+mn-ea"/>
                <a:ea typeface="+mn-ea"/>
              </a:rPr>
              <a:t>아래 </a:t>
            </a:r>
            <a:r>
              <a:rPr lang="en-US" altLang="ko-KR" sz="1000" dirty="0">
                <a:latin typeface="+mn-ea"/>
                <a:ea typeface="+mn-ea"/>
              </a:rPr>
              <a:t>MARK </a:t>
            </a:r>
            <a:r>
              <a:rPr lang="ko-KR" altLang="en-US" sz="1000" dirty="0" smtClean="0">
                <a:latin typeface="+mn-ea"/>
                <a:ea typeface="+mn-ea"/>
              </a:rPr>
              <a:t>참조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[ </a:t>
            </a:r>
            <a:r>
              <a:rPr lang="ko-KR" altLang="en-US" sz="1000" dirty="0" smtClean="0">
                <a:latin typeface="+mn-ea"/>
                <a:ea typeface="+mn-ea"/>
              </a:rPr>
              <a:t>대상 </a:t>
            </a:r>
            <a:r>
              <a:rPr lang="ko-KR" altLang="en-US" sz="1000" dirty="0">
                <a:latin typeface="+mn-ea"/>
                <a:ea typeface="+mn-ea"/>
              </a:rPr>
              <a:t>품목 </a:t>
            </a:r>
            <a:r>
              <a:rPr lang="en-US" altLang="ko-KR" sz="1000" dirty="0" smtClean="0">
                <a:latin typeface="+mn-ea"/>
                <a:ea typeface="+mn-ea"/>
              </a:rPr>
              <a:t>]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③ 대기 전력 인증 </a:t>
            </a:r>
            <a:r>
              <a:rPr lang="en-US" altLang="ko-KR" sz="1000" dirty="0">
                <a:latin typeface="+mn-ea"/>
                <a:ea typeface="+mn-ea"/>
              </a:rPr>
              <a:t>MARK  : </a:t>
            </a:r>
            <a:r>
              <a:rPr lang="ko-KR" altLang="en-US" sz="1000" dirty="0">
                <a:latin typeface="+mn-ea"/>
                <a:ea typeface="+mn-ea"/>
              </a:rPr>
              <a:t>아래 </a:t>
            </a:r>
            <a:r>
              <a:rPr lang="en-US" altLang="ko-KR" sz="1000" dirty="0">
                <a:latin typeface="+mn-ea"/>
                <a:ea typeface="+mn-ea"/>
              </a:rPr>
              <a:t>MARK </a:t>
            </a:r>
            <a:r>
              <a:rPr lang="ko-KR" altLang="en-US" sz="1000" dirty="0" smtClean="0">
                <a:latin typeface="+mn-ea"/>
                <a:ea typeface="+mn-ea"/>
              </a:rPr>
              <a:t>참조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[ </a:t>
            </a:r>
            <a:r>
              <a:rPr lang="ko-KR" altLang="en-US" sz="1000" dirty="0">
                <a:latin typeface="+mn-ea"/>
                <a:ea typeface="+mn-ea"/>
              </a:rPr>
              <a:t>대상 품목 </a:t>
            </a:r>
            <a:r>
              <a:rPr lang="en-US" altLang="ko-KR" sz="1000" dirty="0">
                <a:latin typeface="+mn-ea"/>
                <a:ea typeface="+mn-ea"/>
              </a:rPr>
              <a:t>]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4" y="969083"/>
            <a:ext cx="1828800" cy="7239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86" y="1988840"/>
            <a:ext cx="4536503" cy="478218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3062" y="869210"/>
            <a:ext cx="1200150" cy="94297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6223" y="2151635"/>
            <a:ext cx="4536503" cy="462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  [</a:t>
            </a:r>
            <a:r>
              <a:rPr lang="ko-KR" altLang="en-US" sz="1000" b="1" dirty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14. </a:t>
            </a:r>
            <a:r>
              <a:rPr lang="ko-KR" altLang="en-US" sz="1000" b="1" dirty="0">
                <a:latin typeface="+mn-ea"/>
                <a:ea typeface="+mn-ea"/>
              </a:rPr>
              <a:t>제어 부품 사양 </a:t>
            </a:r>
            <a:r>
              <a:rPr lang="en-US" altLang="ko-KR" sz="1000" b="1" dirty="0" smtClean="0">
                <a:latin typeface="+mn-ea"/>
                <a:ea typeface="+mn-ea"/>
              </a:rPr>
              <a:t>LIST ] 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94" y="836712"/>
            <a:ext cx="4176464" cy="586582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292" y="823230"/>
            <a:ext cx="4365422" cy="587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952206" y="591388"/>
            <a:ext cx="487781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[</a:t>
            </a:r>
            <a:r>
              <a:rPr lang="ko-KR" altLang="en-US" sz="1000" b="1" dirty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15. </a:t>
            </a:r>
            <a:r>
              <a:rPr lang="ko-KR" altLang="en-US" sz="1000" b="1" dirty="0" err="1">
                <a:latin typeface="+mn-ea"/>
                <a:ea typeface="+mn-ea"/>
              </a:rPr>
              <a:t>비상스위치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 err="1">
                <a:latin typeface="+mn-ea"/>
                <a:ea typeface="+mn-ea"/>
              </a:rPr>
              <a:t>교류전원</a:t>
            </a:r>
            <a:r>
              <a:rPr lang="ko-KR" altLang="en-US" sz="1000" b="1" dirty="0">
                <a:latin typeface="+mn-ea"/>
                <a:ea typeface="+mn-ea"/>
              </a:rPr>
              <a:t> 분배 </a:t>
            </a:r>
            <a:r>
              <a:rPr lang="ko-KR" altLang="en-US" sz="1000" b="1" dirty="0" smtClean="0">
                <a:latin typeface="+mn-ea"/>
                <a:ea typeface="+mn-ea"/>
              </a:rPr>
              <a:t>참고도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* </a:t>
            </a:r>
            <a:r>
              <a:rPr lang="en-US" altLang="ko-KR" sz="1000" dirty="0">
                <a:latin typeface="+mn-ea"/>
                <a:ea typeface="+mn-ea"/>
              </a:rPr>
              <a:t>EMERGENCY SWITCH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비상스위치</a:t>
            </a:r>
            <a:r>
              <a:rPr lang="en-US" altLang="ko-KR" sz="1000" dirty="0">
                <a:latin typeface="+mn-ea"/>
                <a:ea typeface="+mn-ea"/>
              </a:rPr>
              <a:t>(EMERGENCY SWITCH)</a:t>
            </a:r>
            <a:r>
              <a:rPr lang="ko-KR" altLang="en-US" sz="1000" dirty="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A22E-M-12-EMS/EMO(Switch), 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  A22Z-EG1(EMS/EMO) OMRON </a:t>
            </a:r>
            <a:r>
              <a:rPr lang="ko-KR" altLang="en-US" sz="1000" dirty="0">
                <a:latin typeface="+mn-ea"/>
                <a:ea typeface="+mn-ea"/>
              </a:rPr>
              <a:t>제품으로 </a:t>
            </a:r>
            <a:r>
              <a:rPr lang="ko-KR" altLang="en-US" sz="1000" dirty="0" smtClean="0">
                <a:latin typeface="+mn-ea"/>
                <a:ea typeface="+mn-ea"/>
              </a:rPr>
              <a:t>적용한다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ko-KR" altLang="en-US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00" y="898879"/>
            <a:ext cx="4223266" cy="577048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222" y="980728"/>
            <a:ext cx="421005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7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>
                <a:latin typeface="+mn-ea"/>
                <a:ea typeface="+mn-ea"/>
              </a:rPr>
              <a:t>[</a:t>
            </a:r>
            <a:r>
              <a:rPr lang="ko-KR" altLang="en-US" sz="1000" b="1" dirty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16. </a:t>
            </a:r>
            <a:r>
              <a:rPr lang="ko-KR" altLang="en-US" sz="1000" b="1" dirty="0">
                <a:latin typeface="+mn-ea"/>
                <a:ea typeface="+mn-ea"/>
              </a:rPr>
              <a:t>준공 </a:t>
            </a:r>
            <a:r>
              <a:rPr lang="ko-KR" altLang="en-US" sz="1000" b="1" dirty="0" smtClean="0">
                <a:latin typeface="+mn-ea"/>
                <a:ea typeface="+mn-ea"/>
              </a:rPr>
              <a:t>자료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※</a:t>
            </a:r>
            <a:r>
              <a:rPr lang="ko-KR" altLang="en-US" sz="1000" dirty="0">
                <a:latin typeface="+mn-ea"/>
                <a:ea typeface="+mn-ea"/>
              </a:rPr>
              <a:t>설비 운영</a:t>
            </a:r>
            <a:r>
              <a:rPr lang="en-US" altLang="ko-KR" sz="1000" dirty="0">
                <a:latin typeface="+mn-ea"/>
                <a:ea typeface="+mn-ea"/>
              </a:rPr>
              <a:t>/</a:t>
            </a:r>
            <a:r>
              <a:rPr lang="ko-KR" altLang="en-US" sz="1000" dirty="0">
                <a:latin typeface="+mn-ea"/>
                <a:ea typeface="+mn-ea"/>
              </a:rPr>
              <a:t>보수 매뉴얼 </a:t>
            </a:r>
            <a:r>
              <a:rPr lang="en-US" altLang="ko-KR" sz="1000" dirty="0">
                <a:latin typeface="+mn-ea"/>
                <a:ea typeface="+mn-ea"/>
              </a:rPr>
              <a:t>1</a:t>
            </a:r>
            <a:r>
              <a:rPr lang="ko-KR" altLang="en-US" sz="1000" dirty="0">
                <a:latin typeface="+mn-ea"/>
                <a:ea typeface="+mn-ea"/>
              </a:rPr>
              <a:t>부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제조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ko-KR" altLang="en-US" sz="1000" dirty="0" err="1">
                <a:latin typeface="+mn-ea"/>
                <a:ea typeface="+mn-ea"/>
              </a:rPr>
              <a:t>보전부서</a:t>
            </a:r>
            <a:r>
              <a:rPr lang="ko-KR" altLang="en-US" sz="1000" dirty="0">
                <a:latin typeface="+mn-ea"/>
                <a:ea typeface="+mn-ea"/>
              </a:rPr>
              <a:t> 인계는 제본</a:t>
            </a:r>
            <a:r>
              <a:rPr lang="en-US" altLang="ko-KR" sz="1000" dirty="0">
                <a:latin typeface="+mn-ea"/>
                <a:ea typeface="+mn-ea"/>
              </a:rPr>
              <a:t>FILE, CD </a:t>
            </a:r>
            <a:r>
              <a:rPr lang="ko-KR" altLang="en-US" sz="1000" dirty="0">
                <a:latin typeface="+mn-ea"/>
                <a:ea typeface="+mn-ea"/>
              </a:rPr>
              <a:t>제출 함 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■ </a:t>
            </a:r>
            <a:r>
              <a:rPr lang="en-US" altLang="ko-KR" sz="1000" dirty="0">
                <a:latin typeface="+mn-ea"/>
                <a:ea typeface="+mn-ea"/>
              </a:rPr>
              <a:t>Operator Manual </a:t>
            </a:r>
            <a:r>
              <a:rPr lang="ko-KR" altLang="en-US" sz="1000" dirty="0">
                <a:latin typeface="+mn-ea"/>
                <a:ea typeface="+mn-ea"/>
              </a:rPr>
              <a:t>구성 기준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7" y="980728"/>
            <a:ext cx="4392488" cy="57615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503" y="869210"/>
            <a:ext cx="4558379" cy="508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3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■ </a:t>
            </a:r>
            <a:r>
              <a:rPr lang="en-US" altLang="ko-KR" sz="1000" dirty="0">
                <a:latin typeface="+mn-ea"/>
                <a:ea typeface="+mn-ea"/>
              </a:rPr>
              <a:t>Maintenance Manual </a:t>
            </a:r>
            <a:r>
              <a:rPr lang="ko-KR" altLang="en-US" sz="1000" dirty="0">
                <a:latin typeface="+mn-ea"/>
                <a:ea typeface="+mn-ea"/>
              </a:rPr>
              <a:t>구성 기준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[ </a:t>
            </a:r>
            <a:r>
              <a:rPr lang="ko-KR" altLang="en-US" sz="1000" b="1" dirty="0" smtClean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17. </a:t>
            </a:r>
            <a:r>
              <a:rPr lang="en-US" altLang="ko-KR" sz="1000" b="1" dirty="0">
                <a:latin typeface="+mn-ea"/>
                <a:ea typeface="+mn-ea"/>
              </a:rPr>
              <a:t>FILE </a:t>
            </a:r>
            <a:r>
              <a:rPr lang="ko-KR" altLang="en-US" sz="1000" b="1" dirty="0" smtClean="0">
                <a:latin typeface="+mn-ea"/>
                <a:ea typeface="+mn-ea"/>
              </a:rPr>
              <a:t>기준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  <a:endParaRPr lang="ko-KR" altLang="en-US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ko-KR" altLang="en-US" sz="1000" dirty="0" err="1" smtClean="0">
                <a:latin typeface="+mn-ea"/>
                <a:ea typeface="+mn-ea"/>
              </a:rPr>
              <a:t>제어부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준공 도면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표지</a:t>
            </a:r>
            <a:r>
              <a:rPr lang="en-US" altLang="ko-KR" sz="1000" dirty="0">
                <a:latin typeface="+mn-ea"/>
                <a:ea typeface="+mn-ea"/>
              </a:rPr>
              <a:t>:</a:t>
            </a:r>
            <a:r>
              <a:rPr lang="ko-KR" altLang="en-US" sz="1000" dirty="0">
                <a:latin typeface="+mn-ea"/>
                <a:ea typeface="+mn-ea"/>
              </a:rPr>
              <a:t>파란색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ko-KR" altLang="en-US" sz="1000" dirty="0" smtClean="0">
                <a:latin typeface="+mn-ea"/>
                <a:ea typeface="+mn-ea"/>
              </a:rPr>
              <a:t>②기구 </a:t>
            </a:r>
            <a:r>
              <a:rPr lang="ko-KR" altLang="en-US" sz="1000" dirty="0">
                <a:latin typeface="+mn-ea"/>
                <a:ea typeface="+mn-ea"/>
              </a:rPr>
              <a:t>설비 자료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 dirty="0">
                <a:latin typeface="+mn-ea"/>
                <a:ea typeface="+mn-ea"/>
              </a:rPr>
              <a:t>표지</a:t>
            </a:r>
            <a:r>
              <a:rPr lang="en-US" altLang="ko-KR" sz="1000" dirty="0">
                <a:latin typeface="+mn-ea"/>
                <a:ea typeface="+mn-ea"/>
              </a:rPr>
              <a:t>:</a:t>
            </a:r>
            <a:r>
              <a:rPr lang="ko-KR" altLang="en-US" sz="1000" dirty="0">
                <a:latin typeface="+mn-ea"/>
                <a:ea typeface="+mn-ea"/>
              </a:rPr>
              <a:t>주황색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6" y="843643"/>
            <a:ext cx="4464496" cy="5753709"/>
          </a:xfrm>
          <a:prstGeom prst="rect">
            <a:avLst/>
          </a:prstGeom>
        </p:spPr>
      </p:pic>
      <p:pic>
        <p:nvPicPr>
          <p:cNvPr id="5" name="그림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2006" y="4077072"/>
            <a:ext cx="720080" cy="36004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7" name="그림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2086" y="4077072"/>
            <a:ext cx="792088" cy="432048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5896" y="1002289"/>
            <a:ext cx="4615027" cy="257072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9007" y="4014357"/>
            <a:ext cx="4632948" cy="251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6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4390" y="558890"/>
            <a:ext cx="4877816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[ </a:t>
            </a:r>
            <a:r>
              <a:rPr lang="ko-KR" altLang="en-US" sz="1000" b="1" dirty="0" smtClean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</a:t>
            </a:r>
            <a:r>
              <a:rPr lang="en-US" altLang="ko-KR" sz="1000" b="1" dirty="0" smtClean="0">
                <a:latin typeface="+mn-ea"/>
                <a:ea typeface="+mn-ea"/>
              </a:rPr>
              <a:t>18. </a:t>
            </a:r>
            <a:r>
              <a:rPr lang="ko-KR" altLang="en-US" sz="1000" b="1" dirty="0">
                <a:latin typeface="+mn-ea"/>
                <a:ea typeface="+mn-ea"/>
              </a:rPr>
              <a:t>안전 검수 </a:t>
            </a:r>
            <a:r>
              <a:rPr lang="en-US" altLang="ko-KR" sz="1000" b="1" dirty="0">
                <a:latin typeface="+mn-ea"/>
                <a:ea typeface="+mn-ea"/>
              </a:rPr>
              <a:t>CHECK </a:t>
            </a:r>
            <a:r>
              <a:rPr lang="ko-KR" altLang="en-US" sz="1000" b="1" dirty="0" smtClean="0">
                <a:latin typeface="+mn-ea"/>
                <a:ea typeface="+mn-ea"/>
              </a:rPr>
              <a:t>항목 </a:t>
            </a:r>
            <a:r>
              <a:rPr lang="en-US" altLang="ko-KR" sz="1000" b="1" dirty="0" smtClean="0">
                <a:latin typeface="+mn-ea"/>
                <a:ea typeface="+mn-ea"/>
              </a:rPr>
              <a:t>]</a:t>
            </a: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※ </a:t>
            </a:r>
            <a:r>
              <a:rPr lang="ko-KR" altLang="en-US" sz="1000" dirty="0" smtClean="0">
                <a:latin typeface="+mn-ea"/>
                <a:ea typeface="+mn-ea"/>
              </a:rPr>
              <a:t>①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ko-KR" altLang="en-US" sz="1000" dirty="0" err="1">
                <a:latin typeface="+mn-ea"/>
                <a:ea typeface="+mn-ea"/>
              </a:rPr>
              <a:t>알람은</a:t>
            </a:r>
            <a:r>
              <a:rPr lang="ko-KR" altLang="en-US" sz="1000" dirty="0">
                <a:latin typeface="+mn-ea"/>
                <a:ea typeface="+mn-ea"/>
              </a:rPr>
              <a:t> 상위</a:t>
            </a:r>
            <a:r>
              <a:rPr lang="en-US" altLang="ko-KR" sz="1000" dirty="0">
                <a:latin typeface="+mn-ea"/>
                <a:ea typeface="+mn-ea"/>
              </a:rPr>
              <a:t>(MES) </a:t>
            </a:r>
            <a:r>
              <a:rPr lang="ko-KR" altLang="en-US" sz="1000" dirty="0">
                <a:latin typeface="+mn-ea"/>
                <a:ea typeface="+mn-ea"/>
              </a:rPr>
              <a:t>보고는 없으며</a:t>
            </a:r>
            <a:r>
              <a:rPr lang="en-US" altLang="ko-KR" sz="1000" dirty="0">
                <a:latin typeface="+mn-ea"/>
                <a:ea typeface="+mn-ea"/>
              </a:rPr>
              <a:t>,</a:t>
            </a:r>
            <a:r>
              <a:rPr lang="ko-KR" altLang="en-US" sz="1000" dirty="0">
                <a:latin typeface="+mn-ea"/>
                <a:ea typeface="+mn-ea"/>
              </a:rPr>
              <a:t>자체 </a:t>
            </a:r>
            <a:r>
              <a:rPr lang="en-US" altLang="ko-KR" sz="1000" dirty="0">
                <a:latin typeface="+mn-ea"/>
                <a:ea typeface="+mn-ea"/>
              </a:rPr>
              <a:t>Touch Screen</a:t>
            </a:r>
            <a:r>
              <a:rPr lang="ko-KR" altLang="en-US" sz="1000" dirty="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Display </a:t>
            </a:r>
            <a:r>
              <a:rPr lang="ko-KR" altLang="en-US" sz="1000" dirty="0" smtClean="0">
                <a:latin typeface="+mn-ea"/>
                <a:ea typeface="+mn-ea"/>
              </a:rPr>
              <a:t>및</a:t>
            </a:r>
            <a:endParaRPr lang="en-US" altLang="ko-KR" sz="1000" dirty="0" smtClean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     </a:t>
            </a: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ko-KR" altLang="en-US" sz="1000" dirty="0">
                <a:latin typeface="+mn-ea"/>
                <a:ea typeface="+mn-ea"/>
              </a:rPr>
              <a:t>설비 정지 시킬 것</a:t>
            </a:r>
            <a:r>
              <a:rPr lang="en-US" altLang="ko-KR" sz="1000" dirty="0" smtClean="0">
                <a:latin typeface="+mn-ea"/>
                <a:ea typeface="+mn-ea"/>
              </a:rPr>
              <a:t>. </a:t>
            </a:r>
            <a:r>
              <a:rPr lang="ko-KR" altLang="en-US" sz="1000" dirty="0" smtClean="0">
                <a:latin typeface="+mn-ea"/>
                <a:ea typeface="+mn-ea"/>
              </a:rPr>
              <a:t>설비 </a:t>
            </a:r>
            <a:r>
              <a:rPr lang="en-US" altLang="ko-KR" sz="1000" dirty="0">
                <a:latin typeface="+mn-ea"/>
                <a:ea typeface="+mn-ea"/>
              </a:rPr>
              <a:t>Down Event </a:t>
            </a:r>
            <a:r>
              <a:rPr lang="ko-KR" altLang="en-US" sz="1000" dirty="0">
                <a:latin typeface="+mn-ea"/>
                <a:ea typeface="+mn-ea"/>
              </a:rPr>
              <a:t>보고도 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 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dirty="0" smtClean="0">
                <a:latin typeface="+mn-ea"/>
                <a:ea typeface="+mn-ea"/>
              </a:rPr>
              <a:t>②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en-US" altLang="ko-KR" sz="1000" dirty="0">
                <a:latin typeface="+mn-ea"/>
                <a:ea typeface="+mn-ea"/>
              </a:rPr>
              <a:t>Open</a:t>
            </a:r>
            <a:r>
              <a:rPr lang="ko-KR" altLang="en-US" sz="1000" dirty="0">
                <a:latin typeface="+mn-ea"/>
                <a:ea typeface="+mn-ea"/>
              </a:rPr>
              <a:t>시 설비 상태는 즉 정지 시킬 </a:t>
            </a:r>
            <a:r>
              <a:rPr lang="ko-KR" altLang="en-US" sz="1000" dirty="0" smtClean="0">
                <a:latin typeface="+mn-ea"/>
                <a:ea typeface="+mn-ea"/>
              </a:rPr>
              <a:t>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→ Cycle Stop </a:t>
            </a:r>
            <a:r>
              <a:rPr lang="ko-KR" altLang="en-US" sz="1000" dirty="0">
                <a:latin typeface="+mn-ea"/>
                <a:ea typeface="+mn-ea"/>
              </a:rPr>
              <a:t>없음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③</a:t>
            </a:r>
            <a:r>
              <a:rPr lang="en-US" altLang="ko-KR" sz="1000" dirty="0" smtClean="0">
                <a:latin typeface="+mn-ea"/>
                <a:ea typeface="+mn-ea"/>
              </a:rPr>
              <a:t>Door </a:t>
            </a:r>
            <a:r>
              <a:rPr lang="en-US" altLang="ko-KR" sz="1000" dirty="0">
                <a:latin typeface="+mn-ea"/>
                <a:ea typeface="+mn-ea"/>
              </a:rPr>
              <a:t>Open</a:t>
            </a:r>
            <a:r>
              <a:rPr lang="ko-KR" altLang="en-US" sz="1000" dirty="0">
                <a:latin typeface="+mn-ea"/>
                <a:ea typeface="+mn-ea"/>
              </a:rPr>
              <a:t>시 </a:t>
            </a:r>
            <a:r>
              <a:rPr lang="en-US" altLang="ko-KR" sz="1000" dirty="0">
                <a:latin typeface="+mn-ea"/>
                <a:ea typeface="+mn-ea"/>
              </a:rPr>
              <a:t>Robot </a:t>
            </a:r>
            <a:r>
              <a:rPr lang="ko-KR" altLang="en-US" sz="1000" dirty="0">
                <a:latin typeface="+mn-ea"/>
                <a:ea typeface="+mn-ea"/>
              </a:rPr>
              <a:t>이송 </a:t>
            </a:r>
            <a:r>
              <a:rPr lang="en-US" altLang="ko-KR" sz="1000" dirty="0">
                <a:latin typeface="+mn-ea"/>
                <a:ea typeface="+mn-ea"/>
              </a:rPr>
              <a:t>Speed(100mm/s)</a:t>
            </a:r>
            <a:r>
              <a:rPr lang="ko-KR" altLang="en-US" sz="1000" dirty="0">
                <a:latin typeface="+mn-ea"/>
                <a:ea typeface="+mn-ea"/>
              </a:rPr>
              <a:t>는 최소 속도로 기동 할 것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       (</a:t>
            </a:r>
            <a:r>
              <a:rPr lang="ko-KR" altLang="en-US" sz="1000" dirty="0" err="1">
                <a:latin typeface="+mn-ea"/>
                <a:ea typeface="+mn-ea"/>
              </a:rPr>
              <a:t>수동시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무조건임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>
              <a:lnSpc>
                <a:spcPts val="1300"/>
              </a:lnSpc>
            </a:pPr>
            <a:r>
              <a:rPr lang="en-US" altLang="ko-KR" sz="1000" dirty="0">
                <a:latin typeface="+mn-ea"/>
                <a:ea typeface="+mn-ea"/>
              </a:rPr>
              <a:t>  </a:t>
            </a:r>
            <a:r>
              <a:rPr lang="en-US" altLang="ko-KR" sz="1000" dirty="0" smtClean="0">
                <a:latin typeface="+mn-ea"/>
                <a:ea typeface="+mn-ea"/>
              </a:rPr>
              <a:t>  </a:t>
            </a:r>
            <a:r>
              <a:rPr lang="ko-KR" altLang="en-US" sz="1000" dirty="0" smtClean="0">
                <a:latin typeface="+mn-ea"/>
                <a:ea typeface="+mn-ea"/>
              </a:rPr>
              <a:t>④</a:t>
            </a:r>
            <a:r>
              <a:rPr lang="en-US" altLang="ko-KR" sz="1000" dirty="0" smtClean="0">
                <a:latin typeface="+mn-ea"/>
                <a:ea typeface="+mn-ea"/>
              </a:rPr>
              <a:t>Key </a:t>
            </a:r>
            <a:r>
              <a:rPr lang="en-US" altLang="ko-KR" sz="1000" dirty="0">
                <a:latin typeface="+mn-ea"/>
                <a:ea typeface="+mn-ea"/>
              </a:rPr>
              <a:t>Lock Door S/W</a:t>
            </a:r>
            <a:r>
              <a:rPr lang="ko-KR" altLang="en-US" sz="1000" dirty="0">
                <a:latin typeface="+mn-ea"/>
                <a:ea typeface="+mn-ea"/>
              </a:rPr>
              <a:t>는 카테고리 </a:t>
            </a:r>
            <a:r>
              <a:rPr lang="en-US" altLang="ko-KR" sz="1000" dirty="0">
                <a:latin typeface="+mn-ea"/>
                <a:ea typeface="+mn-ea"/>
              </a:rPr>
              <a:t>3↑</a:t>
            </a:r>
            <a:r>
              <a:rPr lang="ko-KR" altLang="en-US" sz="1000" dirty="0">
                <a:latin typeface="+mn-ea"/>
                <a:ea typeface="+mn-ea"/>
              </a:rPr>
              <a:t>에 적용 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 dirty="0" err="1">
                <a:latin typeface="+mn-ea"/>
                <a:ea typeface="+mn-ea"/>
              </a:rPr>
              <a:t>제어적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Lock </a:t>
            </a:r>
            <a:r>
              <a:rPr lang="ko-KR" altLang="en-US" sz="1000" dirty="0">
                <a:latin typeface="+mn-ea"/>
                <a:ea typeface="+mn-ea"/>
              </a:rPr>
              <a:t>기능은 없음</a:t>
            </a:r>
            <a:r>
              <a:rPr lang="en-US" altLang="ko-KR" sz="1000" dirty="0" smtClean="0">
                <a:latin typeface="+mn-ea"/>
                <a:ea typeface="+mn-ea"/>
              </a:rPr>
              <a:t>.</a:t>
            </a:r>
            <a:endParaRPr lang="en-US" altLang="ko-KR" sz="1000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endParaRPr lang="en-US" altLang="ko-KR" sz="1000" b="1" dirty="0">
              <a:latin typeface="+mn-ea"/>
              <a:ea typeface="+mn-ea"/>
            </a:endParaRPr>
          </a:p>
          <a:p>
            <a:pPr>
              <a:lnSpc>
                <a:spcPts val="1300"/>
              </a:lnSpc>
            </a:pPr>
            <a:r>
              <a:rPr lang="en-US" altLang="ko-KR" sz="1000" b="1" dirty="0" smtClean="0">
                <a:latin typeface="+mn-ea"/>
                <a:ea typeface="+mn-ea"/>
              </a:rPr>
              <a:t>  [</a:t>
            </a:r>
            <a:r>
              <a:rPr lang="ko-KR" altLang="en-US" sz="1000" b="1" dirty="0">
                <a:latin typeface="+mn-ea"/>
                <a:ea typeface="+mn-ea"/>
              </a:rPr>
              <a:t>별첨 </a:t>
            </a:r>
            <a:r>
              <a:rPr lang="en-US" altLang="ko-KR" sz="1000" b="1" dirty="0">
                <a:latin typeface="+mn-ea"/>
                <a:ea typeface="+mn-ea"/>
              </a:rPr>
              <a:t>#19] SDI </a:t>
            </a:r>
            <a:r>
              <a:rPr lang="ko-KR" altLang="en-US" sz="1000" b="1" dirty="0">
                <a:latin typeface="+mn-ea"/>
                <a:ea typeface="+mn-ea"/>
              </a:rPr>
              <a:t>안전인증기관</a:t>
            </a:r>
          </a:p>
          <a:p>
            <a:pPr>
              <a:lnSpc>
                <a:spcPts val="1300"/>
              </a:lnSpc>
            </a:pP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52206" y="591388"/>
            <a:ext cx="4877816" cy="24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00"/>
              </a:lnSpc>
            </a:pPr>
            <a:r>
              <a:rPr lang="en-US" altLang="ko-KR" sz="1000" dirty="0" smtClean="0">
                <a:latin typeface="+mn-ea"/>
                <a:ea typeface="+mn-ea"/>
              </a:rPr>
              <a:t>- </a:t>
            </a:r>
            <a:r>
              <a:rPr lang="ko-KR" altLang="en-US" sz="1000" dirty="0" smtClean="0">
                <a:latin typeface="+mn-ea"/>
                <a:ea typeface="+mn-ea"/>
              </a:rPr>
              <a:t>이상 </a:t>
            </a:r>
            <a:r>
              <a:rPr lang="en-US" altLang="ko-KR" sz="1000" dirty="0" smtClean="0">
                <a:latin typeface="+mn-ea"/>
                <a:ea typeface="+mn-ea"/>
              </a:rPr>
              <a:t>-</a:t>
            </a:r>
            <a:endParaRPr lang="en-US" altLang="ko-KR" sz="1000" dirty="0">
              <a:latin typeface="+mn-ea"/>
              <a:ea typeface="+mn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86" y="869211"/>
            <a:ext cx="4598363" cy="140766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86" y="3861049"/>
            <a:ext cx="449734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B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77925</TotalTime>
  <Words>15459</Words>
  <Application>Microsoft Office PowerPoint</Application>
  <PresentationFormat>사용자 지정</PresentationFormat>
  <Paragraphs>2455</Paragraphs>
  <Slides>76</Slides>
  <Notes>71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77" baseType="lpstr">
      <vt:lpstr>KBB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6757</cp:revision>
  <dcterms:created xsi:type="dcterms:W3CDTF">2014-03-11T01:39:04Z</dcterms:created>
  <dcterms:modified xsi:type="dcterms:W3CDTF">2019-04-04T08:07:28Z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D:\1)18년\1)설비 제작 표준\설비제작표준 전략및 등록추진\24주차 추진 - 설비별표준제정완료\설비별 제작표준\극판\[제작표준서]천안 극판 Mother Line Coater 설비 제작_v3.pptx</vt:lpwstr>
  </property>
</Properties>
</file>